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al Bold" panose="020B0704020202020204" pitchFamily="34" charset="0"/>
      <p:regular r:id="rId8"/>
      <p:bold r:id="rId9"/>
    </p:embeddedFont>
    <p:embeddedFont>
      <p:font typeface="Arimo" panose="020B0604020202020204" charset="0"/>
      <p:regular r:id="rId10"/>
    </p:embeddedFont>
    <p:embeddedFont>
      <p:font typeface="Arimo Bold" panose="020B0604020202020204" charset="0"/>
      <p:regular r:id="rId11"/>
    </p:embeddedFont>
    <p:embeddedFont>
      <p:font typeface="Garamond Bold" panose="02020804030307010803" pitchFamily="18" charset="0"/>
      <p:regular r:id="rId12"/>
      <p:bold r:id="rId13"/>
    </p:embeddedFont>
    <p:embeddedFont>
      <p:font typeface="Times New Roman Bold" panose="02020803070505020304" pitchFamily="18" charset="0"/>
      <p:regular r:id="rId14"/>
      <p:bold r:id="rId15"/>
    </p:embeddedFont>
    <p:embeddedFont>
      <p:font typeface="TT Rounds Condensed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98431" y="1277275"/>
            <a:ext cx="6957907" cy="7732451"/>
          </a:xfrm>
          <a:custGeom>
            <a:avLst/>
            <a:gdLst/>
            <a:ahLst/>
            <a:cxnLst/>
            <a:rect l="l" t="t" r="r" b="b"/>
            <a:pathLst>
              <a:path w="6957907" h="7732451">
                <a:moveTo>
                  <a:pt x="0" y="0"/>
                </a:moveTo>
                <a:lnTo>
                  <a:pt x="6957908" y="0"/>
                </a:lnTo>
                <a:lnTo>
                  <a:pt x="6957908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741368" y="2849277"/>
            <a:ext cx="4805264" cy="5139356"/>
          </a:xfrm>
          <a:custGeom>
            <a:avLst/>
            <a:gdLst/>
            <a:ahLst/>
            <a:cxnLst/>
            <a:rect l="l" t="t" r="r" b="b"/>
            <a:pathLst>
              <a:path w="4805264" h="5139356">
                <a:moveTo>
                  <a:pt x="0" y="0"/>
                </a:moveTo>
                <a:lnTo>
                  <a:pt x="4805264" y="0"/>
                </a:lnTo>
                <a:lnTo>
                  <a:pt x="4805264" y="5139356"/>
                </a:lnTo>
                <a:lnTo>
                  <a:pt x="0" y="51393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</a:blip>
            <a:stretch>
              <a:fillRect r="-14947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291174" y="1019175"/>
            <a:ext cx="15209311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199">
                <a:solidFill>
                  <a:srgbClr val="004AAD"/>
                </a:solidFill>
                <a:latin typeface="Garamond Bold"/>
                <a:ea typeface="Garamond Bold"/>
                <a:cs typeface="Garamond Bold"/>
                <a:sym typeface="Garamond Bold"/>
              </a:rPr>
              <a:t>SMART INDIA HACKATHON 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9803" y="2433381"/>
            <a:ext cx="17848393" cy="713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endParaRPr/>
          </a:p>
          <a:p>
            <a:pPr marL="584403" lvl="1" indent="-292201" algn="just">
              <a:lnSpc>
                <a:spcPts val="7750"/>
              </a:lnSpc>
              <a:buFont typeface="Arial"/>
              <a:buChar char="•"/>
            </a:pPr>
            <a:r>
              <a:rPr lang="en-US" sz="322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– 1605</a:t>
            </a:r>
          </a:p>
          <a:p>
            <a:pPr marL="584403" lvl="1" indent="-292201" algn="just">
              <a:lnSpc>
                <a:spcPts val="7750"/>
              </a:lnSpc>
              <a:buFont typeface="Arial"/>
              <a:buChar char="•"/>
            </a:pPr>
            <a:r>
              <a:rPr lang="en-US" sz="322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Title- Women Safety Analytics - Protecting Women from safety threats</a:t>
            </a:r>
          </a:p>
          <a:p>
            <a:pPr marL="584403" lvl="1" indent="-292201" algn="just">
              <a:lnSpc>
                <a:spcPts val="7750"/>
              </a:lnSpc>
              <a:buFont typeface="Arial"/>
              <a:buChar char="•"/>
            </a:pPr>
            <a:r>
              <a:rPr lang="en-US" sz="322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Theme- Miscellaneous</a:t>
            </a:r>
          </a:p>
          <a:p>
            <a:pPr marL="584403" lvl="1" indent="-292201" algn="just">
              <a:lnSpc>
                <a:spcPts val="7750"/>
              </a:lnSpc>
              <a:buFont typeface="Arial"/>
              <a:buChar char="•"/>
            </a:pPr>
            <a:r>
              <a:rPr lang="en-US" sz="322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Category- Software</a:t>
            </a:r>
          </a:p>
          <a:p>
            <a:pPr marL="584403" lvl="1" indent="-292201" algn="just">
              <a:lnSpc>
                <a:spcPts val="7750"/>
              </a:lnSpc>
              <a:buFont typeface="Arial"/>
              <a:buChar char="•"/>
            </a:pPr>
            <a:r>
              <a:rPr lang="en-US" sz="322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ID-</a:t>
            </a:r>
          </a:p>
          <a:p>
            <a:pPr marL="584403" lvl="1" indent="-292201" algn="just">
              <a:lnSpc>
                <a:spcPts val="7750"/>
              </a:lnSpc>
              <a:buFont typeface="Arial"/>
              <a:buChar char="•"/>
            </a:pPr>
            <a:r>
              <a:rPr lang="en-US" sz="322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Name- Alpha </a:t>
            </a:r>
          </a:p>
        </p:txBody>
      </p:sp>
      <p:sp>
        <p:nvSpPr>
          <p:cNvPr id="6" name="Freeform 6"/>
          <p:cNvSpPr/>
          <p:nvPr/>
        </p:nvSpPr>
        <p:spPr>
          <a:xfrm>
            <a:off x="14918138" y="166894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2" y="0"/>
                </a:lnTo>
                <a:lnTo>
                  <a:pt x="3369862" y="1723612"/>
                </a:lnTo>
                <a:lnTo>
                  <a:pt x="0" y="1723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6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297" y="1605626"/>
            <a:ext cx="17640348" cy="884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102" lvl="1" indent="-274551" algn="just">
              <a:lnSpc>
                <a:spcPts val="3051"/>
              </a:lnSpc>
              <a:buFont typeface="Arial"/>
              <a:buChar char="•"/>
            </a:pPr>
            <a:r>
              <a:rPr lang="en-US" sz="254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Advanced Real-Time Surveillance</a:t>
            </a:r>
            <a:r>
              <a:rPr lang="en-US" sz="25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system leverages deep learning models deployed on edge devices for continuous, real-time video analytics, enabling precise person detection and gender classification across multiple environments.</a:t>
            </a:r>
          </a:p>
          <a:p>
            <a:pPr marL="549102" lvl="1" indent="-274551" algn="just">
              <a:lnSpc>
                <a:spcPts val="3051"/>
              </a:lnSpc>
              <a:buFont typeface="Arial"/>
              <a:buChar char="•"/>
            </a:pPr>
            <a:r>
              <a:rPr lang="en-US" sz="254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Anomaly Detection Framework:</a:t>
            </a:r>
            <a:r>
              <a:rPr lang="en-US" sz="25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sophisticated anomaly detection mechanism identifies high-risk scenarios, such as instances where women are surrounded by groups of men, by analyzing spatial and temporal data in real-time.</a:t>
            </a:r>
          </a:p>
          <a:p>
            <a:pPr marL="549102" lvl="1" indent="-274551" algn="just">
              <a:lnSpc>
                <a:spcPts val="3051"/>
              </a:lnSpc>
              <a:buFont typeface="Arial"/>
              <a:buChar char="•"/>
            </a:pPr>
            <a:r>
              <a:rPr lang="en-US" sz="254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Gesture Recognition and SOS Alerts</a:t>
            </a:r>
            <a:r>
              <a:rPr lang="en-US" sz="25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system integrates gesture analytics, employing Convolutional Neural Networks (CNNs) and Long Short-Term Memory (LSTM) networks to detect distress signals and trigger immediate alerts to law enforcement.</a:t>
            </a:r>
          </a:p>
          <a:p>
            <a:pPr marL="549102" lvl="1" indent="-274551" algn="just">
              <a:lnSpc>
                <a:spcPts val="3051"/>
              </a:lnSpc>
              <a:buFont typeface="Arial"/>
              <a:buChar char="•"/>
            </a:pPr>
            <a:r>
              <a:rPr lang="en-US" sz="254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Predictive Hotspot Mapping:</a:t>
            </a:r>
            <a:r>
              <a:rPr lang="en-US" sz="25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Utilizes historical incident data and machine learning algorithms to forecast potential crime hotspots, optimizing resource allocation and preventive measures.</a:t>
            </a:r>
          </a:p>
          <a:p>
            <a:pPr algn="just">
              <a:lnSpc>
                <a:spcPts val="3051"/>
              </a:lnSpc>
              <a:spcBef>
                <a:spcPct val="0"/>
              </a:spcBef>
            </a:pPr>
            <a:endParaRPr lang="en-US" sz="254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051"/>
              </a:lnSpc>
              <a:spcBef>
                <a:spcPct val="0"/>
              </a:spcBef>
            </a:pPr>
            <a:r>
              <a:rPr lang="en-US" sz="2543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How it Addresses the Problem</a:t>
            </a:r>
            <a:r>
              <a:rPr lang="en-US" sz="254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:</a:t>
            </a:r>
          </a:p>
          <a:p>
            <a:pPr marL="549102" lvl="1" indent="-274551" algn="just">
              <a:lnSpc>
                <a:spcPts val="3051"/>
              </a:lnSpc>
              <a:buFont typeface="Arial"/>
              <a:buChar char="•"/>
            </a:pPr>
            <a:r>
              <a:rPr lang="en-US" sz="254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Proactive Crime Prevention:</a:t>
            </a:r>
            <a:r>
              <a:rPr lang="en-US" sz="25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solution anticipates and mitigates potential threats before they escalate, significantly reducing response times and enhancing public safety for women.</a:t>
            </a:r>
          </a:p>
          <a:p>
            <a:pPr marL="549102" lvl="1" indent="-274551" algn="just">
              <a:lnSpc>
                <a:spcPts val="3051"/>
              </a:lnSpc>
              <a:buFont typeface="Arial"/>
              <a:buChar char="•"/>
            </a:pPr>
            <a:r>
              <a:rPr lang="en-US" sz="254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Comprehensive Safety Analysis</a:t>
            </a:r>
            <a:r>
              <a:rPr lang="en-US" sz="25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By combining real-time monitoring with predictive analytics, the system offers a holistic approach to safeguarding women in public spaces.</a:t>
            </a:r>
          </a:p>
          <a:p>
            <a:pPr algn="just">
              <a:lnSpc>
                <a:spcPts val="3051"/>
              </a:lnSpc>
              <a:spcBef>
                <a:spcPct val="0"/>
              </a:spcBef>
            </a:pPr>
            <a:endParaRPr lang="en-US" sz="254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051"/>
              </a:lnSpc>
              <a:spcBef>
                <a:spcPct val="0"/>
              </a:spcBef>
            </a:pPr>
            <a:r>
              <a:rPr lang="en-US" sz="2543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Innovation and Uniqueness:</a:t>
            </a:r>
          </a:p>
          <a:p>
            <a:pPr marL="549102" lvl="1" indent="-274551" algn="just">
              <a:lnSpc>
                <a:spcPts val="3051"/>
              </a:lnSpc>
              <a:buFont typeface="Arial"/>
              <a:buChar char="•"/>
            </a:pPr>
            <a:r>
              <a:rPr lang="en-US" sz="254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Edge Computing for Scalability:</a:t>
            </a:r>
            <a:r>
              <a:rPr lang="en-US" sz="25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deployment of AI models on edge devices ensures low-latency processing and scalability across large urban areas without overwhelming central servers.</a:t>
            </a:r>
          </a:p>
          <a:p>
            <a:pPr marL="549102" lvl="1" indent="-274551" algn="just">
              <a:lnSpc>
                <a:spcPts val="3051"/>
              </a:lnSpc>
              <a:buFont typeface="Arial"/>
              <a:buChar char="•"/>
            </a:pPr>
            <a:r>
              <a:rPr lang="en-US" sz="254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Multimodal Threat Detection</a:t>
            </a:r>
            <a:r>
              <a:rPr lang="en-US" sz="25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integration of gender classification, anomaly detection, and gesture recognition within a unified framework provides a unique, multifaceted approach to women’s safety.</a:t>
            </a:r>
          </a:p>
          <a:p>
            <a:pPr algn="just">
              <a:lnSpc>
                <a:spcPts val="3171"/>
              </a:lnSpc>
              <a:spcBef>
                <a:spcPct val="0"/>
              </a:spcBef>
            </a:pPr>
            <a:endParaRPr lang="en-US" sz="254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171"/>
              </a:lnSpc>
              <a:spcBef>
                <a:spcPct val="0"/>
              </a:spcBef>
            </a:pPr>
            <a:endParaRPr lang="en-US" sz="254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02833" y="-5147"/>
            <a:ext cx="8550078" cy="1440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9"/>
              </a:lnSpc>
            </a:pPr>
            <a:r>
              <a:rPr lang="en-US" sz="39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PROTECTING WOMEN FROM SAFETY THREATS</a:t>
            </a:r>
          </a:p>
        </p:txBody>
      </p:sp>
      <p:sp>
        <p:nvSpPr>
          <p:cNvPr id="4" name="Freeform 4"/>
          <p:cNvSpPr/>
          <p:nvPr/>
        </p:nvSpPr>
        <p:spPr>
          <a:xfrm>
            <a:off x="14892883" y="-70362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2" y="0"/>
                </a:lnTo>
                <a:lnTo>
                  <a:pt x="3369862" y="1723612"/>
                </a:lnTo>
                <a:lnTo>
                  <a:pt x="0" y="1723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58360" y="267863"/>
            <a:ext cx="1892538" cy="1233879"/>
            <a:chOff x="0" y="0"/>
            <a:chExt cx="2523384" cy="1645172"/>
          </a:xfrm>
        </p:grpSpPr>
        <p:sp>
          <p:nvSpPr>
            <p:cNvPr id="6" name="Freeform 6" descr="Your startup LOGO"/>
            <p:cNvSpPr/>
            <p:nvPr/>
          </p:nvSpPr>
          <p:spPr>
            <a:xfrm>
              <a:off x="25090" y="25090"/>
              <a:ext cx="2473167" cy="1595001"/>
            </a:xfrm>
            <a:custGeom>
              <a:avLst/>
              <a:gdLst/>
              <a:ahLst/>
              <a:cxnLst/>
              <a:rect l="l" t="t" r="r" b="b"/>
              <a:pathLst>
                <a:path w="2473167" h="1595001">
                  <a:moveTo>
                    <a:pt x="0" y="797501"/>
                  </a:moveTo>
                  <a:cubicBezTo>
                    <a:pt x="0" y="357038"/>
                    <a:pt x="553622" y="0"/>
                    <a:pt x="1236584" y="0"/>
                  </a:cubicBezTo>
                  <a:cubicBezTo>
                    <a:pt x="1919547" y="0"/>
                    <a:pt x="2473168" y="357038"/>
                    <a:pt x="2473168" y="797501"/>
                  </a:cubicBezTo>
                  <a:cubicBezTo>
                    <a:pt x="2473168" y="1237964"/>
                    <a:pt x="1919547" y="1595001"/>
                    <a:pt x="1236584" y="1595001"/>
                  </a:cubicBezTo>
                  <a:cubicBezTo>
                    <a:pt x="553622" y="1595001"/>
                    <a:pt x="0" y="1237964"/>
                    <a:pt x="0" y="79750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 descr="Your startup LOGO"/>
            <p:cNvSpPr/>
            <p:nvPr/>
          </p:nvSpPr>
          <p:spPr>
            <a:xfrm>
              <a:off x="0" y="0"/>
              <a:ext cx="2523348" cy="1645182"/>
            </a:xfrm>
            <a:custGeom>
              <a:avLst/>
              <a:gdLst/>
              <a:ahLst/>
              <a:cxnLst/>
              <a:rect l="l" t="t" r="r" b="b"/>
              <a:pathLst>
                <a:path w="2523348" h="1645182">
                  <a:moveTo>
                    <a:pt x="0" y="822591"/>
                  </a:moveTo>
                  <a:cubicBezTo>
                    <a:pt x="0" y="359421"/>
                    <a:pt x="575952" y="0"/>
                    <a:pt x="1261674" y="0"/>
                  </a:cubicBezTo>
                  <a:cubicBezTo>
                    <a:pt x="1947396" y="0"/>
                    <a:pt x="2523348" y="359421"/>
                    <a:pt x="2523348" y="822591"/>
                  </a:cubicBezTo>
                  <a:lnTo>
                    <a:pt x="2498258" y="822591"/>
                  </a:lnTo>
                  <a:lnTo>
                    <a:pt x="2523348" y="822591"/>
                  </a:lnTo>
                  <a:cubicBezTo>
                    <a:pt x="2523348" y="1285761"/>
                    <a:pt x="1947396" y="1645182"/>
                    <a:pt x="1261674" y="1645182"/>
                  </a:cubicBezTo>
                  <a:lnTo>
                    <a:pt x="1261674" y="1620091"/>
                  </a:lnTo>
                  <a:lnTo>
                    <a:pt x="1261674" y="1645182"/>
                  </a:lnTo>
                  <a:cubicBezTo>
                    <a:pt x="575952" y="1645182"/>
                    <a:pt x="0" y="1285761"/>
                    <a:pt x="0" y="822591"/>
                  </a:cubicBezTo>
                  <a:lnTo>
                    <a:pt x="25090" y="822591"/>
                  </a:lnTo>
                  <a:lnTo>
                    <a:pt x="50181" y="822591"/>
                  </a:lnTo>
                  <a:lnTo>
                    <a:pt x="25090" y="822591"/>
                  </a:lnTo>
                  <a:lnTo>
                    <a:pt x="0" y="822591"/>
                  </a:lnTo>
                  <a:moveTo>
                    <a:pt x="50181" y="822591"/>
                  </a:moveTo>
                  <a:cubicBezTo>
                    <a:pt x="50181" y="836391"/>
                    <a:pt x="38890" y="847681"/>
                    <a:pt x="25090" y="847681"/>
                  </a:cubicBezTo>
                  <a:cubicBezTo>
                    <a:pt x="11291" y="847681"/>
                    <a:pt x="0" y="836391"/>
                    <a:pt x="0" y="822591"/>
                  </a:cubicBezTo>
                  <a:cubicBezTo>
                    <a:pt x="0" y="808791"/>
                    <a:pt x="11291" y="797500"/>
                    <a:pt x="25090" y="797500"/>
                  </a:cubicBezTo>
                  <a:cubicBezTo>
                    <a:pt x="38890" y="797500"/>
                    <a:pt x="50181" y="808791"/>
                    <a:pt x="50181" y="822591"/>
                  </a:cubicBezTo>
                  <a:cubicBezTo>
                    <a:pt x="50181" y="1240222"/>
                    <a:pt x="581597" y="1595001"/>
                    <a:pt x="1261674" y="1595001"/>
                  </a:cubicBezTo>
                  <a:cubicBezTo>
                    <a:pt x="1941751" y="1595001"/>
                    <a:pt x="2473167" y="1240222"/>
                    <a:pt x="2473167" y="822591"/>
                  </a:cubicBezTo>
                  <a:cubicBezTo>
                    <a:pt x="2473167" y="404960"/>
                    <a:pt x="1941876" y="50181"/>
                    <a:pt x="1261674" y="50181"/>
                  </a:cubicBezTo>
                  <a:lnTo>
                    <a:pt x="1261674" y="25090"/>
                  </a:lnTo>
                  <a:lnTo>
                    <a:pt x="1261674" y="50181"/>
                  </a:lnTo>
                  <a:cubicBezTo>
                    <a:pt x="581597" y="50181"/>
                    <a:pt x="50181" y="404960"/>
                    <a:pt x="50181" y="822591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2523384" cy="16546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TEAM ALPHA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5609" y="228099"/>
            <a:ext cx="16276320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4" name="Freeform 4"/>
          <p:cNvSpPr/>
          <p:nvPr/>
        </p:nvSpPr>
        <p:spPr>
          <a:xfrm>
            <a:off x="14892883" y="-70362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2" y="0"/>
                </a:lnTo>
                <a:lnTo>
                  <a:pt x="3369862" y="1723612"/>
                </a:lnTo>
                <a:lnTo>
                  <a:pt x="0" y="1723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75609" y="332874"/>
            <a:ext cx="1915886" cy="1249101"/>
            <a:chOff x="0" y="0"/>
            <a:chExt cx="2554514" cy="1665468"/>
          </a:xfrm>
        </p:grpSpPr>
        <p:sp>
          <p:nvSpPr>
            <p:cNvPr id="6" name="Freeform 6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TEAM ALPHA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26754" y="2146434"/>
            <a:ext cx="9958004" cy="734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3"/>
              </a:lnSpc>
              <a:spcBef>
                <a:spcPct val="0"/>
              </a:spcBef>
            </a:pPr>
            <a:r>
              <a:rPr lang="en-US" sz="282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Technologies Used:</a:t>
            </a:r>
          </a:p>
          <a:p>
            <a:pPr marL="610548" lvl="1" indent="-305274" algn="l">
              <a:lnSpc>
                <a:spcPts val="3393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Languages: Python, C++, JavaScript.</a:t>
            </a:r>
          </a:p>
          <a:p>
            <a:pPr marL="610548" lvl="1" indent="-305274" algn="l">
              <a:lnSpc>
                <a:spcPts val="3393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Frameworks: TensorFlow, PyTorch, OpenCV, Apache Kafka.</a:t>
            </a:r>
          </a:p>
          <a:p>
            <a:pPr marL="610548" lvl="1" indent="-305274" algn="l">
              <a:lnSpc>
                <a:spcPts val="3393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Hardware: NVIDIA Jetson TX2, CCTV Cameras, IoT Sensors.</a:t>
            </a:r>
          </a:p>
          <a:p>
            <a:pPr algn="l">
              <a:lnSpc>
                <a:spcPts val="3393"/>
              </a:lnSpc>
              <a:spcBef>
                <a:spcPct val="0"/>
              </a:spcBef>
            </a:pPr>
            <a:endParaRPr lang="en-US" sz="282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393"/>
              </a:lnSpc>
              <a:spcBef>
                <a:spcPct val="0"/>
              </a:spcBef>
            </a:pPr>
            <a:r>
              <a:rPr lang="en-US" sz="282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 Methodology</a:t>
            </a:r>
          </a:p>
          <a:p>
            <a:pPr marL="610548" lvl="1" indent="-305274" algn="l">
              <a:lnSpc>
                <a:spcPts val="3393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Acquisition: Continuous video feed and contextual IoT data.</a:t>
            </a:r>
          </a:p>
          <a:p>
            <a:pPr marL="610548" lvl="1" indent="-305274" algn="l">
              <a:lnSpc>
                <a:spcPts val="3393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Development:</a:t>
            </a:r>
          </a:p>
          <a:p>
            <a:pPr marL="610548" lvl="1" indent="-305274" algn="l">
              <a:lnSpc>
                <a:spcPts val="3393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-YOLOv5 for person detection and gender classification.</a:t>
            </a:r>
          </a:p>
          <a:p>
            <a:pPr marL="610548" lvl="1" indent="-305274" algn="l">
              <a:lnSpc>
                <a:spcPts val="3393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-Custom Algorithms for anomaly detection.</a:t>
            </a:r>
          </a:p>
          <a:p>
            <a:pPr marL="610548" lvl="1" indent="-305274" algn="l">
              <a:lnSpc>
                <a:spcPts val="3393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-CNN-LSTM for gesture recognition.</a:t>
            </a:r>
          </a:p>
          <a:p>
            <a:pPr marL="610548" lvl="1" indent="-305274" algn="l">
              <a:lnSpc>
                <a:spcPts val="3393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Deployment: AI models on edge devices, Kafka-based alert system.</a:t>
            </a:r>
          </a:p>
          <a:p>
            <a:pPr marL="610548" lvl="1" indent="-305274" algn="l">
              <a:lnSpc>
                <a:spcPts val="3393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Hotspot Analysis: Predictive models using historical data.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439356" y="1144404"/>
            <a:ext cx="7559263" cy="9142596"/>
          </a:xfrm>
          <a:custGeom>
            <a:avLst/>
            <a:gdLst/>
            <a:ahLst/>
            <a:cxnLst/>
            <a:rect l="l" t="t" r="r" b="b"/>
            <a:pathLst>
              <a:path w="7559263" h="9142596">
                <a:moveTo>
                  <a:pt x="0" y="0"/>
                </a:moveTo>
                <a:lnTo>
                  <a:pt x="7559263" y="0"/>
                </a:lnTo>
                <a:lnTo>
                  <a:pt x="7559263" y="9142596"/>
                </a:lnTo>
                <a:lnTo>
                  <a:pt x="0" y="91425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69510" y="469520"/>
            <a:ext cx="1627632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AND VIABILITY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id="5" name="Freeform 5"/>
          <p:cNvSpPr/>
          <p:nvPr/>
        </p:nvSpPr>
        <p:spPr>
          <a:xfrm>
            <a:off x="14705866" y="122064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6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69510" y="404149"/>
            <a:ext cx="1915886" cy="1249101"/>
            <a:chOff x="0" y="0"/>
            <a:chExt cx="2554514" cy="1665468"/>
          </a:xfrm>
        </p:grpSpPr>
        <p:sp>
          <p:nvSpPr>
            <p:cNvPr id="7" name="Freeform 7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TEAM ALPHA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2045584"/>
            <a:ext cx="16059483" cy="783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20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Analysis of the feasibility of the idea:</a:t>
            </a:r>
          </a:p>
          <a:p>
            <a:pPr marL="692801" lvl="1" indent="-346400" algn="l">
              <a:lnSpc>
                <a:spcPts val="3850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1.Technical: Scalable and robust due to edge computing.</a:t>
            </a:r>
          </a:p>
          <a:p>
            <a:pPr marL="692801" lvl="1" indent="-346400" algn="l">
              <a:lnSpc>
                <a:spcPts val="3850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2.Operational: Easy integration with existing infrastructure.</a:t>
            </a:r>
          </a:p>
          <a:p>
            <a:pPr marL="692801" lvl="1" indent="-346400" algn="l">
              <a:lnSpc>
                <a:spcPts val="3850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3.Economic: Cost-effective by minimizing central processing needs.</a:t>
            </a:r>
          </a:p>
          <a:p>
            <a:pPr algn="l">
              <a:lnSpc>
                <a:spcPts val="3850"/>
              </a:lnSpc>
              <a:spcBef>
                <a:spcPct val="0"/>
              </a:spcBef>
            </a:pPr>
            <a:endParaRPr lang="en-US" sz="32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50"/>
              </a:lnSpc>
              <a:spcBef>
                <a:spcPct val="0"/>
              </a:spcBef>
            </a:pPr>
            <a:r>
              <a:rPr lang="en-US" sz="320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Potential challenges and risks</a:t>
            </a:r>
          </a:p>
          <a:p>
            <a:pPr algn="l">
              <a:lnSpc>
                <a:spcPts val="3850"/>
              </a:lnSpc>
              <a:spcBef>
                <a:spcPct val="0"/>
              </a:spcBef>
            </a:pPr>
            <a:endParaRPr lang="en-US" sz="3208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692801" lvl="1" indent="-346400" algn="l">
              <a:lnSpc>
                <a:spcPts val="3850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1.Data Privacy: Ensuring compliance with regulations.</a:t>
            </a:r>
          </a:p>
          <a:p>
            <a:pPr marL="692801" lvl="1" indent="-346400" algn="l">
              <a:lnSpc>
                <a:spcPts val="3850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2.Model Accuracy: Adapting to diverse environments.</a:t>
            </a:r>
          </a:p>
          <a:p>
            <a:pPr marL="692801" lvl="1" indent="-346400" algn="l">
              <a:lnSpc>
                <a:spcPts val="3850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3.Infrastructure: Managing computational and network constraints.</a:t>
            </a:r>
          </a:p>
          <a:p>
            <a:pPr algn="l">
              <a:lnSpc>
                <a:spcPts val="3850"/>
              </a:lnSpc>
              <a:spcBef>
                <a:spcPct val="0"/>
              </a:spcBef>
            </a:pPr>
            <a:endParaRPr lang="en-US" sz="32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50"/>
              </a:lnSpc>
              <a:spcBef>
                <a:spcPct val="0"/>
              </a:spcBef>
            </a:pPr>
            <a:r>
              <a:rPr lang="en-US" sz="320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Strategies for overcoming these challenges</a:t>
            </a:r>
          </a:p>
          <a:p>
            <a:pPr algn="l">
              <a:lnSpc>
                <a:spcPts val="3850"/>
              </a:lnSpc>
              <a:spcBef>
                <a:spcPct val="0"/>
              </a:spcBef>
            </a:pPr>
            <a:endParaRPr lang="en-US" sz="3208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692801" lvl="1" indent="-346400" algn="l">
              <a:lnSpc>
                <a:spcPts val="3850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1.Security: Encryption, anonymization, access controls.</a:t>
            </a:r>
          </a:p>
          <a:p>
            <a:pPr marL="692801" lvl="1" indent="-346400" algn="l">
              <a:lnSpc>
                <a:spcPts val="3850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2.Continuous Improvement: Regular model updates.</a:t>
            </a:r>
          </a:p>
          <a:p>
            <a:pPr marL="692801" lvl="1" indent="-346400" algn="l">
              <a:lnSpc>
                <a:spcPts val="3850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3.Resilient Architecture: Redundant systems for reliability.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581273" y="4551573"/>
            <a:ext cx="4706727" cy="4706727"/>
          </a:xfrm>
          <a:custGeom>
            <a:avLst/>
            <a:gdLst/>
            <a:ahLst/>
            <a:cxnLst/>
            <a:rect l="l" t="t" r="r" b="b"/>
            <a:pathLst>
              <a:path w="4706727" h="4706727">
                <a:moveTo>
                  <a:pt x="0" y="0"/>
                </a:moveTo>
                <a:lnTo>
                  <a:pt x="4706727" y="0"/>
                </a:lnTo>
                <a:lnTo>
                  <a:pt x="4706727" y="4706727"/>
                </a:lnTo>
                <a:lnTo>
                  <a:pt x="0" y="4706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12395"/>
            <a:ext cx="16276320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BENEFITS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0757" y="128093"/>
            <a:ext cx="1915886" cy="1249101"/>
            <a:chOff x="0" y="0"/>
            <a:chExt cx="2554514" cy="1665468"/>
          </a:xfrm>
        </p:grpSpPr>
        <p:sp>
          <p:nvSpPr>
            <p:cNvPr id="4" name="Freeform 4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TEAM ALPHA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8588408" y="1596926"/>
            <a:ext cx="9865960" cy="8690074"/>
          </a:xfrm>
          <a:custGeom>
            <a:avLst/>
            <a:gdLst/>
            <a:ahLst/>
            <a:cxnLst/>
            <a:rect l="l" t="t" r="r" b="b"/>
            <a:pathLst>
              <a:path w="9865960" h="8690074">
                <a:moveTo>
                  <a:pt x="0" y="0"/>
                </a:moveTo>
                <a:lnTo>
                  <a:pt x="9865959" y="0"/>
                </a:lnTo>
                <a:lnTo>
                  <a:pt x="9865959" y="8690074"/>
                </a:lnTo>
                <a:lnTo>
                  <a:pt x="0" y="8690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294" r="-28294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918138" y="-25718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2" y="0"/>
                </a:lnTo>
                <a:lnTo>
                  <a:pt x="3369862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2622" y="2027992"/>
            <a:ext cx="8588120" cy="6506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8"/>
              </a:lnSpc>
              <a:spcBef>
                <a:spcPct val="0"/>
              </a:spcBef>
            </a:pPr>
            <a:r>
              <a:rPr lang="en-US" sz="357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Potential Impact on the Target Audience</a:t>
            </a:r>
          </a:p>
          <a:p>
            <a:pPr algn="ctr">
              <a:lnSpc>
                <a:spcPts val="4288"/>
              </a:lnSpc>
              <a:spcBef>
                <a:spcPct val="0"/>
              </a:spcBef>
            </a:pPr>
            <a:endParaRPr lang="en-US" sz="3573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771591" lvl="1" indent="-385795" algn="l">
              <a:lnSpc>
                <a:spcPts val="4288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Enhanced Public Safety:</a:t>
            </a:r>
            <a:r>
              <a:rPr lang="en-US" sz="357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system significantly reduces the risk of violence against women by providing early warnings and facilitating timely intervention by law enforcement.</a:t>
            </a:r>
          </a:p>
          <a:p>
            <a:pPr marL="771591" lvl="1" indent="-385795" algn="l">
              <a:lnSpc>
                <a:spcPts val="4288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Empowerment of Women:</a:t>
            </a:r>
            <a:r>
              <a:rPr lang="en-US" sz="357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creating safer public spaces, the system fosters an environment where women can move freely and confidently, enhancing their overall quality of life.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709" y="1094071"/>
            <a:ext cx="1627632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 AND 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4831" y="2800350"/>
            <a:ext cx="17638337" cy="550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endParaRPr/>
          </a:p>
          <a:p>
            <a:pPr marL="651513" lvl="1" indent="-325756" algn="just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YOLOv5 and Faster R-CNN: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Research papers on advanced object detection models and their application in real-world scenarios.</a:t>
            </a:r>
          </a:p>
          <a:p>
            <a:pPr marL="651513" lvl="1" indent="-325756" algn="just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Gesture Recognition with CNN-LSTM: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Technical documentation on hybrid deep learning models for human gesture recognition.</a:t>
            </a:r>
          </a:p>
          <a:p>
            <a:pPr marL="651513" lvl="1" indent="-325756" algn="just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Edge Computing in Smart Surveillance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Case studies and whitepapers on the use of edge devices for scalable, real-time analytics.</a:t>
            </a:r>
          </a:p>
          <a:p>
            <a:pPr marL="651513" lvl="1" indent="-325756" algn="just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Privacy in Surveillance Systems: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Guidelines and best practices for ensuring compliance with GDPR and other relevant regulations.</a:t>
            </a:r>
          </a:p>
          <a:p>
            <a:pPr algn="just">
              <a:lnSpc>
                <a:spcPts val="4320"/>
              </a:lnSpc>
            </a:pPr>
            <a:endParaRPr lang="en-US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63740" y="9561200"/>
            <a:ext cx="46231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id="6" name="Freeform 6"/>
          <p:cNvSpPr/>
          <p:nvPr/>
        </p:nvSpPr>
        <p:spPr>
          <a:xfrm>
            <a:off x="14705866" y="122064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24831" y="574295"/>
            <a:ext cx="1915886" cy="1249101"/>
            <a:chOff x="0" y="0"/>
            <a:chExt cx="2554514" cy="1665468"/>
          </a:xfrm>
        </p:grpSpPr>
        <p:sp>
          <p:nvSpPr>
            <p:cNvPr id="8" name="Freeform 8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TEAM ALPHA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657</Words>
  <Application>Microsoft Office PowerPoint</Application>
  <PresentationFormat>Custom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Bold</vt:lpstr>
      <vt:lpstr>Arial</vt:lpstr>
      <vt:lpstr>Arimo Bold</vt:lpstr>
      <vt:lpstr>Calibri</vt:lpstr>
      <vt:lpstr>Arimo</vt:lpstr>
      <vt:lpstr>Garamond Bold</vt:lpstr>
      <vt:lpstr>TT Rounds Condensed Bold</vt:lpstr>
      <vt:lpstr>Times New Roman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ALPHA</dc:title>
  <dc:creator>Sahil</dc:creator>
  <cp:lastModifiedBy>Sahil Wadhawan</cp:lastModifiedBy>
  <cp:revision>1</cp:revision>
  <dcterms:created xsi:type="dcterms:W3CDTF">2006-08-16T00:00:00Z</dcterms:created>
  <dcterms:modified xsi:type="dcterms:W3CDTF">2024-09-01T19:16:13Z</dcterms:modified>
  <dc:identifier>DAGPiKkfmhE</dc:identifier>
</cp:coreProperties>
</file>