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5.xml.rels" ContentType="application/vnd.openxmlformats-package.relationships+xml"/>
  <Override PartName="/ppt/notesSlides/notesSlide5.xml" ContentType="application/vnd.openxmlformats-officedocument.presentationml.notesSlide+xml"/>
  <Override PartName="/ppt/media/image10.wmf" ContentType="image/x-wmf"/>
  <Override PartName="/ppt/media/image9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wmf" ContentType="image/x-wmf"/>
  <Override PartName="/ppt/media/image4.png" ContentType="image/png"/>
  <Override PartName="/ppt/media/image5.wmf" ContentType="image/x-wmf"/>
  <Override PartName="/ppt/media/image8.wmf" ContentType="image/x-wmf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move the slide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748FCE8-AA3F-46F5-B86F-87D6A61514B5}" type="slidenum">
              <a:rPr b="0" lang="en-IN" sz="1400" spc="-1" strike="noStrike">
                <a:latin typeface="Times New Roman"/>
              </a:rPr>
              <a:t>1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200" cy="3427200"/>
          </a:xfrm>
          <a:prstGeom prst="rect">
            <a:avLst/>
          </a:prstGeom>
        </p:spPr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CD946B6-6356-471B-8206-A9D367459053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366840"/>
            <a:ext cx="9142200" cy="8244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0"/>
            <a:ext cx="9142200" cy="308880"/>
          </a:xfrm>
          <a:prstGeom prst="rect">
            <a:avLst/>
          </a:prstGeom>
          <a:solidFill>
            <a:schemeClr val="tx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0" y="308160"/>
            <a:ext cx="9142200" cy="89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CustomShape 4" hidden="1"/>
          <p:cNvSpPr/>
          <p:nvPr/>
        </p:nvSpPr>
        <p:spPr>
          <a:xfrm flipV="1">
            <a:off x="5410080" y="358920"/>
            <a:ext cx="3732120" cy="8928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 hidden="1"/>
          <p:cNvSpPr/>
          <p:nvPr/>
        </p:nvSpPr>
        <p:spPr>
          <a:xfrm flipV="1">
            <a:off x="5410080" y="438120"/>
            <a:ext cx="3732120" cy="1782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5407200" y="497520"/>
            <a:ext cx="3061440" cy="25560"/>
          </a:xfrm>
          <a:prstGeom prst="roundRect">
            <a:avLst>
              <a:gd name="adj" fmla="val 16667"/>
            </a:avLst>
          </a:prstGeom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CustomShape 7" hidden="1"/>
          <p:cNvSpPr/>
          <p:nvPr/>
        </p:nvSpPr>
        <p:spPr>
          <a:xfrm>
            <a:off x="7373520" y="588960"/>
            <a:ext cx="1598400" cy="34920"/>
          </a:xfrm>
          <a:prstGeom prst="roundRect">
            <a:avLst>
              <a:gd name="adj" fmla="val 16667"/>
            </a:avLst>
          </a:prstGeom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CustomShape 8" hidden="1"/>
          <p:cNvSpPr/>
          <p:nvPr/>
        </p:nvSpPr>
        <p:spPr>
          <a:xfrm>
            <a:off x="9084960" y="-2160"/>
            <a:ext cx="55800" cy="619920"/>
          </a:xfrm>
          <a:prstGeom prst="rect">
            <a:avLst/>
          </a:prstGeom>
          <a:solidFill>
            <a:srgbClr val="ffffff">
              <a:alpha val="66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CustomShape 9" hidden="1"/>
          <p:cNvSpPr/>
          <p:nvPr/>
        </p:nvSpPr>
        <p:spPr>
          <a:xfrm>
            <a:off x="9044640" y="-2160"/>
            <a:ext cx="25560" cy="619920"/>
          </a:xfrm>
          <a:prstGeom prst="rect">
            <a:avLst/>
          </a:prstGeom>
          <a:solidFill>
            <a:srgbClr val="ffffff">
              <a:alpha val="66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CustomShape 10" hidden="1"/>
          <p:cNvSpPr/>
          <p:nvPr/>
        </p:nvSpPr>
        <p:spPr>
          <a:xfrm>
            <a:off x="9025560" y="-2160"/>
            <a:ext cx="7200" cy="619920"/>
          </a:xfrm>
          <a:prstGeom prst="rect">
            <a:avLst/>
          </a:prstGeom>
          <a:solidFill>
            <a:srgbClr val="ffffff">
              <a:alpha val="60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CustomShape 11" hidden="1"/>
          <p:cNvSpPr/>
          <p:nvPr/>
        </p:nvSpPr>
        <p:spPr>
          <a:xfrm>
            <a:off x="8975520" y="-2160"/>
            <a:ext cx="25560" cy="619920"/>
          </a:xfrm>
          <a:prstGeom prst="rect">
            <a:avLst/>
          </a:prstGeom>
          <a:solidFill>
            <a:srgbClr val="ffffff">
              <a:alpha val="40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CustomShape 12" hidden="1"/>
          <p:cNvSpPr/>
          <p:nvPr/>
        </p:nvSpPr>
        <p:spPr>
          <a:xfrm>
            <a:off x="8915760" y="360"/>
            <a:ext cx="52920" cy="583560"/>
          </a:xfrm>
          <a:prstGeom prst="rect">
            <a:avLst/>
          </a:prstGeom>
          <a:solidFill>
            <a:srgbClr val="ffffff">
              <a:alpha val="20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CustomShape 13" hidden="1"/>
          <p:cNvSpPr/>
          <p:nvPr/>
        </p:nvSpPr>
        <p:spPr>
          <a:xfrm>
            <a:off x="8873640" y="360"/>
            <a:ext cx="7200" cy="583560"/>
          </a:xfrm>
          <a:prstGeom prst="rect">
            <a:avLst/>
          </a:prstGeom>
          <a:solidFill>
            <a:srgbClr val="ffffff">
              <a:alpha val="31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" name="CustomShape 14"/>
          <p:cNvSpPr/>
          <p:nvPr/>
        </p:nvSpPr>
        <p:spPr>
          <a:xfrm flipV="1">
            <a:off x="5410080" y="3808440"/>
            <a:ext cx="3732120" cy="8928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" name="CustomShape 15"/>
          <p:cNvSpPr/>
          <p:nvPr/>
        </p:nvSpPr>
        <p:spPr>
          <a:xfrm flipV="1">
            <a:off x="5410080" y="3895560"/>
            <a:ext cx="3732120" cy="19008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" name="CustomShape 16"/>
          <p:cNvSpPr/>
          <p:nvPr/>
        </p:nvSpPr>
        <p:spPr>
          <a:xfrm flipV="1">
            <a:off x="5410080" y="4113720"/>
            <a:ext cx="3732120" cy="7200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" name="CustomShape 17"/>
          <p:cNvSpPr/>
          <p:nvPr/>
        </p:nvSpPr>
        <p:spPr>
          <a:xfrm flipV="1">
            <a:off x="5410080" y="4163040"/>
            <a:ext cx="1964160" cy="1656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" name="CustomShape 18"/>
          <p:cNvSpPr/>
          <p:nvPr/>
        </p:nvSpPr>
        <p:spPr>
          <a:xfrm flipV="1">
            <a:off x="5410080" y="4197960"/>
            <a:ext cx="1964160" cy="7200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5410080" y="3962520"/>
            <a:ext cx="3061440" cy="25560"/>
          </a:xfrm>
          <a:prstGeom prst="roundRect">
            <a:avLst>
              <a:gd name="adj" fmla="val 16667"/>
            </a:avLst>
          </a:prstGeom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>
            <a:off x="7376400" y="4061160"/>
            <a:ext cx="1598400" cy="34920"/>
          </a:xfrm>
          <a:prstGeom prst="roundRect">
            <a:avLst>
              <a:gd name="adj" fmla="val 16667"/>
            </a:avLst>
          </a:prstGeom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" name="CustomShape 21"/>
          <p:cNvSpPr/>
          <p:nvPr/>
        </p:nvSpPr>
        <p:spPr>
          <a:xfrm>
            <a:off x="0" y="3649680"/>
            <a:ext cx="9142200" cy="24228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" name="CustomShape 22"/>
          <p:cNvSpPr/>
          <p:nvPr/>
        </p:nvSpPr>
        <p:spPr>
          <a:xfrm>
            <a:off x="0" y="3675600"/>
            <a:ext cx="9142200" cy="13896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" name="CustomShape 23"/>
          <p:cNvSpPr/>
          <p:nvPr/>
        </p:nvSpPr>
        <p:spPr>
          <a:xfrm flipV="1">
            <a:off x="6414120" y="3641040"/>
            <a:ext cx="2728080" cy="246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" name="CustomShape 24"/>
          <p:cNvSpPr/>
          <p:nvPr/>
        </p:nvSpPr>
        <p:spPr>
          <a:xfrm>
            <a:off x="0" y="0"/>
            <a:ext cx="9142200" cy="3700080"/>
          </a:xfrm>
          <a:prstGeom prst="rect">
            <a:avLst/>
          </a:prstGeom>
          <a:solidFill>
            <a:schemeClr val="tx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" name="PlaceHolder 2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0" y="366840"/>
            <a:ext cx="9142200" cy="8244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3" name="CustomShape 2"/>
          <p:cNvSpPr/>
          <p:nvPr/>
        </p:nvSpPr>
        <p:spPr>
          <a:xfrm>
            <a:off x="0" y="0"/>
            <a:ext cx="9142200" cy="308880"/>
          </a:xfrm>
          <a:prstGeom prst="rect">
            <a:avLst/>
          </a:prstGeom>
          <a:solidFill>
            <a:schemeClr val="tx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4" name="CustomShape 3"/>
          <p:cNvSpPr/>
          <p:nvPr/>
        </p:nvSpPr>
        <p:spPr>
          <a:xfrm>
            <a:off x="0" y="308160"/>
            <a:ext cx="9142200" cy="89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5" name="CustomShape 4"/>
          <p:cNvSpPr/>
          <p:nvPr/>
        </p:nvSpPr>
        <p:spPr>
          <a:xfrm flipV="1">
            <a:off x="5410080" y="358920"/>
            <a:ext cx="3732120" cy="8928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6" name="CustomShape 5"/>
          <p:cNvSpPr/>
          <p:nvPr/>
        </p:nvSpPr>
        <p:spPr>
          <a:xfrm flipV="1">
            <a:off x="5410080" y="438120"/>
            <a:ext cx="3732120" cy="1782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7" name="CustomShape 6"/>
          <p:cNvSpPr/>
          <p:nvPr/>
        </p:nvSpPr>
        <p:spPr>
          <a:xfrm>
            <a:off x="5407200" y="497520"/>
            <a:ext cx="3061440" cy="25560"/>
          </a:xfrm>
          <a:prstGeom prst="roundRect">
            <a:avLst>
              <a:gd name="adj" fmla="val 16667"/>
            </a:avLst>
          </a:prstGeom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8" name="CustomShape 7"/>
          <p:cNvSpPr/>
          <p:nvPr/>
        </p:nvSpPr>
        <p:spPr>
          <a:xfrm>
            <a:off x="7373520" y="588960"/>
            <a:ext cx="1598400" cy="34920"/>
          </a:xfrm>
          <a:prstGeom prst="roundRect">
            <a:avLst>
              <a:gd name="adj" fmla="val 16667"/>
            </a:avLst>
          </a:prstGeom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9" name="CustomShape 8"/>
          <p:cNvSpPr/>
          <p:nvPr/>
        </p:nvSpPr>
        <p:spPr>
          <a:xfrm>
            <a:off x="9084960" y="-2160"/>
            <a:ext cx="55800" cy="619920"/>
          </a:xfrm>
          <a:prstGeom prst="rect">
            <a:avLst/>
          </a:prstGeom>
          <a:solidFill>
            <a:srgbClr val="ffffff">
              <a:alpha val="66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0" name="CustomShape 9"/>
          <p:cNvSpPr/>
          <p:nvPr/>
        </p:nvSpPr>
        <p:spPr>
          <a:xfrm>
            <a:off x="9044640" y="-2160"/>
            <a:ext cx="25560" cy="619920"/>
          </a:xfrm>
          <a:prstGeom prst="rect">
            <a:avLst/>
          </a:prstGeom>
          <a:solidFill>
            <a:srgbClr val="ffffff">
              <a:alpha val="66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1" name="CustomShape 10"/>
          <p:cNvSpPr/>
          <p:nvPr/>
        </p:nvSpPr>
        <p:spPr>
          <a:xfrm>
            <a:off x="9025560" y="-2160"/>
            <a:ext cx="7200" cy="619920"/>
          </a:xfrm>
          <a:prstGeom prst="rect">
            <a:avLst/>
          </a:prstGeom>
          <a:solidFill>
            <a:srgbClr val="ffffff">
              <a:alpha val="60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2" name="CustomShape 11"/>
          <p:cNvSpPr/>
          <p:nvPr/>
        </p:nvSpPr>
        <p:spPr>
          <a:xfrm>
            <a:off x="8975520" y="-2160"/>
            <a:ext cx="25560" cy="619920"/>
          </a:xfrm>
          <a:prstGeom prst="rect">
            <a:avLst/>
          </a:prstGeom>
          <a:solidFill>
            <a:srgbClr val="ffffff">
              <a:alpha val="40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3" name="CustomShape 12"/>
          <p:cNvSpPr/>
          <p:nvPr/>
        </p:nvSpPr>
        <p:spPr>
          <a:xfrm>
            <a:off x="8915760" y="360"/>
            <a:ext cx="52920" cy="583560"/>
          </a:xfrm>
          <a:prstGeom prst="rect">
            <a:avLst/>
          </a:prstGeom>
          <a:solidFill>
            <a:srgbClr val="ffffff">
              <a:alpha val="20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4" name="CustomShape 13"/>
          <p:cNvSpPr/>
          <p:nvPr/>
        </p:nvSpPr>
        <p:spPr>
          <a:xfrm>
            <a:off x="8873640" y="360"/>
            <a:ext cx="7200" cy="583560"/>
          </a:xfrm>
          <a:prstGeom prst="rect">
            <a:avLst/>
          </a:prstGeom>
          <a:solidFill>
            <a:srgbClr val="ffffff">
              <a:alpha val="31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5" name="PlaceHolder 1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6" name="PlaceHolder 1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0" y="366840"/>
            <a:ext cx="9142200" cy="8244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4" name="CustomShape 2"/>
          <p:cNvSpPr/>
          <p:nvPr/>
        </p:nvSpPr>
        <p:spPr>
          <a:xfrm>
            <a:off x="0" y="0"/>
            <a:ext cx="9142200" cy="308880"/>
          </a:xfrm>
          <a:prstGeom prst="rect">
            <a:avLst/>
          </a:prstGeom>
          <a:solidFill>
            <a:schemeClr val="tx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5" name="CustomShape 3"/>
          <p:cNvSpPr/>
          <p:nvPr/>
        </p:nvSpPr>
        <p:spPr>
          <a:xfrm>
            <a:off x="0" y="308160"/>
            <a:ext cx="9142200" cy="89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6" name="CustomShape 4"/>
          <p:cNvSpPr/>
          <p:nvPr/>
        </p:nvSpPr>
        <p:spPr>
          <a:xfrm flipV="1">
            <a:off x="5410080" y="358920"/>
            <a:ext cx="3732120" cy="8928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7" name="CustomShape 5"/>
          <p:cNvSpPr/>
          <p:nvPr/>
        </p:nvSpPr>
        <p:spPr>
          <a:xfrm flipV="1">
            <a:off x="5410080" y="438120"/>
            <a:ext cx="3732120" cy="1782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8" name="CustomShape 6"/>
          <p:cNvSpPr/>
          <p:nvPr/>
        </p:nvSpPr>
        <p:spPr>
          <a:xfrm>
            <a:off x="5407200" y="497520"/>
            <a:ext cx="3061440" cy="25560"/>
          </a:xfrm>
          <a:prstGeom prst="roundRect">
            <a:avLst>
              <a:gd name="adj" fmla="val 16667"/>
            </a:avLst>
          </a:prstGeom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9" name="CustomShape 7"/>
          <p:cNvSpPr/>
          <p:nvPr/>
        </p:nvSpPr>
        <p:spPr>
          <a:xfrm>
            <a:off x="7373520" y="588960"/>
            <a:ext cx="1598400" cy="34920"/>
          </a:xfrm>
          <a:prstGeom prst="roundRect">
            <a:avLst>
              <a:gd name="adj" fmla="val 16667"/>
            </a:avLst>
          </a:prstGeom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0" name="CustomShape 8"/>
          <p:cNvSpPr/>
          <p:nvPr/>
        </p:nvSpPr>
        <p:spPr>
          <a:xfrm>
            <a:off x="9084960" y="-2160"/>
            <a:ext cx="55800" cy="619920"/>
          </a:xfrm>
          <a:prstGeom prst="rect">
            <a:avLst/>
          </a:prstGeom>
          <a:solidFill>
            <a:srgbClr val="ffffff">
              <a:alpha val="66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1" name="CustomShape 9"/>
          <p:cNvSpPr/>
          <p:nvPr/>
        </p:nvSpPr>
        <p:spPr>
          <a:xfrm>
            <a:off x="9044640" y="-2160"/>
            <a:ext cx="25560" cy="619920"/>
          </a:xfrm>
          <a:prstGeom prst="rect">
            <a:avLst/>
          </a:prstGeom>
          <a:solidFill>
            <a:srgbClr val="ffffff">
              <a:alpha val="66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2" name="CustomShape 10"/>
          <p:cNvSpPr/>
          <p:nvPr/>
        </p:nvSpPr>
        <p:spPr>
          <a:xfrm>
            <a:off x="9025560" y="-2160"/>
            <a:ext cx="7200" cy="619920"/>
          </a:xfrm>
          <a:prstGeom prst="rect">
            <a:avLst/>
          </a:prstGeom>
          <a:solidFill>
            <a:srgbClr val="ffffff">
              <a:alpha val="60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3" name="CustomShape 11"/>
          <p:cNvSpPr/>
          <p:nvPr/>
        </p:nvSpPr>
        <p:spPr>
          <a:xfrm>
            <a:off x="8975520" y="-2160"/>
            <a:ext cx="25560" cy="619920"/>
          </a:xfrm>
          <a:prstGeom prst="rect">
            <a:avLst/>
          </a:prstGeom>
          <a:solidFill>
            <a:srgbClr val="ffffff">
              <a:alpha val="40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4" name="CustomShape 12"/>
          <p:cNvSpPr/>
          <p:nvPr/>
        </p:nvSpPr>
        <p:spPr>
          <a:xfrm>
            <a:off x="8915760" y="360"/>
            <a:ext cx="52920" cy="583560"/>
          </a:xfrm>
          <a:prstGeom prst="rect">
            <a:avLst/>
          </a:prstGeom>
          <a:solidFill>
            <a:srgbClr val="ffffff">
              <a:alpha val="20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5" name="CustomShape 13"/>
          <p:cNvSpPr/>
          <p:nvPr/>
        </p:nvSpPr>
        <p:spPr>
          <a:xfrm>
            <a:off x="8873640" y="360"/>
            <a:ext cx="7200" cy="583560"/>
          </a:xfrm>
          <a:prstGeom prst="rect">
            <a:avLst/>
          </a:prstGeom>
          <a:solidFill>
            <a:srgbClr val="ffffff">
              <a:alpha val="31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6" name="PlaceHolder 1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7" name="PlaceHolder 15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8" name="PlaceHolder 16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wm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wmf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57200" y="2401920"/>
            <a:ext cx="8456400" cy="14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IN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MOS Capacitors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457200" y="3899880"/>
            <a:ext cx="4951080" cy="175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64080">
              <a:lnSpc>
                <a:spcPct val="100000"/>
              </a:lnSpc>
              <a:spcBef>
                <a:spcPts val="300"/>
              </a:spcBef>
            </a:pPr>
            <a:r>
              <a:rPr b="0" lang="en-IN" sz="2400" spc="-1" strike="noStrike">
                <a:solidFill>
                  <a:srgbClr val="434342"/>
                </a:solidFill>
                <a:latin typeface="Calibri"/>
                <a:ea typeface="DejaVu Sans"/>
              </a:rPr>
              <a:t>ECE 2204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457200" y="2533320"/>
            <a:ext cx="817992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Content Placeholder 8" descr=""/>
          <p:cNvPicPr/>
          <p:nvPr/>
        </p:nvPicPr>
        <p:blipFill>
          <a:blip r:embed="rId1"/>
          <a:stretch/>
        </p:blipFill>
        <p:spPr>
          <a:xfrm>
            <a:off x="3196800" y="1371600"/>
            <a:ext cx="5716800" cy="3503520"/>
          </a:xfrm>
          <a:prstGeom prst="rect">
            <a:avLst/>
          </a:prstGeom>
          <a:ln>
            <a:noFill/>
          </a:ln>
        </p:spPr>
      </p:pic>
      <p:sp>
        <p:nvSpPr>
          <p:cNvPr id="205" name="CustomShape 1"/>
          <p:cNvSpPr/>
          <p:nvPr/>
        </p:nvSpPr>
        <p:spPr>
          <a:xfrm>
            <a:off x="457200" y="1143000"/>
            <a:ext cx="822780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434342"/>
                </a:solidFill>
                <a:latin typeface="Calibri"/>
                <a:ea typeface="DejaVu Sans"/>
              </a:rPr>
              <a:t>Inversion (V</a:t>
            </a:r>
            <a:r>
              <a:rPr b="0" lang="en-IN" sz="4000" spc="-1" strike="noStrike" baseline="-25000">
                <a:solidFill>
                  <a:srgbClr val="434342"/>
                </a:solidFill>
                <a:latin typeface="Calibri"/>
                <a:ea typeface="DejaVu Sans"/>
              </a:rPr>
              <a:t>G</a:t>
            </a:r>
            <a:r>
              <a:rPr b="0" lang="en-IN" sz="4000" spc="-1" strike="noStrike">
                <a:solidFill>
                  <a:srgbClr val="434342"/>
                </a:solidFill>
                <a:latin typeface="Calibri"/>
                <a:ea typeface="DejaVu Sans"/>
              </a:rPr>
              <a:t> ≥ V</a:t>
            </a:r>
            <a:r>
              <a:rPr b="0" lang="en-IN" sz="4000" spc="-1" strike="noStrike" baseline="-25000">
                <a:solidFill>
                  <a:srgbClr val="434342"/>
                </a:solidFill>
                <a:latin typeface="Calibri"/>
                <a:ea typeface="DejaVu Sans"/>
              </a:rPr>
              <a:t>TN</a:t>
            </a:r>
            <a:r>
              <a:rPr b="0" lang="en-IN" sz="4000" spc="-1" strike="noStrike">
                <a:solidFill>
                  <a:srgbClr val="434342"/>
                </a:solidFill>
                <a:latin typeface="Calibri"/>
                <a:ea typeface="DejaVu Sans"/>
              </a:rPr>
              <a:t>)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457200" y="4648320"/>
            <a:ext cx="8227800" cy="212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4160">
              <a:lnSpc>
                <a:spcPct val="100000"/>
              </a:lnSpc>
              <a:spcBef>
                <a:spcPts val="300"/>
              </a:spcBef>
              <a:buClr>
                <a:srgbClr val="08a1d9"/>
              </a:buClr>
              <a:buFont typeface="Georgia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The gate voltage is large enough that the concentration of electrons at the oxide-semiconductor interface is greater than the concentration of holes. </a:t>
            </a:r>
            <a:endParaRPr b="0" lang="en-IN" sz="2400" spc="-1" strike="noStrike">
              <a:latin typeface="Arial"/>
            </a:endParaRPr>
          </a:p>
          <a:p>
            <a:pPr lvl="1" marL="658440" indent="-245160">
              <a:lnSpc>
                <a:spcPct val="100000"/>
              </a:lnSpc>
              <a:spcBef>
                <a:spcPts val="300"/>
              </a:spcBef>
              <a:buClr>
                <a:srgbClr val="f96a1b"/>
              </a:buClr>
              <a:buFont typeface="Georgia"/>
              <a:buChar char="▫"/>
            </a:pPr>
            <a:r>
              <a:rPr b="0" lang="en-IN" sz="2300" spc="-1" strike="noStrike">
                <a:solidFill>
                  <a:srgbClr val="f96a1b"/>
                </a:solidFill>
                <a:latin typeface="Calibri"/>
                <a:ea typeface="DejaVu Sans"/>
              </a:rPr>
              <a:t>The type of the semiconductor has effectively been converted from p-type to n-type.  The voltage when n = p at the oxide-semiconductor interface is called the threshold voltage, V</a:t>
            </a:r>
            <a:r>
              <a:rPr b="0" lang="en-IN" sz="2300" spc="-1" strike="noStrike" baseline="-25000">
                <a:solidFill>
                  <a:srgbClr val="f96a1b"/>
                </a:solidFill>
                <a:latin typeface="Calibri"/>
                <a:ea typeface="DejaVu Sans"/>
              </a:rPr>
              <a:t>TN</a:t>
            </a:r>
            <a:r>
              <a:rPr b="0" lang="en-IN" sz="2300" spc="-1" strike="noStrike">
                <a:solidFill>
                  <a:srgbClr val="f96a1b"/>
                </a:solidFill>
                <a:latin typeface="Calibri"/>
                <a:ea typeface="DejaVu Sans"/>
              </a:rPr>
              <a:t>.</a:t>
            </a:r>
            <a:endParaRPr b="0" lang="en-IN" sz="23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457200" y="1143000"/>
            <a:ext cx="822780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434342"/>
                </a:solidFill>
                <a:latin typeface="Calibri"/>
                <a:ea typeface="DejaVu Sans"/>
              </a:rPr>
              <a:t>Inversion Mode Capacitance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457200" y="2249280"/>
            <a:ext cx="8227800" cy="432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4160">
              <a:lnSpc>
                <a:spcPct val="100000"/>
              </a:lnSpc>
              <a:spcBef>
                <a:spcPts val="300"/>
              </a:spcBef>
              <a:buClr>
                <a:srgbClr val="08a1d9"/>
              </a:buClr>
              <a:buFont typeface="Georgia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 depletion region still exists in the semiconductor, but is now located between the inverted (n-type) region and the remaining p-type semiconductor.  </a:t>
            </a:r>
            <a:endParaRPr b="0" lang="en-IN" sz="2400" spc="-1" strike="noStrike">
              <a:latin typeface="Arial"/>
            </a:endParaRPr>
          </a:p>
          <a:p>
            <a:pPr lvl="1" marL="658440" indent="-245160">
              <a:lnSpc>
                <a:spcPct val="100000"/>
              </a:lnSpc>
              <a:spcBef>
                <a:spcPts val="300"/>
              </a:spcBef>
              <a:buClr>
                <a:srgbClr val="f96a1b"/>
              </a:buClr>
              <a:buFont typeface="Georgia"/>
              <a:buChar char="▫"/>
            </a:pPr>
            <a:r>
              <a:rPr b="0" lang="en-IN" sz="2200" spc="-1" strike="noStrike">
                <a:solidFill>
                  <a:srgbClr val="f96a1b"/>
                </a:solidFill>
                <a:latin typeface="Calibri"/>
                <a:ea typeface="DejaVu Sans"/>
              </a:rPr>
              <a:t>The thickness of the depletion region W is constant, even if V</a:t>
            </a:r>
            <a:r>
              <a:rPr b="0" lang="en-IN" sz="2200" spc="-1" strike="noStrike" baseline="-25000">
                <a:solidFill>
                  <a:srgbClr val="f96a1b"/>
                </a:solidFill>
                <a:latin typeface="Calibri"/>
                <a:ea typeface="DejaVu Sans"/>
              </a:rPr>
              <a:t>G</a:t>
            </a:r>
            <a:r>
              <a:rPr b="0" lang="en-IN" sz="2200" spc="-1" strike="noStrike">
                <a:solidFill>
                  <a:srgbClr val="f96a1b"/>
                </a:solidFill>
                <a:latin typeface="Calibri"/>
                <a:ea typeface="DejaVu Sans"/>
              </a:rPr>
              <a:t> increases so the magnitude of the MOS capacitance is constant.</a:t>
            </a:r>
            <a:endParaRPr b="0" lang="en-IN" sz="2200" spc="-1" strike="noStrike">
              <a:latin typeface="Arial"/>
            </a:endParaRPr>
          </a:p>
        </p:txBody>
      </p:sp>
      <p:pic>
        <p:nvPicPr>
          <p:cNvPr id="209" name="" descr=""/>
          <p:cNvPicPr/>
          <p:nvPr/>
        </p:nvPicPr>
        <p:blipFill>
          <a:blip r:embed="rId1"/>
          <a:stretch/>
        </p:blipFill>
        <p:spPr>
          <a:xfrm>
            <a:off x="3276720" y="4419720"/>
            <a:ext cx="2271960" cy="1751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457200" y="1143000"/>
            <a:ext cx="822780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434342"/>
                </a:solidFill>
                <a:latin typeface="Calibri"/>
                <a:ea typeface="DejaVu Sans"/>
              </a:rPr>
              <a:t>MOS Capacitance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457200" y="2249280"/>
            <a:ext cx="8227800" cy="432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5760" indent="-254160">
              <a:lnSpc>
                <a:spcPct val="100000"/>
              </a:lnSpc>
              <a:spcBef>
                <a:spcPts val="300"/>
              </a:spcBef>
              <a:buClr>
                <a:srgbClr val="08a1d9"/>
              </a:buClr>
              <a:buFont typeface="Georgia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Is largest in the accumulation mode when V</a:t>
            </a:r>
            <a:r>
              <a:rPr b="0" lang="en-IN" sz="28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G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≤ 0 V </a:t>
            </a:r>
            <a:endParaRPr b="0" lang="en-IN" sz="2800" spc="-1" strike="noStrike">
              <a:latin typeface="Arial"/>
            </a:endParaRPr>
          </a:p>
          <a:p>
            <a:pPr marL="365760" indent="-254160">
              <a:lnSpc>
                <a:spcPct val="100000"/>
              </a:lnSpc>
              <a:spcBef>
                <a:spcPts val="300"/>
              </a:spcBef>
              <a:buClr>
                <a:srgbClr val="08a1d9"/>
              </a:buClr>
              <a:buFont typeface="Georgia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Is smallest in the inversion mode when V</a:t>
            </a:r>
            <a:r>
              <a:rPr b="0" lang="en-IN" sz="28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G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≥ V</a:t>
            </a:r>
            <a:r>
              <a:rPr b="0" lang="en-IN" sz="28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TN</a:t>
            </a:r>
            <a:endParaRPr b="0" lang="en-IN" sz="2800" spc="-1" strike="noStrike">
              <a:latin typeface="Arial"/>
            </a:endParaRPr>
          </a:p>
          <a:p>
            <a:pPr marL="365760" indent="-254160">
              <a:lnSpc>
                <a:spcPct val="100000"/>
              </a:lnSpc>
              <a:spcBef>
                <a:spcPts val="300"/>
              </a:spcBef>
              <a:buClr>
                <a:srgbClr val="08a1d9"/>
              </a:buClr>
              <a:buFont typeface="Georgia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Varies with V</a:t>
            </a:r>
            <a:r>
              <a:rPr b="0" lang="en-IN" sz="28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G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in the depletion mode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457200" y="1143000"/>
            <a:ext cx="822780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434342"/>
                </a:solidFill>
                <a:latin typeface="Calibri"/>
                <a:ea typeface="DejaVu Sans"/>
              </a:rPr>
              <a:t>Questions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457200" y="2249280"/>
            <a:ext cx="8227800" cy="432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5760" indent="-254160">
              <a:lnSpc>
                <a:spcPct val="100000"/>
              </a:lnSpc>
              <a:spcBef>
                <a:spcPts val="300"/>
              </a:spcBef>
              <a:buClr>
                <a:srgbClr val="08a1d9"/>
              </a:buClr>
              <a:buFont typeface="Georgia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If the acceptor concentration is increased, will be threshold voltage have to increase or decrease?</a:t>
            </a:r>
            <a:endParaRPr b="0" lang="en-IN" sz="2800" spc="-1" strike="noStrike">
              <a:latin typeface="Arial"/>
            </a:endParaRPr>
          </a:p>
          <a:p>
            <a:pPr marL="365760" indent="-254160">
              <a:lnSpc>
                <a:spcPct val="100000"/>
              </a:lnSpc>
              <a:spcBef>
                <a:spcPts val="300"/>
              </a:spcBef>
              <a:buClr>
                <a:srgbClr val="08a1d9"/>
              </a:buClr>
              <a:buFont typeface="Georgia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Do you expect the threshold voltage to increase or decrease as the temperature of the MOS capacitor is increased?</a:t>
            </a:r>
            <a:endParaRPr b="0" lang="en-IN" sz="2800" spc="-1" strike="noStrike">
              <a:latin typeface="Arial"/>
            </a:endParaRPr>
          </a:p>
          <a:p>
            <a:pPr marL="365760" indent="-254160">
              <a:lnSpc>
                <a:spcPct val="100000"/>
              </a:lnSpc>
              <a:spcBef>
                <a:spcPts val="300"/>
              </a:spcBef>
              <a:buClr>
                <a:srgbClr val="08a1d9"/>
              </a:buClr>
              <a:buFont typeface="Georgia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Can you explain how the electron and hole concentration varies with V</a:t>
            </a:r>
            <a:r>
              <a:rPr b="0" lang="en-IN" sz="28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G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if the semiconductor is initially n-type instead of p-type?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457200" y="1143000"/>
            <a:ext cx="838008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434342"/>
                </a:solidFill>
                <a:latin typeface="Calibri"/>
                <a:ea typeface="DejaVu Sans"/>
              </a:rPr>
              <a:t>Some Classes of Field Effect Transistors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457200" y="2249280"/>
            <a:ext cx="8380080" cy="432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4160">
              <a:lnSpc>
                <a:spcPct val="80000"/>
              </a:lnSpc>
              <a:spcBef>
                <a:spcPts val="300"/>
              </a:spcBef>
              <a:buClr>
                <a:srgbClr val="08a1d9"/>
              </a:buClr>
              <a:buFont typeface="Georgia"/>
              <a:buChar char="•"/>
            </a:pPr>
            <a:r>
              <a:rPr b="0" lang="en-IN" sz="2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M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etal-</a:t>
            </a:r>
            <a:r>
              <a:rPr b="0" lang="en-IN" sz="2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O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xide-</a:t>
            </a:r>
            <a:r>
              <a:rPr b="0" lang="en-IN" sz="2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emiconductor Field Effect Transistor</a:t>
            </a:r>
            <a:endParaRPr b="0" lang="en-IN" sz="2400" spc="-1" strike="noStrike">
              <a:latin typeface="Arial"/>
            </a:endParaRPr>
          </a:p>
          <a:p>
            <a:pPr lvl="1" marL="658440" indent="-245160">
              <a:lnSpc>
                <a:spcPct val="80000"/>
              </a:lnSpc>
              <a:spcBef>
                <a:spcPts val="300"/>
              </a:spcBef>
              <a:buClr>
                <a:srgbClr val="f96a1b"/>
              </a:buClr>
              <a:buFont typeface="Georgia"/>
              <a:buChar char="▫"/>
            </a:pPr>
            <a:r>
              <a:rPr b="0" lang="en-IN" sz="2000" spc="-1" strike="noStrike">
                <a:solidFill>
                  <a:srgbClr val="f96a1b"/>
                </a:solidFill>
                <a:latin typeface="Calibri"/>
                <a:ea typeface="DejaVu Sans"/>
              </a:rPr>
              <a:t>MOSFET, which will be the type that we will study in this course.</a:t>
            </a:r>
            <a:endParaRPr b="0" lang="en-IN" sz="2000" spc="-1" strike="noStrike">
              <a:latin typeface="Arial"/>
            </a:endParaRPr>
          </a:p>
          <a:p>
            <a:pPr marL="365760" indent="-254160">
              <a:lnSpc>
                <a:spcPct val="80000"/>
              </a:lnSpc>
              <a:spcBef>
                <a:spcPts val="300"/>
              </a:spcBef>
              <a:buClr>
                <a:srgbClr val="08a1d9"/>
              </a:buClr>
              <a:buFont typeface="Georgia"/>
              <a:buChar char="•"/>
            </a:pPr>
            <a:r>
              <a:rPr b="0" lang="en-IN" sz="2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Me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tal-</a:t>
            </a:r>
            <a:r>
              <a:rPr b="0" lang="en-IN" sz="2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emiconductor Field Effect Transistor</a:t>
            </a:r>
            <a:endParaRPr b="0" lang="en-IN" sz="2400" spc="-1" strike="noStrike">
              <a:latin typeface="Arial"/>
            </a:endParaRPr>
          </a:p>
          <a:p>
            <a:pPr lvl="1" marL="658440" indent="-245160">
              <a:lnSpc>
                <a:spcPct val="80000"/>
              </a:lnSpc>
              <a:spcBef>
                <a:spcPts val="300"/>
              </a:spcBef>
              <a:buClr>
                <a:srgbClr val="f96a1b"/>
              </a:buClr>
              <a:buFont typeface="Georgia"/>
              <a:buChar char="▫"/>
            </a:pPr>
            <a:r>
              <a:rPr b="0" lang="en-IN" sz="2000" spc="-1" strike="noStrike">
                <a:solidFill>
                  <a:srgbClr val="f96a1b"/>
                </a:solidFill>
                <a:latin typeface="Calibri"/>
                <a:ea typeface="DejaVu Sans"/>
              </a:rPr>
              <a:t>MESFET, typically fabricated with III-V semiconductors</a:t>
            </a:r>
            <a:endParaRPr b="0" lang="en-IN" sz="2000" spc="-1" strike="noStrike">
              <a:latin typeface="Arial"/>
            </a:endParaRPr>
          </a:p>
          <a:p>
            <a:pPr marL="365760" indent="-254160">
              <a:lnSpc>
                <a:spcPct val="80000"/>
              </a:lnSpc>
              <a:spcBef>
                <a:spcPts val="300"/>
              </a:spcBef>
              <a:buClr>
                <a:srgbClr val="08a1d9"/>
              </a:buClr>
              <a:buFont typeface="Georgia"/>
              <a:buChar char="•"/>
            </a:pPr>
            <a:r>
              <a:rPr b="0" lang="en-IN" sz="2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J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unction Field Effect Transistor</a:t>
            </a:r>
            <a:endParaRPr b="0" lang="en-IN" sz="2400" spc="-1" strike="noStrike">
              <a:latin typeface="Arial"/>
            </a:endParaRPr>
          </a:p>
          <a:p>
            <a:pPr lvl="1" marL="658440" indent="-245160">
              <a:lnSpc>
                <a:spcPct val="80000"/>
              </a:lnSpc>
              <a:spcBef>
                <a:spcPts val="300"/>
              </a:spcBef>
              <a:buClr>
                <a:srgbClr val="f96a1b"/>
              </a:buClr>
              <a:buFont typeface="Georgia"/>
              <a:buChar char="▫"/>
            </a:pPr>
            <a:r>
              <a:rPr b="0" lang="en-IN" sz="2000" spc="-1" strike="noStrike">
                <a:solidFill>
                  <a:srgbClr val="f96a1b"/>
                </a:solidFill>
                <a:latin typeface="Calibri"/>
                <a:ea typeface="DejaVu Sans"/>
              </a:rPr>
              <a:t>JFET, resilient to electrostatic discharge (ESD)</a:t>
            </a:r>
            <a:endParaRPr b="0" lang="en-IN" sz="2000" spc="-1" strike="noStrike">
              <a:latin typeface="Arial"/>
            </a:endParaRPr>
          </a:p>
          <a:p>
            <a:pPr marL="365760" indent="-254160">
              <a:lnSpc>
                <a:spcPct val="80000"/>
              </a:lnSpc>
              <a:spcBef>
                <a:spcPts val="300"/>
              </a:spcBef>
              <a:buClr>
                <a:srgbClr val="08a1d9"/>
              </a:buClr>
              <a:buFont typeface="Georgia"/>
              <a:buChar char="•"/>
            </a:pPr>
            <a:r>
              <a:rPr b="0" lang="en-IN" sz="2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H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igh </a:t>
            </a:r>
            <a:r>
              <a:rPr b="0" lang="en-IN" sz="2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lectron </a:t>
            </a:r>
            <a:r>
              <a:rPr b="0" lang="en-IN" sz="2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M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obility </a:t>
            </a:r>
            <a:r>
              <a:rPr b="0" lang="en-IN" sz="2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ransistor or </a:t>
            </a:r>
            <a:r>
              <a:rPr b="0" lang="en-IN" sz="2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Mo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dulation </a:t>
            </a:r>
            <a:r>
              <a:rPr b="0" lang="en-IN" sz="2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D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oped Field Effect Transistor</a:t>
            </a:r>
            <a:endParaRPr b="0" lang="en-IN" sz="2400" spc="-1" strike="noStrike">
              <a:latin typeface="Arial"/>
            </a:endParaRPr>
          </a:p>
          <a:p>
            <a:pPr lvl="1" marL="658440" indent="-245160">
              <a:lnSpc>
                <a:spcPct val="80000"/>
              </a:lnSpc>
              <a:spcBef>
                <a:spcPts val="300"/>
              </a:spcBef>
              <a:buClr>
                <a:srgbClr val="f96a1b"/>
              </a:buClr>
              <a:buFont typeface="Georgia"/>
              <a:buChar char="▫"/>
            </a:pPr>
            <a:r>
              <a:rPr b="0" lang="en-IN" sz="2000" spc="-1" strike="noStrike">
                <a:solidFill>
                  <a:srgbClr val="f96a1b"/>
                </a:solidFill>
                <a:latin typeface="Calibri"/>
                <a:ea typeface="DejaVu Sans"/>
              </a:rPr>
              <a:t>HEMT or MODFET, typically fabricated with III-V semiconductors</a:t>
            </a:r>
            <a:endParaRPr b="0" lang="en-IN" sz="2000" spc="-1" strike="noStrike">
              <a:latin typeface="Arial"/>
            </a:endParaRPr>
          </a:p>
          <a:p>
            <a:pPr marL="365760" indent="-254160">
              <a:lnSpc>
                <a:spcPct val="80000"/>
              </a:lnSpc>
              <a:spcBef>
                <a:spcPts val="300"/>
              </a:spcBef>
              <a:buClr>
                <a:srgbClr val="08a1d9"/>
              </a:buClr>
              <a:buFont typeface="Georgia"/>
              <a:buChar char="•"/>
            </a:pPr>
            <a:r>
              <a:rPr b="0" lang="en-IN" sz="2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F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ast </a:t>
            </a:r>
            <a:r>
              <a:rPr b="0" lang="en-IN" sz="2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Re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verse/</a:t>
            </a:r>
            <a:r>
              <a:rPr b="0" lang="en-IN" sz="2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F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ast </a:t>
            </a:r>
            <a:r>
              <a:rPr b="0" lang="en-IN" sz="2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R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ecovery </a:t>
            </a:r>
            <a:r>
              <a:rPr b="0" lang="en-IN" sz="2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pitaxial </a:t>
            </a:r>
            <a:r>
              <a:rPr b="0" lang="en-IN" sz="2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D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iode</a:t>
            </a:r>
            <a:endParaRPr b="0" lang="en-IN" sz="2400" spc="-1" strike="noStrike">
              <a:latin typeface="Arial"/>
            </a:endParaRPr>
          </a:p>
          <a:p>
            <a:pPr lvl="1" marL="658440" indent="-245160">
              <a:lnSpc>
                <a:spcPct val="80000"/>
              </a:lnSpc>
              <a:spcBef>
                <a:spcPts val="300"/>
              </a:spcBef>
              <a:buClr>
                <a:srgbClr val="f96a1b"/>
              </a:buClr>
              <a:buFont typeface="Georgia"/>
              <a:buChar char="▫"/>
            </a:pPr>
            <a:r>
              <a:rPr b="0" lang="en-IN" sz="2000" spc="-1" strike="noStrike">
                <a:solidFill>
                  <a:srgbClr val="f96a1b"/>
                </a:solidFill>
                <a:latin typeface="Calibri"/>
                <a:ea typeface="DejaVu Sans"/>
              </a:rPr>
              <a:t>FREDFET</a:t>
            </a:r>
            <a:endParaRPr b="0" lang="en-IN" sz="2000" spc="-1" strike="noStrike">
              <a:latin typeface="Arial"/>
            </a:endParaRPr>
          </a:p>
          <a:p>
            <a:pPr marL="365760" indent="-254160">
              <a:lnSpc>
                <a:spcPct val="80000"/>
              </a:lnSpc>
              <a:spcBef>
                <a:spcPts val="300"/>
              </a:spcBef>
              <a:buClr>
                <a:srgbClr val="08a1d9"/>
              </a:buClr>
              <a:buFont typeface="Georgia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DNA Field Effect Transistor</a:t>
            </a:r>
            <a:endParaRPr b="0" lang="en-IN" sz="2400" spc="-1" strike="noStrike">
              <a:latin typeface="Arial"/>
            </a:endParaRPr>
          </a:p>
          <a:p>
            <a:pPr lvl="1" marL="658440" indent="-245160">
              <a:lnSpc>
                <a:spcPct val="80000"/>
              </a:lnSpc>
              <a:spcBef>
                <a:spcPts val="300"/>
              </a:spcBef>
              <a:buClr>
                <a:srgbClr val="f96a1b"/>
              </a:buClr>
              <a:buFont typeface="Georgia"/>
              <a:buChar char="▫"/>
            </a:pPr>
            <a:r>
              <a:rPr b="0" lang="en-IN" sz="2000" spc="-1" strike="noStrike">
                <a:solidFill>
                  <a:srgbClr val="f96a1b"/>
                </a:solidFill>
                <a:latin typeface="Calibri"/>
                <a:ea typeface="DejaVu Sans"/>
              </a:rPr>
              <a:t>The conduction path is through a strand of DNA</a:t>
            </a: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457200" y="1143000"/>
            <a:ext cx="822780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434342"/>
                </a:solidFill>
                <a:latin typeface="Calibri"/>
                <a:ea typeface="DejaVu Sans"/>
              </a:rPr>
              <a:t>Field Effect Transistors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457200" y="2249280"/>
            <a:ext cx="8227800" cy="432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5760" indent="-254160">
              <a:lnSpc>
                <a:spcPct val="100000"/>
              </a:lnSpc>
              <a:spcBef>
                <a:spcPts val="300"/>
              </a:spcBef>
              <a:buClr>
                <a:srgbClr val="08a1d9"/>
              </a:buClr>
              <a:buFont typeface="Georgia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 voltage is applied to the gate of the transistor, which produces an electric field within the semiconductor. </a:t>
            </a:r>
            <a:endParaRPr b="0" lang="en-IN" sz="2800" spc="-1" strike="noStrike">
              <a:latin typeface="Arial"/>
            </a:endParaRPr>
          </a:p>
          <a:p>
            <a:pPr lvl="1" marL="658440" indent="-245160">
              <a:lnSpc>
                <a:spcPct val="100000"/>
              </a:lnSpc>
              <a:spcBef>
                <a:spcPts val="300"/>
              </a:spcBef>
              <a:buClr>
                <a:srgbClr val="f96a1b"/>
              </a:buClr>
              <a:buFont typeface="Georgia"/>
              <a:buChar char="▫"/>
            </a:pPr>
            <a:r>
              <a:rPr b="0" lang="en-IN" sz="2600" spc="-1" strike="noStrike">
                <a:solidFill>
                  <a:srgbClr val="f96a1b"/>
                </a:solidFill>
                <a:latin typeface="Calibri"/>
                <a:ea typeface="DejaVu Sans"/>
              </a:rPr>
              <a:t>Typically, the gate current is zero. </a:t>
            </a:r>
            <a:endParaRPr b="0" lang="en-IN" sz="2600" spc="-1" strike="noStrike">
              <a:latin typeface="Arial"/>
            </a:endParaRPr>
          </a:p>
          <a:p>
            <a:pPr marL="365760" indent="-254160">
              <a:lnSpc>
                <a:spcPct val="100000"/>
              </a:lnSpc>
              <a:spcBef>
                <a:spcPts val="300"/>
              </a:spcBef>
              <a:buClr>
                <a:srgbClr val="08a1d9"/>
              </a:buClr>
              <a:buFont typeface="Georgia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 conductivity (or resistivity) of the path between two contacts, the source and the drain, is altered by the voltage applied to the gate.</a:t>
            </a:r>
            <a:endParaRPr b="0" lang="en-IN" sz="2800" spc="-1" strike="noStrike">
              <a:latin typeface="Arial"/>
            </a:endParaRPr>
          </a:p>
          <a:p>
            <a:pPr lvl="1" marL="658440" indent="-245160">
              <a:lnSpc>
                <a:spcPct val="100000"/>
              </a:lnSpc>
              <a:spcBef>
                <a:spcPts val="300"/>
              </a:spcBef>
              <a:buClr>
                <a:srgbClr val="f96a1b"/>
              </a:buClr>
              <a:buFont typeface="Georgia"/>
              <a:buChar char="▫"/>
            </a:pPr>
            <a:r>
              <a:rPr b="0" lang="en-IN" sz="2600" spc="-1" strike="noStrike">
                <a:solidFill>
                  <a:srgbClr val="f96a1b"/>
                </a:solidFill>
                <a:latin typeface="Calibri"/>
                <a:ea typeface="DejaVu Sans"/>
              </a:rPr>
              <a:t>Device is also known as a voltage controlled resistor.</a:t>
            </a:r>
            <a:endParaRPr b="0" lang="en-IN" sz="2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Picture 2" descr=""/>
          <p:cNvPicPr/>
          <p:nvPr/>
        </p:nvPicPr>
        <p:blipFill>
          <a:blip r:embed="rId1"/>
          <a:stretch/>
        </p:blipFill>
        <p:spPr>
          <a:xfrm>
            <a:off x="3472200" y="838080"/>
            <a:ext cx="5670000" cy="2741400"/>
          </a:xfrm>
          <a:prstGeom prst="rect">
            <a:avLst/>
          </a:prstGeom>
          <a:ln>
            <a:noFill/>
          </a:ln>
        </p:spPr>
      </p:pic>
      <p:sp>
        <p:nvSpPr>
          <p:cNvPr id="179" name="CustomShape 1"/>
          <p:cNvSpPr/>
          <p:nvPr/>
        </p:nvSpPr>
        <p:spPr>
          <a:xfrm>
            <a:off x="457200" y="1143000"/>
            <a:ext cx="822780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434342"/>
                </a:solidFill>
                <a:latin typeface="Calibri"/>
                <a:ea typeface="DejaVu Sans"/>
              </a:rPr>
              <a:t>MOS Capacitor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457200" y="3581280"/>
            <a:ext cx="7922880" cy="31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4160">
              <a:lnSpc>
                <a:spcPct val="100000"/>
              </a:lnSpc>
              <a:spcBef>
                <a:spcPts val="300"/>
              </a:spcBef>
              <a:buClr>
                <a:srgbClr val="08a1d9"/>
              </a:buClr>
              <a:buFont typeface="Georgia"/>
              <a:buChar char="•"/>
            </a:pPr>
            <a:r>
              <a:rPr b="0" lang="en-IN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The operation of a metal-oxide-semiconductor is used to explain the operation of the MOSFET. </a:t>
            </a:r>
            <a:endParaRPr b="0" lang="en-IN" sz="2500" spc="-1" strike="noStrike">
              <a:latin typeface="Arial"/>
            </a:endParaRPr>
          </a:p>
          <a:p>
            <a:pPr lvl="1" marL="658440" indent="-245160">
              <a:lnSpc>
                <a:spcPct val="100000"/>
              </a:lnSpc>
              <a:spcBef>
                <a:spcPts val="300"/>
              </a:spcBef>
              <a:buClr>
                <a:srgbClr val="f96a1b"/>
              </a:buClr>
              <a:buFont typeface="Georgia"/>
              <a:buChar char="▫"/>
            </a:pPr>
            <a:r>
              <a:rPr b="0" lang="en-IN" sz="2400" spc="-1" strike="noStrike">
                <a:solidFill>
                  <a:srgbClr val="f96a1b"/>
                </a:solidFill>
                <a:latin typeface="Calibri"/>
                <a:ea typeface="DejaVu Sans"/>
              </a:rPr>
              <a:t>In a MOSFET, the channel in the semiconductor, the oxide, and the gate metalization forms a MOS capacitor.</a:t>
            </a:r>
            <a:endParaRPr b="0" lang="en-IN" sz="2400" spc="-1" strike="noStrike">
              <a:latin typeface="Arial"/>
            </a:endParaRPr>
          </a:p>
          <a:p>
            <a:pPr lvl="2" marL="923400" indent="-217800">
              <a:lnSpc>
                <a:spcPct val="100000"/>
              </a:lnSpc>
              <a:spcBef>
                <a:spcPts val="300"/>
              </a:spcBef>
              <a:buClr>
                <a:srgbClr val="797b7e"/>
              </a:buClr>
              <a:buFont typeface="Wingdings 2" charset="2"/>
              <a:buChar char=""/>
            </a:pPr>
            <a:r>
              <a:rPr b="0" lang="en-IN" sz="2200" spc="-1" strike="noStrike">
                <a:solidFill>
                  <a:srgbClr val="797b7e"/>
                </a:solidFill>
                <a:latin typeface="Calibri"/>
                <a:ea typeface="DejaVu Sans"/>
              </a:rPr>
              <a:t>The structure looks like a parallel plate capacitor where one of the plates is the semiconductor and the other is the gate metalization.  The insulator between the parallel plates is the oxide.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4835160" y="692640"/>
            <a:ext cx="2963160" cy="2886840"/>
          </a:xfrm>
          <a:prstGeom prst="rect">
            <a:avLst/>
          </a:prstGeom>
          <a:noFill/>
          <a:ln w="38160">
            <a:solidFill>
              <a:srgbClr val="0070c0"/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4"/>
          <p:cNvSpPr/>
          <p:nvPr/>
        </p:nvSpPr>
        <p:spPr>
          <a:xfrm>
            <a:off x="5403240" y="2406240"/>
            <a:ext cx="182700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Semiconductor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3" name="CustomShape 5"/>
          <p:cNvSpPr/>
          <p:nvPr/>
        </p:nvSpPr>
        <p:spPr>
          <a:xfrm>
            <a:off x="5895360" y="1600200"/>
            <a:ext cx="8427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Oxide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457200" y="1143000"/>
            <a:ext cx="822780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434342"/>
                </a:solidFill>
                <a:latin typeface="Calibri"/>
                <a:ea typeface="DejaVu Sans"/>
              </a:rPr>
              <a:t>MOS Capacitor</a:t>
            </a:r>
            <a:endParaRPr b="0" lang="en-IN" sz="4000" spc="-1" strike="noStrike">
              <a:latin typeface="Arial"/>
            </a:endParaRPr>
          </a:p>
        </p:txBody>
      </p:sp>
      <p:pic>
        <p:nvPicPr>
          <p:cNvPr id="185" name="Picture 5" descr=""/>
          <p:cNvPicPr/>
          <p:nvPr/>
        </p:nvPicPr>
        <p:blipFill>
          <a:blip r:embed="rId1"/>
          <a:stretch/>
        </p:blipFill>
        <p:spPr>
          <a:xfrm>
            <a:off x="233280" y="2398680"/>
            <a:ext cx="7672680" cy="4457520"/>
          </a:xfrm>
          <a:prstGeom prst="rect">
            <a:avLst/>
          </a:prstGeom>
          <a:ln>
            <a:noFill/>
          </a:ln>
        </p:spPr>
      </p:pic>
      <p:sp>
        <p:nvSpPr>
          <p:cNvPr id="186" name="CustomShape 2"/>
          <p:cNvSpPr/>
          <p:nvPr/>
        </p:nvSpPr>
        <p:spPr>
          <a:xfrm>
            <a:off x="2362320" y="3733560"/>
            <a:ext cx="684000" cy="47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Symbol"/>
                <a:ea typeface="DejaVu Sans"/>
              </a:rPr>
              <a:t>e</a:t>
            </a:r>
            <a:r>
              <a:rPr b="1" lang="en-IN" sz="18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ox</a:t>
            </a: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76320" y="3782160"/>
            <a:ext cx="531720" cy="39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-IN" sz="18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ox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8" name="CustomShape 4"/>
          <p:cNvSpPr/>
          <p:nvPr/>
        </p:nvSpPr>
        <p:spPr>
          <a:xfrm>
            <a:off x="609480" y="3726360"/>
            <a:ext cx="360" cy="57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c00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5"/>
          <p:cNvSpPr/>
          <p:nvPr/>
        </p:nvSpPr>
        <p:spPr>
          <a:xfrm>
            <a:off x="5382360" y="1828800"/>
            <a:ext cx="3732120" cy="94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ymbol"/>
                <a:ea typeface="DejaVu Sans"/>
              </a:rPr>
              <a:t>e</a:t>
            </a:r>
            <a:r>
              <a:rPr b="0" lang="en-IN" sz="18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OX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=</a:t>
            </a:r>
            <a:r>
              <a:rPr b="0" lang="en-IN" sz="18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Symbol"/>
                <a:ea typeface="DejaVu Sans"/>
              </a:rPr>
              <a:t>e</a:t>
            </a:r>
            <a:r>
              <a:rPr b="0" lang="en-IN" sz="18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ox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Symbol"/>
                <a:ea typeface="DejaVu Sans"/>
              </a:rPr>
              <a:t>e</a:t>
            </a:r>
            <a:r>
              <a:rPr b="0" lang="en-IN" sz="18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where </a:t>
            </a:r>
            <a:r>
              <a:rPr b="0" lang="en-IN" sz="1800" spc="-1" strike="noStrike">
                <a:solidFill>
                  <a:srgbClr val="000000"/>
                </a:solidFill>
                <a:latin typeface="Symbol"/>
                <a:ea typeface="DejaVu Sans"/>
              </a:rPr>
              <a:t>e</a:t>
            </a:r>
            <a:r>
              <a:rPr b="0" lang="en-IN" sz="18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ox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is the relative dielectric constant of the oxide.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2"/>
          <a:stretch/>
        </p:blipFill>
        <p:spPr>
          <a:xfrm>
            <a:off x="5829480" y="762120"/>
            <a:ext cx="2868840" cy="91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457200" y="1143000"/>
            <a:ext cx="822780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434342"/>
                </a:solidFill>
                <a:latin typeface="Calibri"/>
                <a:ea typeface="DejaVu Sans"/>
              </a:rPr>
              <a:t>Operation of a MOS Capacitor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457200" y="2249280"/>
            <a:ext cx="8227800" cy="432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5760" indent="-254160">
              <a:lnSpc>
                <a:spcPct val="100000"/>
              </a:lnSpc>
              <a:spcBef>
                <a:spcPts val="300"/>
              </a:spcBef>
              <a:buClr>
                <a:srgbClr val="08a1d9"/>
              </a:buClr>
              <a:buFont typeface="Georgia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 the following analysis, it is assumed that the channel in the semiconductor is lightly doped with acceptors (i.e., p type).</a:t>
            </a:r>
            <a:endParaRPr b="0" lang="en-IN" sz="2800" spc="-1" strike="noStrike">
              <a:latin typeface="Arial"/>
            </a:endParaRPr>
          </a:p>
          <a:p>
            <a:pPr lvl="1" marL="658440" indent="-245160">
              <a:lnSpc>
                <a:spcPct val="100000"/>
              </a:lnSpc>
              <a:spcBef>
                <a:spcPts val="300"/>
              </a:spcBef>
              <a:buClr>
                <a:srgbClr val="f96a1b"/>
              </a:buClr>
              <a:buFont typeface="Georgia"/>
              <a:buChar char="▫"/>
            </a:pPr>
            <a:r>
              <a:rPr b="0" lang="en-IN" sz="2600" spc="-1" strike="noStrike">
                <a:solidFill>
                  <a:srgbClr val="f96a1b"/>
                </a:solidFill>
                <a:latin typeface="Calibri"/>
                <a:ea typeface="DejaVu Sans"/>
              </a:rPr>
              <a:t>There are three regions of operation</a:t>
            </a:r>
            <a:endParaRPr b="0" lang="en-IN" sz="2600" spc="-1" strike="noStrike">
              <a:latin typeface="Arial"/>
            </a:endParaRPr>
          </a:p>
          <a:p>
            <a:pPr lvl="2" marL="923400" indent="-217800">
              <a:lnSpc>
                <a:spcPct val="100000"/>
              </a:lnSpc>
              <a:spcBef>
                <a:spcPts val="300"/>
              </a:spcBef>
              <a:buClr>
                <a:srgbClr val="797b7e"/>
              </a:buClr>
              <a:buFont typeface="Wingdings 2" charset="2"/>
              <a:buChar char=""/>
            </a:pPr>
            <a:r>
              <a:rPr b="0" lang="en-IN" sz="2400" spc="-1" strike="noStrike">
                <a:solidFill>
                  <a:srgbClr val="797b7e"/>
                </a:solidFill>
                <a:latin typeface="Calibri"/>
                <a:ea typeface="DejaVu Sans"/>
              </a:rPr>
              <a:t>Accumulation (in this case, V</a:t>
            </a:r>
            <a:r>
              <a:rPr b="0" lang="en-IN" sz="2400" spc="-1" strike="noStrike" baseline="-25000">
                <a:solidFill>
                  <a:srgbClr val="797b7e"/>
                </a:solidFill>
                <a:latin typeface="Calibri"/>
                <a:ea typeface="DejaVu Sans"/>
              </a:rPr>
              <a:t>G</a:t>
            </a:r>
            <a:r>
              <a:rPr b="0" lang="en-IN" sz="2400" spc="-1" strike="noStrike">
                <a:solidFill>
                  <a:srgbClr val="797b7e"/>
                </a:solidFill>
                <a:latin typeface="Calibri"/>
                <a:ea typeface="DejaVu Sans"/>
              </a:rPr>
              <a:t> &lt; 0 V)</a:t>
            </a:r>
            <a:endParaRPr b="0" lang="en-IN" sz="2400" spc="-1" strike="noStrike">
              <a:latin typeface="Arial"/>
            </a:endParaRPr>
          </a:p>
          <a:p>
            <a:pPr lvl="2" marL="923400" indent="-217800">
              <a:lnSpc>
                <a:spcPct val="100000"/>
              </a:lnSpc>
              <a:spcBef>
                <a:spcPts val="300"/>
              </a:spcBef>
              <a:buClr>
                <a:srgbClr val="797b7e"/>
              </a:buClr>
              <a:buFont typeface="Wingdings 2" charset="2"/>
              <a:buChar char=""/>
            </a:pPr>
            <a:r>
              <a:rPr b="0" lang="en-IN" sz="2400" spc="-1" strike="noStrike">
                <a:solidFill>
                  <a:srgbClr val="797b7e"/>
                </a:solidFill>
                <a:latin typeface="Calibri"/>
                <a:ea typeface="DejaVu Sans"/>
              </a:rPr>
              <a:t>Depletion (in this case, 0 V ≤ V</a:t>
            </a:r>
            <a:r>
              <a:rPr b="0" lang="en-IN" sz="2400" spc="-1" strike="noStrike" baseline="-25000">
                <a:solidFill>
                  <a:srgbClr val="797b7e"/>
                </a:solidFill>
                <a:latin typeface="Calibri"/>
                <a:ea typeface="DejaVu Sans"/>
              </a:rPr>
              <a:t>G</a:t>
            </a:r>
            <a:r>
              <a:rPr b="0" lang="en-IN" sz="2400" spc="-1" strike="noStrike">
                <a:solidFill>
                  <a:srgbClr val="797b7e"/>
                </a:solidFill>
                <a:latin typeface="Calibri"/>
                <a:ea typeface="DejaVu Sans"/>
              </a:rPr>
              <a:t> ≤ V</a:t>
            </a:r>
            <a:r>
              <a:rPr b="0" lang="en-IN" sz="2400" spc="-1" strike="noStrike" baseline="-25000">
                <a:solidFill>
                  <a:srgbClr val="797b7e"/>
                </a:solidFill>
                <a:latin typeface="Calibri"/>
                <a:ea typeface="DejaVu Sans"/>
              </a:rPr>
              <a:t>TN</a:t>
            </a:r>
            <a:r>
              <a:rPr b="0" lang="en-IN" sz="2400" spc="-1" strike="noStrike">
                <a:solidFill>
                  <a:srgbClr val="797b7e"/>
                </a:solidFill>
                <a:latin typeface="Calibri"/>
                <a:ea typeface="DejaVu Sans"/>
              </a:rPr>
              <a:t>)</a:t>
            </a:r>
            <a:endParaRPr b="0" lang="en-IN" sz="2400" spc="-1" strike="noStrike">
              <a:latin typeface="Arial"/>
            </a:endParaRPr>
          </a:p>
          <a:p>
            <a:pPr lvl="2" marL="923400" indent="-217800">
              <a:lnSpc>
                <a:spcPct val="100000"/>
              </a:lnSpc>
              <a:spcBef>
                <a:spcPts val="300"/>
              </a:spcBef>
              <a:buClr>
                <a:srgbClr val="797b7e"/>
              </a:buClr>
              <a:buFont typeface="Wingdings 2" charset="2"/>
              <a:buChar char=""/>
            </a:pPr>
            <a:r>
              <a:rPr b="0" lang="en-IN" sz="2400" spc="-1" strike="noStrike">
                <a:solidFill>
                  <a:srgbClr val="797b7e"/>
                </a:solidFill>
                <a:latin typeface="Calibri"/>
                <a:ea typeface="DejaVu Sans"/>
              </a:rPr>
              <a:t>Inversion (in this case, V</a:t>
            </a:r>
            <a:r>
              <a:rPr b="0" lang="en-IN" sz="2400" spc="-1" strike="noStrike" baseline="-25000">
                <a:solidFill>
                  <a:srgbClr val="797b7e"/>
                </a:solidFill>
                <a:latin typeface="Calibri"/>
                <a:ea typeface="DejaVu Sans"/>
              </a:rPr>
              <a:t>G</a:t>
            </a:r>
            <a:r>
              <a:rPr b="0" lang="en-IN" sz="2400" spc="-1" strike="noStrike">
                <a:solidFill>
                  <a:srgbClr val="797b7e"/>
                </a:solidFill>
                <a:latin typeface="Calibri"/>
                <a:ea typeface="DejaVu Sans"/>
              </a:rPr>
              <a:t> ≥ V</a:t>
            </a:r>
            <a:r>
              <a:rPr b="0" lang="en-IN" sz="2400" spc="-1" strike="noStrike" baseline="-25000">
                <a:solidFill>
                  <a:srgbClr val="797b7e"/>
                </a:solidFill>
                <a:latin typeface="Calibri"/>
                <a:ea typeface="DejaVu Sans"/>
              </a:rPr>
              <a:t>TN</a:t>
            </a:r>
            <a:r>
              <a:rPr b="0" lang="en-IN" sz="2400" spc="-1" strike="noStrike">
                <a:solidFill>
                  <a:srgbClr val="797b7e"/>
                </a:solidFill>
                <a:latin typeface="Calibri"/>
                <a:ea typeface="DejaVu Sans"/>
              </a:rPr>
              <a:t>)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457200" y="457200"/>
            <a:ext cx="822780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434342"/>
                </a:solidFill>
                <a:latin typeface="Calibri"/>
                <a:ea typeface="DejaVu Sans"/>
              </a:rPr>
              <a:t>Accumulation (V</a:t>
            </a:r>
            <a:r>
              <a:rPr b="0" lang="en-IN" sz="4000" spc="-1" strike="noStrike" baseline="-25000">
                <a:solidFill>
                  <a:srgbClr val="434342"/>
                </a:solidFill>
                <a:latin typeface="Calibri"/>
                <a:ea typeface="DejaVu Sans"/>
              </a:rPr>
              <a:t>G</a:t>
            </a:r>
            <a:r>
              <a:rPr b="0" lang="en-IN" sz="4000" spc="-1" strike="noStrike">
                <a:solidFill>
                  <a:srgbClr val="434342"/>
                </a:solidFill>
                <a:latin typeface="Calibri"/>
                <a:ea typeface="DejaVu Sans"/>
              </a:rPr>
              <a:t> &lt; 0 V)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228600" y="1600200"/>
            <a:ext cx="868500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5760" indent="-254160">
              <a:lnSpc>
                <a:spcPct val="100000"/>
              </a:lnSpc>
              <a:spcBef>
                <a:spcPts val="300"/>
              </a:spcBef>
              <a:buClr>
                <a:srgbClr val="08a1d9"/>
              </a:buClr>
              <a:buFont typeface="Georgia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An electric field E is induced by the applied voltage V</a:t>
            </a:r>
            <a:r>
              <a:rPr b="0" lang="en-IN" sz="24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G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. </a:t>
            </a:r>
            <a:endParaRPr b="0" lang="en-IN" sz="2400" spc="-1" strike="noStrike">
              <a:latin typeface="Arial"/>
            </a:endParaRPr>
          </a:p>
          <a:p>
            <a:pPr lvl="1" marL="658440" indent="-245160">
              <a:lnSpc>
                <a:spcPct val="100000"/>
              </a:lnSpc>
              <a:spcBef>
                <a:spcPts val="300"/>
              </a:spcBef>
              <a:buClr>
                <a:srgbClr val="f96a1b"/>
              </a:buClr>
              <a:buFont typeface="Georgia"/>
              <a:buChar char="▫"/>
            </a:pPr>
            <a:r>
              <a:rPr b="0" lang="en-IN" sz="2000" spc="-1" strike="noStrike">
                <a:solidFill>
                  <a:srgbClr val="f96a1b"/>
                </a:solidFill>
                <a:latin typeface="Calibri"/>
                <a:ea typeface="DejaVu Sans"/>
              </a:rPr>
              <a:t>More holes are at the oxide-semiconductor interface than expected from the concentration of acceptors.</a:t>
            </a:r>
            <a:endParaRPr b="0" lang="en-IN" sz="2000" spc="-1" strike="noStrike">
              <a:latin typeface="Arial"/>
            </a:endParaRPr>
          </a:p>
          <a:p>
            <a:pPr lvl="2" marL="923400" indent="-217800">
              <a:lnSpc>
                <a:spcPct val="100000"/>
              </a:lnSpc>
              <a:spcBef>
                <a:spcPts val="300"/>
              </a:spcBef>
              <a:buClr>
                <a:srgbClr val="797b7e"/>
              </a:buClr>
              <a:buFont typeface="Wingdings 2" charset="2"/>
              <a:buChar char=""/>
            </a:pPr>
            <a:r>
              <a:rPr b="0" lang="en-IN" sz="1800" spc="-1" strike="noStrike">
                <a:solidFill>
                  <a:srgbClr val="797b7e"/>
                </a:solidFill>
                <a:latin typeface="Calibri"/>
                <a:ea typeface="DejaVu Sans"/>
              </a:rPr>
              <a:t>Holes are attracted to interface by the negative gate voltage. </a:t>
            </a:r>
            <a:endParaRPr b="0" lang="en-IN" sz="1800" spc="-1" strike="noStrike">
              <a:latin typeface="Arial"/>
            </a:endParaRPr>
          </a:p>
          <a:p>
            <a:pPr lvl="2" marL="923400" indent="-217800">
              <a:lnSpc>
                <a:spcPct val="100000"/>
              </a:lnSpc>
              <a:spcBef>
                <a:spcPts val="300"/>
              </a:spcBef>
              <a:buClr>
                <a:srgbClr val="797b7e"/>
              </a:buClr>
              <a:buFont typeface="Wingdings 2" charset="2"/>
              <a:buChar char=""/>
            </a:pPr>
            <a:r>
              <a:rPr b="0" lang="en-IN" sz="1800" spc="-1" strike="noStrike">
                <a:solidFill>
                  <a:srgbClr val="797b7e"/>
                </a:solidFill>
                <a:latin typeface="Calibri"/>
                <a:ea typeface="DejaVu Sans"/>
              </a:rPr>
              <a:t>Electrons are repelled towards the body contact.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95" name="Picture 2" descr=""/>
          <p:cNvPicPr/>
          <p:nvPr/>
        </p:nvPicPr>
        <p:blipFill>
          <a:blip r:embed="rId1"/>
          <a:stretch/>
        </p:blipFill>
        <p:spPr>
          <a:xfrm>
            <a:off x="3200400" y="3300840"/>
            <a:ext cx="5941800" cy="3555360"/>
          </a:xfrm>
          <a:prstGeom prst="rect">
            <a:avLst/>
          </a:prstGeom>
          <a:ln>
            <a:noFill/>
          </a:ln>
        </p:spPr>
      </p:pic>
      <p:pic>
        <p:nvPicPr>
          <p:cNvPr id="196" name="" descr=""/>
          <p:cNvPicPr/>
          <p:nvPr/>
        </p:nvPicPr>
        <p:blipFill>
          <a:blip r:embed="rId2"/>
          <a:stretch/>
        </p:blipFill>
        <p:spPr>
          <a:xfrm>
            <a:off x="1295280" y="4114800"/>
            <a:ext cx="1598760" cy="1078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Picture 2" descr=""/>
          <p:cNvPicPr/>
          <p:nvPr/>
        </p:nvPicPr>
        <p:blipFill>
          <a:blip r:embed="rId1"/>
          <a:stretch/>
        </p:blipFill>
        <p:spPr>
          <a:xfrm>
            <a:off x="3504600" y="3505320"/>
            <a:ext cx="5644440" cy="3323160"/>
          </a:xfrm>
          <a:prstGeom prst="rect">
            <a:avLst/>
          </a:prstGeom>
          <a:ln>
            <a:noFill/>
          </a:ln>
        </p:spPr>
      </p:pic>
      <p:sp>
        <p:nvSpPr>
          <p:cNvPr id="198" name="CustomShape 1"/>
          <p:cNvSpPr/>
          <p:nvPr/>
        </p:nvSpPr>
        <p:spPr>
          <a:xfrm>
            <a:off x="457200" y="1143000"/>
            <a:ext cx="822780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434342"/>
                </a:solidFill>
                <a:latin typeface="Calibri"/>
                <a:ea typeface="DejaVu Sans"/>
              </a:rPr>
              <a:t>Depletion (0 V &lt; V</a:t>
            </a:r>
            <a:r>
              <a:rPr b="0" lang="en-IN" sz="4000" spc="-1" strike="noStrike" baseline="-25000">
                <a:solidFill>
                  <a:srgbClr val="434342"/>
                </a:solidFill>
                <a:latin typeface="Calibri"/>
                <a:ea typeface="DejaVu Sans"/>
              </a:rPr>
              <a:t>G</a:t>
            </a:r>
            <a:r>
              <a:rPr b="0" lang="en-IN" sz="4000" spc="-1" strike="noStrike">
                <a:solidFill>
                  <a:srgbClr val="434342"/>
                </a:solidFill>
                <a:latin typeface="Calibri"/>
                <a:ea typeface="DejaVu Sans"/>
              </a:rPr>
              <a:t> ≤ V</a:t>
            </a:r>
            <a:r>
              <a:rPr b="0" lang="en-IN" sz="4000" spc="-1" strike="noStrike" baseline="-25000">
                <a:solidFill>
                  <a:srgbClr val="434342"/>
                </a:solidFill>
                <a:latin typeface="Calibri"/>
                <a:ea typeface="DejaVu Sans"/>
              </a:rPr>
              <a:t>TN</a:t>
            </a:r>
            <a:r>
              <a:rPr b="0" lang="en-IN" sz="4000" spc="-1" strike="noStrike">
                <a:solidFill>
                  <a:srgbClr val="434342"/>
                </a:solidFill>
                <a:latin typeface="Calibri"/>
                <a:ea typeface="DejaVu Sans"/>
              </a:rPr>
              <a:t>)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457200" y="2249280"/>
            <a:ext cx="8227800" cy="432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5760" indent="-254160">
              <a:lnSpc>
                <a:spcPct val="100000"/>
              </a:lnSpc>
              <a:spcBef>
                <a:spcPts val="300"/>
              </a:spcBef>
              <a:buClr>
                <a:srgbClr val="08a1d9"/>
              </a:buClr>
              <a:buFont typeface="Georgia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The induced electric field E causes the concentration of holes at the oxide-semiconductor interface to be smaller than the acceptor concentration and the electron concentration to be greater than expected.  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Picture 3" descr=""/>
          <p:cNvPicPr/>
          <p:nvPr/>
        </p:nvPicPr>
        <p:blipFill>
          <a:blip r:embed="rId1"/>
          <a:stretch/>
        </p:blipFill>
        <p:spPr>
          <a:xfrm>
            <a:off x="3276720" y="3409920"/>
            <a:ext cx="5830920" cy="3459960"/>
          </a:xfrm>
          <a:prstGeom prst="rect">
            <a:avLst/>
          </a:prstGeom>
          <a:ln>
            <a:noFill/>
          </a:ln>
        </p:spPr>
      </p:pic>
      <p:sp>
        <p:nvSpPr>
          <p:cNvPr id="201" name="CustomShape 1"/>
          <p:cNvSpPr/>
          <p:nvPr/>
        </p:nvSpPr>
        <p:spPr>
          <a:xfrm>
            <a:off x="457200" y="1143000"/>
            <a:ext cx="822780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434342"/>
                </a:solidFill>
                <a:latin typeface="Calibri"/>
                <a:ea typeface="DejaVu Sans"/>
              </a:rPr>
              <a:t>Depletion Mode Capacitance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457200" y="2249280"/>
            <a:ext cx="8227800" cy="432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4160">
              <a:lnSpc>
                <a:spcPct val="100000"/>
              </a:lnSpc>
              <a:spcBef>
                <a:spcPts val="300"/>
              </a:spcBef>
              <a:buClr>
                <a:srgbClr val="08a1d9"/>
              </a:buClr>
              <a:buFont typeface="Georgia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The unscreened acceptors and a higher than expected electron concentration at the oxide semiconductor interface induce an electric field in the semiconductor, producing a depletion region to form.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203" name="" descr=""/>
          <p:cNvPicPr/>
          <p:nvPr/>
        </p:nvPicPr>
        <p:blipFill>
          <a:blip r:embed="rId2"/>
          <a:stretch/>
        </p:blipFill>
        <p:spPr>
          <a:xfrm>
            <a:off x="596880" y="4267080"/>
            <a:ext cx="2271960" cy="1751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115</TotalTime>
  <Application>LibreOffice/6.0.7.3$Linux_X86_64 LibreOffice_project/00m0$Build-3</Application>
  <Words>656</Words>
  <Paragraphs>60</Paragraphs>
  <Company>Virginia Tech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2013-03-03T20:16:31Z</dcterms:created>
  <dc:creator>kameehan</dc:creator>
  <dc:description/>
  <dc:language>en-IN</dc:language>
  <cp:lastModifiedBy/>
  <dcterms:modified xsi:type="dcterms:W3CDTF">2019-07-10T12:45:11Z</dcterms:modified>
  <cp:revision>13</cp:revision>
  <dc:subject/>
  <dc:title>MOS Capacitors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Virginia Tech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13</vt:i4>
  </property>
</Properties>
</file>