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9" r:id="rId3"/>
    <p:sldId id="257" r:id="rId4"/>
    <p:sldId id="258" r:id="rId5"/>
    <p:sldId id="259" r:id="rId6"/>
    <p:sldId id="260" r:id="rId7"/>
    <p:sldId id="275" r:id="rId8"/>
    <p:sldId id="271" r:id="rId9"/>
    <p:sldId id="272" r:id="rId10"/>
    <p:sldId id="270" r:id="rId11"/>
    <p:sldId id="276" r:id="rId12"/>
    <p:sldId id="277" r:id="rId13"/>
    <p:sldId id="261" r:id="rId14"/>
    <p:sldId id="262" r:id="rId15"/>
    <p:sldId id="273" r:id="rId16"/>
    <p:sldId id="274"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cSldViewPr>
  </p:slideViewPr>
  <p:notesTextViewPr>
    <p:cViewPr>
      <p:scale>
        <a:sx n="1" d="1"/>
        <a:sy n="1" d="1"/>
      </p:scale>
      <p:origin x="0" y="0"/>
    </p:cViewPr>
  </p:notesTextViewPr>
  <p:gridSpacing cx="115201" cy="1152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3B5244C-0510-4A73-BCE9-326EF6ED05D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2E92F-48BC-4842-B50E-93D262B09FFD}"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5244C-0510-4A73-BCE9-326EF6ED05DC}"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2E92F-48BC-4842-B50E-93D262B09FFD}"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02E92F-48BC-4842-B50E-93D262B09FFD}"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2E92F-48BC-4842-B50E-93D262B09FFD}" type="datetimeFigureOut">
              <a:rPr lang="en-IN" smtClean="0"/>
              <a:t>14-05-2022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2E92F-48BC-4842-B50E-93D262B09FFD}" type="datetimeFigureOut">
              <a:rPr lang="en-IN" smtClean="0"/>
              <a:t>14-05-2022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A02E92F-48BC-4842-B50E-93D262B09FFD}" type="datetimeFigureOut">
              <a:rPr lang="en-IN" smtClean="0"/>
              <a:t>14-05-2022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2E92F-48BC-4842-B50E-93D262B09FFD}"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2E92F-48BC-4842-B50E-93D262B09FFD}"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5244C-0510-4A73-BCE9-326EF6ED05D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02E92F-48BC-4842-B50E-93D262B09FFD}" type="datetimeFigureOut">
              <a:rPr lang="en-IN" smtClean="0"/>
              <a:t>14-05-2022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B5244C-0510-4A73-BCE9-326EF6ED05D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140" y="433775"/>
            <a:ext cx="10713720" cy="4262436"/>
          </a:xfrm>
        </p:spPr>
        <p:txBody>
          <a:bodyPr>
            <a:normAutofit fontScale="90000"/>
          </a:bodyPr>
          <a:lstStyle/>
          <a:p>
            <a:pPr algn="ctr"/>
            <a:br>
              <a:rPr lang="en-US" sz="6700" b="1" dirty="0">
                <a:solidFill>
                  <a:srgbClr val="FFFF00"/>
                </a:solidFill>
                <a:latin typeface="Times New Roman" panose="02020603050405020304" pitchFamily="18" charset="0"/>
                <a:cs typeface="Times New Roman" panose="02020603050405020304" pitchFamily="18" charset="0"/>
              </a:rPr>
            </a:br>
            <a:br>
              <a:rPr lang="en-US" sz="6700" b="1" dirty="0">
                <a:solidFill>
                  <a:srgbClr val="FFFF00"/>
                </a:solidFill>
                <a:latin typeface="Times New Roman" panose="02020603050405020304" pitchFamily="18" charset="0"/>
                <a:cs typeface="Times New Roman" panose="02020603050405020304" pitchFamily="18" charset="0"/>
              </a:rPr>
            </a:br>
            <a:r>
              <a:rPr lang="en-US" sz="6000" b="1" dirty="0">
                <a:solidFill>
                  <a:srgbClr val="FFFF00"/>
                </a:solidFill>
                <a:latin typeface="Times New Roman" panose="02020603050405020304" pitchFamily="18" charset="0"/>
                <a:cs typeface="Times New Roman" panose="02020603050405020304" pitchFamily="18" charset="0"/>
              </a:rPr>
              <a:t>PROJECT</a:t>
            </a:r>
            <a:br>
              <a:rPr lang="en-US" sz="6000" b="1" dirty="0">
                <a:solidFill>
                  <a:srgbClr val="FFFF00"/>
                </a:solidFill>
                <a:latin typeface="Times New Roman" panose="02020603050405020304" pitchFamily="18" charset="0"/>
                <a:cs typeface="Times New Roman" panose="02020603050405020304" pitchFamily="18" charset="0"/>
              </a:rPr>
            </a:br>
            <a:r>
              <a:rPr lang="en-US" sz="6000" b="1" dirty="0">
                <a:solidFill>
                  <a:srgbClr val="FFFF00"/>
                </a:solidFill>
                <a:latin typeface="Times New Roman" panose="02020603050405020304" pitchFamily="18" charset="0"/>
                <a:cs typeface="Times New Roman" panose="02020603050405020304" pitchFamily="18" charset="0"/>
              </a:rPr>
              <a:t>on </a:t>
            </a:r>
            <a:br>
              <a:rPr lang="en-US" sz="6000" b="1" dirty="0">
                <a:solidFill>
                  <a:srgbClr val="FFFF00"/>
                </a:solidFill>
                <a:latin typeface="Times New Roman" panose="02020603050405020304" pitchFamily="18" charset="0"/>
                <a:cs typeface="Times New Roman" panose="02020603050405020304" pitchFamily="18" charset="0"/>
              </a:rPr>
            </a:br>
            <a:r>
              <a:rPr lang="en-US" sz="6000" b="1" dirty="0">
                <a:solidFill>
                  <a:srgbClr val="FFFF00"/>
                </a:solidFill>
                <a:latin typeface="Times New Roman" panose="02020603050405020304" pitchFamily="18" charset="0"/>
                <a:cs typeface="Times New Roman" panose="02020603050405020304" pitchFamily="18" charset="0"/>
              </a:rPr>
              <a:t>Automatic Room Temperature Controller</a:t>
            </a:r>
            <a:br>
              <a:rPr lang="en-IN" dirty="0">
                <a:solidFill>
                  <a:srgbClr val="FFFF00"/>
                </a:solidFill>
                <a:latin typeface="Times New Roman" panose="02020603050405020304" pitchFamily="18" charset="0"/>
                <a:cs typeface="Times New Roman" panose="02020603050405020304" pitchFamily="18" charset="0"/>
              </a:rPr>
            </a:br>
            <a:endParaRPr lang="en-IN" dirty="0">
              <a:solidFill>
                <a:srgbClr val="FFFF00"/>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912495" y="4959985"/>
            <a:ext cx="3928745" cy="922020"/>
          </a:xfrm>
          <a:prstGeom prst="rect">
            <a:avLst/>
          </a:prstGeom>
          <a:noFill/>
        </p:spPr>
        <p:txBody>
          <a:bodyPr wrap="square" rtlCol="0">
            <a:spAutoFit/>
          </a:bodyPr>
          <a:lstStyle/>
          <a:p>
            <a:r>
              <a:rPr lang="en-US" b="1" u="sng" dirty="0">
                <a:solidFill>
                  <a:srgbClr val="FF0000"/>
                </a:solidFill>
                <a:latin typeface="Times New Roman" panose="02020603050405020304" pitchFamily="18" charset="0"/>
                <a:cs typeface="Times New Roman" panose="02020603050405020304" pitchFamily="18" charset="0"/>
              </a:rPr>
              <a:t>GUIDED BY: -</a:t>
            </a:r>
          </a:p>
          <a:p>
            <a:r>
              <a:rPr lang="en-US" b="1" dirty="0">
                <a:solidFill>
                  <a:srgbClr val="92D050"/>
                </a:solidFill>
                <a:latin typeface="Times New Roman" panose="02020603050405020304" pitchFamily="18" charset="0"/>
                <a:cs typeface="Times New Roman" panose="02020603050405020304" pitchFamily="18" charset="0"/>
              </a:rPr>
              <a:t>SHUVENDU DAS</a:t>
            </a:r>
          </a:p>
          <a:p>
            <a:r>
              <a:rPr lang="en-US" b="1" dirty="0">
                <a:solidFill>
                  <a:srgbClr val="92D050"/>
                </a:solidFill>
                <a:latin typeface="Times New Roman" panose="02020603050405020304" pitchFamily="18" charset="0"/>
                <a:cs typeface="Times New Roman" panose="02020603050405020304" pitchFamily="18" charset="0"/>
              </a:rPr>
              <a:t>BHANU THAKUR</a:t>
            </a:r>
          </a:p>
        </p:txBody>
      </p:sp>
      <p:sp>
        <p:nvSpPr>
          <p:cNvPr id="5" name="Text Box 4"/>
          <p:cNvSpPr txBox="1"/>
          <p:nvPr/>
        </p:nvSpPr>
        <p:spPr>
          <a:xfrm>
            <a:off x="7824470" y="4959985"/>
            <a:ext cx="4152265" cy="1476375"/>
          </a:xfrm>
          <a:prstGeom prst="rect">
            <a:avLst/>
          </a:prstGeom>
          <a:noFill/>
        </p:spPr>
        <p:txBody>
          <a:bodyPr wrap="square" rtlCol="0">
            <a:spAutoFit/>
          </a:bodyPr>
          <a:lstStyle/>
          <a:p>
            <a:r>
              <a:rPr lang="en-US" b="1" u="sng" dirty="0">
                <a:solidFill>
                  <a:srgbClr val="FF0000"/>
                </a:solidFill>
                <a:latin typeface="Times New Roman" panose="02020603050405020304" pitchFamily="18" charset="0"/>
                <a:cs typeface="Times New Roman" panose="02020603050405020304" pitchFamily="18" charset="0"/>
              </a:rPr>
              <a:t>PRESENTED BY: -</a:t>
            </a:r>
          </a:p>
          <a:p>
            <a:r>
              <a:rPr lang="en-US" b="1" dirty="0">
                <a:solidFill>
                  <a:srgbClr val="00B0F0"/>
                </a:solidFill>
                <a:latin typeface="Times New Roman" panose="02020603050405020304" pitchFamily="18" charset="0"/>
                <a:cs typeface="Times New Roman" panose="02020603050405020304" pitchFamily="18" charset="0"/>
              </a:rPr>
              <a:t>SAHIL KAUNDAL</a:t>
            </a:r>
          </a:p>
          <a:p>
            <a:r>
              <a:rPr lang="en-US" b="1" dirty="0">
                <a:solidFill>
                  <a:srgbClr val="00B0F0"/>
                </a:solidFill>
                <a:latin typeface="Times New Roman" panose="02020603050405020304" pitchFamily="18" charset="0"/>
                <a:cs typeface="Times New Roman" panose="02020603050405020304" pitchFamily="18" charset="0"/>
              </a:rPr>
              <a:t>PRATIK KUMAR DEY</a:t>
            </a:r>
          </a:p>
          <a:p>
            <a:r>
              <a:rPr lang="en-US" b="1" dirty="0">
                <a:solidFill>
                  <a:srgbClr val="00B0F0"/>
                </a:solidFill>
                <a:latin typeface="Times New Roman" panose="02020603050405020304" pitchFamily="18" charset="0"/>
                <a:cs typeface="Times New Roman" panose="02020603050405020304" pitchFamily="18" charset="0"/>
              </a:rPr>
              <a:t>ROHIT KUMAR GOSWAMI</a:t>
            </a:r>
          </a:p>
          <a:p>
            <a:r>
              <a:rPr lang="en-US" b="1" dirty="0">
                <a:solidFill>
                  <a:srgbClr val="00B0F0"/>
                </a:solidFill>
                <a:latin typeface="Times New Roman" panose="02020603050405020304" pitchFamily="18" charset="0"/>
                <a:cs typeface="Times New Roman" panose="02020603050405020304" pitchFamily="18" charset="0"/>
              </a:rPr>
              <a:t>FEROJ KHAN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5" grpId="0"/>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DFD</a:t>
            </a:r>
          </a:p>
        </p:txBody>
      </p:sp>
      <p:pic>
        <p:nvPicPr>
          <p:cNvPr id="6" name="Picture 5">
            <a:extLst>
              <a:ext uri="{FF2B5EF4-FFF2-40B4-BE49-F238E27FC236}">
                <a16:creationId xmlns:a16="http://schemas.microsoft.com/office/drawing/2014/main" id="{52E1A74B-A9D0-2980-DC42-A23AA9BFB16B}"/>
              </a:ext>
            </a:extLst>
          </p:cNvPr>
          <p:cNvPicPr>
            <a:picLocks noChangeAspect="1"/>
          </p:cNvPicPr>
          <p:nvPr/>
        </p:nvPicPr>
        <p:blipFill>
          <a:blip r:embed="rId2"/>
          <a:stretch>
            <a:fillRect/>
          </a:stretch>
        </p:blipFill>
        <p:spPr>
          <a:xfrm>
            <a:off x="1595437" y="1816186"/>
            <a:ext cx="9001125" cy="4552950"/>
          </a:xfrm>
          <a:prstGeom prst="rect">
            <a:avLst/>
          </a:prstGeom>
        </p:spPr>
      </p:pic>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4985-8BB2-8EF0-0C7A-9BA64D1DD0FF}"/>
              </a:ext>
            </a:extLst>
          </p:cNvPr>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Block Diagram</a:t>
            </a:r>
            <a:endParaRPr lang="en-IN" u="sng" dirty="0">
              <a:solidFill>
                <a:srgbClr val="FFC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CEC0727-C075-920C-DFCC-2EE263B7A1F8}"/>
              </a:ext>
            </a:extLst>
          </p:cNvPr>
          <p:cNvPicPr>
            <a:picLocks noGrp="1" noChangeAspect="1"/>
          </p:cNvPicPr>
          <p:nvPr>
            <p:ph idx="1"/>
          </p:nvPr>
        </p:nvPicPr>
        <p:blipFill>
          <a:blip r:embed="rId2"/>
          <a:stretch>
            <a:fillRect/>
          </a:stretch>
        </p:blipFill>
        <p:spPr>
          <a:xfrm>
            <a:off x="1603161" y="2065867"/>
            <a:ext cx="8870477" cy="4182533"/>
          </a:xfrm>
          <a:prstGeom prst="rect">
            <a:avLst/>
          </a:prstGeom>
        </p:spPr>
      </p:pic>
    </p:spTree>
    <p:extLst>
      <p:ext uri="{BB962C8B-B14F-4D97-AF65-F5344CB8AC3E}">
        <p14:creationId xmlns:p14="http://schemas.microsoft.com/office/powerpoint/2010/main" val="223411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2A74-414F-F5CE-53FE-73501910C7FA}"/>
              </a:ext>
            </a:extLst>
          </p:cNvPr>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ScreenShots</a:t>
            </a:r>
            <a:endParaRPr lang="en-IN" u="sng" dirty="0">
              <a:solidFill>
                <a:srgbClr val="FFC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C0FE6B4-205C-66BC-32C5-743192C300F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4388" b="8831"/>
          <a:stretch/>
        </p:blipFill>
        <p:spPr bwMode="auto">
          <a:xfrm>
            <a:off x="1372759" y="2161789"/>
            <a:ext cx="9444467" cy="38016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4646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u="sng" dirty="0">
                <a:solidFill>
                  <a:srgbClr val="FFC000"/>
                </a:solidFill>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D971E603-1E7B-A78F-F12E-5213812265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595" r="28711" b="11064"/>
          <a:stretch/>
        </p:blipFill>
        <p:spPr>
          <a:xfrm>
            <a:off x="2524769" y="2141538"/>
            <a:ext cx="6912060" cy="3591482"/>
          </a:xfr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4F14-7ED5-FED5-05AB-E4C1EAD7C6E5}"/>
              </a:ext>
            </a:extLst>
          </p:cNvPr>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screenshots</a:t>
            </a:r>
            <a:endParaRPr lang="en-IN" u="sng" dirty="0">
              <a:solidFill>
                <a:srgbClr val="FFC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07EEA2-CF98-3150-DF45-714FCC8188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921" t="13181" r="21609"/>
          <a:stretch/>
        </p:blipFill>
        <p:spPr>
          <a:xfrm>
            <a:off x="1948764" y="2276990"/>
            <a:ext cx="8064069" cy="3801633"/>
          </a:xfrm>
        </p:spPr>
      </p:pic>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9DB0-F52C-9BB9-C37D-02F6558D8436}"/>
              </a:ext>
            </a:extLst>
          </p:cNvPr>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screenshots</a:t>
            </a:r>
            <a:endParaRPr lang="en-IN" u="sng" dirty="0">
              <a:solidFill>
                <a:srgbClr val="FFC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578DA54-B14E-5995-A454-CD9268A747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023" t="6868" r="21609" b="11063"/>
          <a:stretch/>
        </p:blipFill>
        <p:spPr>
          <a:xfrm>
            <a:off x="1603161" y="1931388"/>
            <a:ext cx="8985678" cy="4262436"/>
          </a:xfrm>
        </p:spPr>
      </p:pic>
    </p:spTree>
    <p:extLst>
      <p:ext uri="{BB962C8B-B14F-4D97-AF65-F5344CB8AC3E}">
        <p14:creationId xmlns:p14="http://schemas.microsoft.com/office/powerpoint/2010/main" val="266726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C17B-1E4B-7933-BAD0-936E1B7869AB}"/>
              </a:ext>
            </a:extLst>
          </p:cNvPr>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screenshots</a:t>
            </a:r>
            <a:endParaRPr lang="en-IN" u="sng" dirty="0">
              <a:solidFill>
                <a:srgbClr val="FFC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8395A54-FF31-AAC5-3107-1B1A44DEE4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145" r="9179"/>
          <a:stretch/>
        </p:blipFill>
        <p:spPr>
          <a:xfrm>
            <a:off x="1718363" y="1816187"/>
            <a:ext cx="8640074" cy="4492838"/>
          </a:xfrm>
        </p:spPr>
      </p:pic>
    </p:spTree>
    <p:extLst>
      <p:ext uri="{BB962C8B-B14F-4D97-AF65-F5344CB8AC3E}">
        <p14:creationId xmlns:p14="http://schemas.microsoft.com/office/powerpoint/2010/main" val="192561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u="sng" dirty="0">
                <a:solidFill>
                  <a:srgbClr val="FFC000"/>
                </a:solidFill>
                <a:latin typeface="Times New Roman" panose="02020603050405020304" pitchFamily="18" charset="0"/>
                <a:cs typeface="Times New Roman" panose="02020603050405020304" pitchFamily="18" charset="0"/>
              </a:rPr>
              <a:t>OUTCOMES</a:t>
            </a:r>
          </a:p>
        </p:txBody>
      </p:sp>
      <p:sp>
        <p:nvSpPr>
          <p:cNvPr id="3" name="Content Placeholder 2"/>
          <p:cNvSpPr>
            <a:spLocks noGrp="1"/>
          </p:cNvSpPr>
          <p:nvPr>
            <p:ph idx="1"/>
          </p:nvPr>
        </p:nvSpPr>
        <p:spPr>
          <a:xfrm>
            <a:off x="685800" y="1826895"/>
            <a:ext cx="10131425" cy="4740910"/>
          </a:xfrm>
        </p:spPr>
        <p:txBody>
          <a:bodyPr>
            <a:normAutofit/>
          </a:bodyPr>
          <a:lstStyle/>
          <a:p>
            <a:r>
              <a:rPr lang="en-IN" dirty="0">
                <a:latin typeface="Times New Roman" panose="02020603050405020304" pitchFamily="18" charset="0"/>
                <a:cs typeface="Times New Roman" panose="02020603050405020304" pitchFamily="18" charset="0"/>
              </a:rPr>
              <a:t>The main </a:t>
            </a:r>
            <a:r>
              <a:rPr lang="en-US" altLang="en-IN" dirty="0">
                <a:latin typeface="Times New Roman" panose="02020603050405020304" pitchFamily="18" charset="0"/>
                <a:cs typeface="Times New Roman" panose="02020603050405020304" pitchFamily="18" charset="0"/>
              </a:rPr>
              <a:t>outcomes</a:t>
            </a:r>
            <a:r>
              <a:rPr lang="en-IN" dirty="0">
                <a:latin typeface="Times New Roman" panose="02020603050405020304" pitchFamily="18" charset="0"/>
                <a:cs typeface="Times New Roman" panose="02020603050405020304" pitchFamily="18" charset="0"/>
              </a:rPr>
              <a:t> of this Automatic Room Temperature Controller is to control the temperature of any device like Fan or any other electronic devices whose temperature keeps fluctuating and thus requires a constant watch on the device. The use of this system eliminates constant watching on the device by self controlling the temperature of the system.</a:t>
            </a:r>
          </a:p>
          <a:p>
            <a:r>
              <a:rPr lang="en-IN" dirty="0">
                <a:latin typeface="Times New Roman" panose="02020603050405020304" pitchFamily="18" charset="0"/>
                <a:cs typeface="Times New Roman" panose="02020603050405020304" pitchFamily="18" charset="0"/>
              </a:rPr>
              <a:t>Our </a:t>
            </a:r>
            <a:r>
              <a:rPr lang="en-US" altLang="en-IN" dirty="0">
                <a:latin typeface="Times New Roman" panose="02020603050405020304" pitchFamily="18" charset="0"/>
                <a:cs typeface="Times New Roman" panose="02020603050405020304" pitchFamily="18" charset="0"/>
              </a:rPr>
              <a:t>outcomes of this</a:t>
            </a:r>
            <a:r>
              <a:rPr lang="en-IN" dirty="0">
                <a:latin typeface="Times New Roman" panose="02020603050405020304" pitchFamily="18" charset="0"/>
                <a:cs typeface="Times New Roman" panose="02020603050405020304" pitchFamily="18" charset="0"/>
              </a:rPr>
              <a:t> project consists of digital temperature sensors for more accurate temperature control in various industries. Our system overcomes the disadvantages of thermostat/</a:t>
            </a:r>
            <a:r>
              <a:rPr lang="en-IN" dirty="0" err="1">
                <a:latin typeface="Times New Roman" panose="02020603050405020304" pitchFamily="18" charset="0"/>
                <a:cs typeface="Times New Roman" panose="02020603050405020304" pitchFamily="18" charset="0"/>
              </a:rPr>
              <a:t>analog</a:t>
            </a:r>
            <a:r>
              <a:rPr lang="en-IN" dirty="0">
                <a:latin typeface="Times New Roman" panose="02020603050405020304" pitchFamily="18" charset="0"/>
                <a:cs typeface="Times New Roman" panose="02020603050405020304" pitchFamily="18" charset="0"/>
              </a:rPr>
              <a:t> systems in terms of accuracy. This system can be used in any firm or organization where it is very important to maintain precise temperatures.</a:t>
            </a:r>
          </a:p>
          <a:p>
            <a:r>
              <a:rPr lang="en-IN" dirty="0">
                <a:latin typeface="Times New Roman" panose="02020603050405020304" pitchFamily="18" charset="0"/>
                <a:cs typeface="Times New Roman" panose="02020603050405020304" pitchFamily="18" charset="0"/>
              </a:rPr>
              <a:t>LCD display is used to display the temperature and when the temperature exceeds the set limit, the led is switched off in order to control the temperature. The heater is demonstrated with the help of a led. After the heater is switched off, the Fan is switched ON. Here Fan is demonstrated with the help of small DC Motor fan.</a:t>
            </a:r>
          </a:p>
          <a:p>
            <a:r>
              <a:rPr lang="en-IN" dirty="0">
                <a:latin typeface="Times New Roman" panose="02020603050405020304" pitchFamily="18" charset="0"/>
                <a:cs typeface="Times New Roman" panose="02020603050405020304" pitchFamily="18" charset="0"/>
              </a:rPr>
              <a:t>After the fan is switched ON, it remains ON until the temperature reaches below the exceed limit. Thus the system keeps on switching ON/OFF the heater or the AC for automatically controlling the temperature of the system. </a:t>
            </a: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INTRODUCTION</a:t>
            </a:r>
          </a:p>
          <a:p>
            <a:pPr marL="0" indent="0">
              <a:buNone/>
            </a:pPr>
            <a:r>
              <a:rPr lang="en-US" sz="2400" dirty="0">
                <a:latin typeface="Times New Roman" panose="02020603050405020304" pitchFamily="18" charset="0"/>
                <a:cs typeface="Times New Roman" panose="02020603050405020304" pitchFamily="18" charset="0"/>
              </a:rPr>
              <a:t>OBJECTIVES</a:t>
            </a:r>
          </a:p>
          <a:p>
            <a:pPr marL="0" indent="0">
              <a:buNone/>
            </a:pPr>
            <a:r>
              <a:rPr lang="en-US" sz="2400" dirty="0">
                <a:latin typeface="Times New Roman" panose="02020603050405020304" pitchFamily="18" charset="0"/>
                <a:cs typeface="Times New Roman" panose="02020603050405020304" pitchFamily="18" charset="0"/>
              </a:rPr>
              <a:t>TECHNOLOGY USED</a:t>
            </a:r>
          </a:p>
          <a:p>
            <a:pPr marL="0" indent="0">
              <a:buNone/>
            </a:pPr>
            <a:r>
              <a:rPr lang="en-US" sz="2400" dirty="0">
                <a:latin typeface="Times New Roman" panose="02020603050405020304" pitchFamily="18" charset="0"/>
                <a:cs typeface="Times New Roman" panose="02020603050405020304" pitchFamily="18" charset="0"/>
              </a:rPr>
              <a:t>DESIGNS</a:t>
            </a:r>
          </a:p>
          <a:p>
            <a:pPr marL="0" indent="0">
              <a:buNone/>
            </a:pPr>
            <a:r>
              <a:rPr lang="en-US" sz="2400" dirty="0">
                <a:latin typeface="Times New Roman" panose="02020603050405020304" pitchFamily="18" charset="0"/>
                <a:cs typeface="Times New Roman" panose="02020603050405020304" pitchFamily="18" charset="0"/>
              </a:rPr>
              <a:t>SCREENSHOTS</a:t>
            </a:r>
          </a:p>
          <a:p>
            <a:pPr marL="0" indent="0">
              <a:buNone/>
            </a:pPr>
            <a:r>
              <a:rPr lang="en-US" sz="2400" dirty="0">
                <a:latin typeface="Times New Roman" panose="02020603050405020304" pitchFamily="18" charset="0"/>
                <a:cs typeface="Times New Roman" panose="02020603050405020304" pitchFamily="18" charset="0"/>
              </a:rPr>
              <a:t>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solidFill>
                  <a:srgbClr val="FFC000"/>
                </a:solidFill>
                <a:latin typeface="Times New Roman" panose="02020603050405020304" pitchFamily="18" charset="0"/>
                <a:cs typeface="Times New Roman" panose="02020603050405020304" pitchFamily="18" charset="0"/>
              </a:rPr>
              <a:t>INTRODUCTION</a:t>
            </a:r>
            <a:endParaRPr lang="en-IN" sz="4000"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7500" lnSpcReduction="10000"/>
          </a:bodyPr>
          <a:lstStyle/>
          <a:p>
            <a:pPr marL="0" indent="0">
              <a:lnSpc>
                <a:spcPct val="130000"/>
              </a:lnSpc>
              <a:buNone/>
            </a:pPr>
            <a:r>
              <a:rPr sz="2400" dirty="0">
                <a:latin typeface="Times New Roman" panose="02020603050405020304" pitchFamily="18" charset="0"/>
                <a:cs typeface="Times New Roman" panose="02020603050405020304" pitchFamily="18" charset="0"/>
              </a:rPr>
              <a:t>An automatic room heater control system is a self-regulating temperature system which uses a set point or value to maintain the temperature of a room. This system allows the user to set a desired temperature which is then compared to the room temperature measured by a temperature sensor and with the help of a microcontroller, the system responds by turning on any of the two loads (</a:t>
            </a:r>
            <a:r>
              <a:rPr lang="en-US" sz="2400" dirty="0">
                <a:latin typeface="Times New Roman" panose="02020603050405020304" pitchFamily="18" charset="0"/>
                <a:cs typeface="Times New Roman" panose="02020603050405020304" pitchFamily="18" charset="0"/>
              </a:rPr>
              <a:t>Fan</a:t>
            </a:r>
            <a:r>
              <a:rPr sz="2400" dirty="0">
                <a:latin typeface="Times New Roman" panose="02020603050405020304" pitchFamily="18" charset="0"/>
                <a:cs typeface="Times New Roman" panose="02020603050405020304" pitchFamily="18" charset="0"/>
              </a:rPr>
              <a:t> or a </a:t>
            </a:r>
            <a:r>
              <a:rPr lang="en-US" sz="2400" dirty="0">
                <a:latin typeface="Times New Roman" panose="02020603050405020304" pitchFamily="18" charset="0"/>
                <a:cs typeface="Times New Roman" panose="02020603050405020304" pitchFamily="18" charset="0"/>
              </a:rPr>
              <a:t>H</a:t>
            </a:r>
            <a:r>
              <a:rPr sz="2400" dirty="0">
                <a:latin typeface="Times New Roman" panose="02020603050405020304" pitchFamily="18" charset="0"/>
                <a:cs typeface="Times New Roman" panose="02020603050405020304" pitchFamily="18" charset="0"/>
              </a:rPr>
              <a:t>eater) automatically depending on the temperature difference. The </a:t>
            </a:r>
            <a:r>
              <a:rPr lang="en-US" sz="2400" dirty="0">
                <a:latin typeface="Times New Roman" panose="02020603050405020304" pitchFamily="18" charset="0"/>
                <a:cs typeface="Times New Roman" panose="02020603050405020304" pitchFamily="18" charset="0"/>
              </a:rPr>
              <a:t>Fan</a:t>
            </a:r>
            <a:r>
              <a:rPr sz="2400" dirty="0">
                <a:latin typeface="Times New Roman" panose="02020603050405020304" pitchFamily="18" charset="0"/>
                <a:cs typeface="Times New Roman" panose="02020603050405020304" pitchFamily="18" charset="0"/>
              </a:rPr>
              <a:t> is triggered on when the room temperature is higher than the set temperature and the </a:t>
            </a:r>
            <a:r>
              <a:rPr lang="en-US" sz="2400" dirty="0">
                <a:latin typeface="Times New Roman" panose="02020603050405020304" pitchFamily="18" charset="0"/>
                <a:cs typeface="Times New Roman" panose="02020603050405020304" pitchFamily="18" charset="0"/>
              </a:rPr>
              <a:t>H</a:t>
            </a:r>
            <a:r>
              <a:rPr sz="2400" dirty="0">
                <a:latin typeface="Times New Roman" panose="02020603050405020304" pitchFamily="18" charset="0"/>
                <a:cs typeface="Times New Roman" panose="02020603050405020304" pitchFamily="18" charset="0"/>
              </a:rPr>
              <a:t>eater is triggered on when the room temperature is lower than the set temperature.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Objectives</a:t>
            </a:r>
            <a:endParaRPr lang="en-IN"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objectives of this project are:</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test its applicability in different temperature ranges as measured by the TMP36 temperature sensor.</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analyses the performance of the controller.</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develop a smart automatic room temperature controller system.</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d</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esign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construct an automatic temperature controller to regulate the temperature of a room.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To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build an automatic room temperature controller making use of a temperature sensor and a microcontroller.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achieve the design of an alert system for the temperature controller.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plus(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plus(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3" presetClass="entr" presetSubtype="16"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plus(in)">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plus(in)">
                                      <p:cBhvr>
                                        <p:cTn id="28" dur="2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3" presetClass="entr" presetSubtype="16"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plus(in)">
                                      <p:cBhvr>
                                        <p:cTn id="33" dur="2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3" presetClass="entr" presetSubtype="16"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plus(in)">
                                      <p:cBhvr>
                                        <p:cTn id="38" dur="20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3" presetClass="entr" presetSubtype="16"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plus(in)">
                                      <p:cBhvr>
                                        <p:cTn id="4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Technologies used </a:t>
            </a:r>
            <a:endParaRPr lang="en-IN"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342900" indent="-342900">
              <a:buAutoNum type="arabicPeriod"/>
            </a:pPr>
            <a:r>
              <a:rPr lang="en-IN" sz="1700">
                <a:latin typeface="Times New Roman" panose="02020603050405020304" pitchFamily="18" charset="0"/>
                <a:cs typeface="Times New Roman" panose="02020603050405020304" pitchFamily="18" charset="0"/>
              </a:rPr>
              <a:t>Arduino Uno</a:t>
            </a:r>
          </a:p>
          <a:p>
            <a:pPr marL="342900" indent="-342900">
              <a:buAutoNum type="arabicPeriod"/>
            </a:pPr>
            <a:r>
              <a:rPr lang="en-IN" sz="1700">
                <a:latin typeface="Times New Roman" panose="02020603050405020304" pitchFamily="18" charset="0"/>
                <a:cs typeface="Times New Roman" panose="02020603050405020304" pitchFamily="18" charset="0"/>
              </a:rPr>
              <a:t>Breadboard Small</a:t>
            </a:r>
          </a:p>
          <a:p>
            <a:pPr marL="342900" indent="-342900">
              <a:buAutoNum type="arabicPeriod"/>
            </a:pPr>
            <a:r>
              <a:rPr lang="en-IN" sz="1700">
                <a:latin typeface="Times New Roman" panose="02020603050405020304" pitchFamily="18" charset="0"/>
                <a:cs typeface="Times New Roman" panose="02020603050405020304" pitchFamily="18" charset="0"/>
              </a:rPr>
              <a:t>DC Motor</a:t>
            </a:r>
          </a:p>
          <a:p>
            <a:pPr marL="342900" indent="-342900">
              <a:buAutoNum type="arabicPeriod"/>
            </a:pPr>
            <a:r>
              <a:rPr lang="en-IN" sz="1700">
                <a:latin typeface="Times New Roman" panose="02020603050405020304" pitchFamily="18" charset="0"/>
                <a:cs typeface="Times New Roman" panose="02020603050405020304" pitchFamily="18" charset="0"/>
              </a:rPr>
              <a:t>NPN Transistor</a:t>
            </a:r>
          </a:p>
          <a:p>
            <a:pPr marL="342900" indent="-342900">
              <a:buAutoNum type="arabicPeriod"/>
            </a:pPr>
            <a:r>
              <a:rPr lang="en-IN" sz="1700">
                <a:latin typeface="Times New Roman" panose="02020603050405020304" pitchFamily="18" charset="0"/>
                <a:cs typeface="Times New Roman" panose="02020603050405020304" pitchFamily="18" charset="0"/>
              </a:rPr>
              <a:t>Temperature Sensor [TMP36]</a:t>
            </a:r>
          </a:p>
          <a:p>
            <a:pPr marL="342900" indent="-342900">
              <a:buAutoNum type="arabicPeriod"/>
            </a:pPr>
            <a:r>
              <a:rPr lang="en-IN" sz="1700">
                <a:latin typeface="Times New Roman" panose="02020603050405020304" pitchFamily="18" charset="0"/>
                <a:cs typeface="Times New Roman" panose="02020603050405020304" pitchFamily="18" charset="0"/>
              </a:rPr>
              <a:t>LCD 16*2</a:t>
            </a:r>
          </a:p>
          <a:p>
            <a:pPr marL="342900" indent="-342900">
              <a:buAutoNum type="arabicPeriod"/>
            </a:pPr>
            <a:r>
              <a:rPr lang="en-IN" sz="1700">
                <a:latin typeface="Times New Roman" panose="02020603050405020304" pitchFamily="18" charset="0"/>
                <a:cs typeface="Times New Roman" panose="02020603050405020304" pitchFamily="18" charset="0"/>
              </a:rPr>
              <a:t>250 Kilo Ohm Potentiometer</a:t>
            </a:r>
          </a:p>
          <a:p>
            <a:pPr marL="342900" indent="-342900">
              <a:buAutoNum type="arabicPeriod"/>
            </a:pPr>
            <a:r>
              <a:rPr lang="en-IN" sz="1700">
                <a:latin typeface="Times New Roman" panose="02020603050405020304" pitchFamily="18" charset="0"/>
                <a:cs typeface="Times New Roman" panose="02020603050405020304" pitchFamily="18" charset="0"/>
              </a:rPr>
              <a:t>221 Ohm Resistor</a:t>
            </a:r>
          </a:p>
          <a:p>
            <a:pPr marL="342900" indent="-342900">
              <a:buAutoNum type="arabicPeriod"/>
            </a:pPr>
            <a:r>
              <a:rPr lang="en-IN" sz="1700">
                <a:latin typeface="Times New Roman" panose="02020603050405020304" pitchFamily="18" charset="0"/>
                <a:cs typeface="Times New Roman" panose="02020603050405020304" pitchFamily="18" charset="0"/>
              </a:rPr>
              <a:t>LED</a:t>
            </a:r>
          </a:p>
          <a:p>
            <a:pPr marL="342900" indent="-342900">
              <a:buAutoNum type="arabicPeriod"/>
            </a:pPr>
            <a:r>
              <a:rPr lang="en-IN" sz="1700">
                <a:latin typeface="Times New Roman" panose="02020603050405020304" pitchFamily="18" charset="0"/>
                <a:cs typeface="Times New Roman" panose="02020603050405020304" pitchFamily="18" charset="0"/>
              </a:rPr>
              <a:t>Diode</a:t>
            </a:r>
          </a:p>
          <a:p>
            <a:pPr marL="342900" indent="-342900">
              <a:buAutoNum type="arabicPeriod"/>
            </a:pPr>
            <a:r>
              <a:rPr lang="en-IN" sz="1700">
                <a:latin typeface="Times New Roman" panose="02020603050405020304" pitchFamily="18" charset="0"/>
                <a:cs typeface="Times New Roman" panose="02020603050405020304" pitchFamily="18" charset="0"/>
              </a:rPr>
              <a:t>Jumper Wires</a:t>
            </a:r>
          </a:p>
        </p:txBody>
      </p:sp>
    </p:spTree>
  </p:cSld>
  <p:clrMapOvr>
    <a:masterClrMapping/>
  </p:clrMapOvr>
  <p:transition>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u="sng" dirty="0">
                <a:solidFill>
                  <a:srgbClr val="FFC000"/>
                </a:solidFill>
                <a:latin typeface="Times New Roman" panose="02020603050405020304" pitchFamily="18" charset="0"/>
                <a:cs typeface="Times New Roman" panose="02020603050405020304" pitchFamily="18" charset="0"/>
              </a:rPr>
              <a:t>CIRCUIT DESIGN</a:t>
            </a:r>
          </a:p>
        </p:txBody>
      </p:sp>
      <p:pic>
        <p:nvPicPr>
          <p:cNvPr id="6" name="Content Placeholder 5">
            <a:extLst>
              <a:ext uri="{FF2B5EF4-FFF2-40B4-BE49-F238E27FC236}">
                <a16:creationId xmlns:a16="http://schemas.microsoft.com/office/drawing/2014/main" id="{70DA1C29-36BA-B4C8-DAA3-1A3B30E660A0}"/>
              </a:ext>
            </a:extLst>
          </p:cNvPr>
          <p:cNvPicPr>
            <a:picLocks noGrp="1" noChangeAspect="1"/>
          </p:cNvPicPr>
          <p:nvPr>
            <p:ph idx="1"/>
          </p:nvPr>
        </p:nvPicPr>
        <p:blipFill>
          <a:blip r:embed="rId2"/>
          <a:stretch>
            <a:fillRect/>
          </a:stretch>
        </p:blipFill>
        <p:spPr>
          <a:xfrm>
            <a:off x="1487960" y="1931387"/>
            <a:ext cx="9329266" cy="4608040"/>
          </a:xfrm>
          <a:prstGeom prst="rect">
            <a:avLst/>
          </a:prstGeom>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2484-369B-2ABC-5EBF-A5B002B7F856}"/>
              </a:ext>
            </a:extLst>
          </p:cNvPr>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Flowchart</a:t>
            </a:r>
            <a:endParaRPr lang="en-IN" u="sng" dirty="0">
              <a:solidFill>
                <a:srgbClr val="FFC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4B2A4E0-1319-5829-4AD4-AE45725B935E}"/>
              </a:ext>
            </a:extLst>
          </p:cNvPr>
          <p:cNvPicPr>
            <a:picLocks noGrp="1" noChangeAspect="1"/>
          </p:cNvPicPr>
          <p:nvPr>
            <p:ph idx="1"/>
          </p:nvPr>
        </p:nvPicPr>
        <p:blipFill>
          <a:blip r:embed="rId2"/>
          <a:stretch>
            <a:fillRect/>
          </a:stretch>
        </p:blipFill>
        <p:spPr>
          <a:xfrm>
            <a:off x="3561577" y="1931387"/>
            <a:ext cx="4723241" cy="4032035"/>
          </a:xfrm>
          <a:prstGeom prst="rect">
            <a:avLst/>
          </a:prstGeom>
        </p:spPr>
      </p:pic>
    </p:spTree>
    <p:extLst>
      <p:ext uri="{BB962C8B-B14F-4D97-AF65-F5344CB8AC3E}">
        <p14:creationId xmlns:p14="http://schemas.microsoft.com/office/powerpoint/2010/main" val="323557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CF1E-357F-AA35-4085-6497BD04A43C}"/>
              </a:ext>
            </a:extLst>
          </p:cNvPr>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DFD</a:t>
            </a:r>
            <a:endParaRPr lang="en-IN" u="sng" dirty="0">
              <a:solidFill>
                <a:srgbClr val="FFC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5E1525D-E4C4-8A50-B7C0-3888D5084D43}"/>
              </a:ext>
            </a:extLst>
          </p:cNvPr>
          <p:cNvPicPr>
            <a:picLocks noGrp="1" noChangeAspect="1"/>
          </p:cNvPicPr>
          <p:nvPr>
            <p:ph idx="1"/>
          </p:nvPr>
        </p:nvPicPr>
        <p:blipFill>
          <a:blip r:embed="rId2"/>
          <a:stretch>
            <a:fillRect/>
          </a:stretch>
        </p:blipFill>
        <p:spPr>
          <a:xfrm>
            <a:off x="2294367" y="1931387"/>
            <a:ext cx="7372863" cy="4147235"/>
          </a:xfrm>
          <a:prstGeom prst="rect">
            <a:avLst/>
          </a:prstGeom>
        </p:spPr>
      </p:pic>
    </p:spTree>
    <p:extLst>
      <p:ext uri="{BB962C8B-B14F-4D97-AF65-F5344CB8AC3E}">
        <p14:creationId xmlns:p14="http://schemas.microsoft.com/office/powerpoint/2010/main" val="120219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A0F3-C01A-E93C-94F2-A241814A8C17}"/>
              </a:ext>
            </a:extLst>
          </p:cNvPr>
          <p:cNvSpPr>
            <a:spLocks noGrp="1"/>
          </p:cNvSpPr>
          <p:nvPr>
            <p:ph type="title"/>
          </p:nvPr>
        </p:nvSpPr>
        <p:spPr/>
        <p:txBody>
          <a:bodyPr/>
          <a:lstStyle/>
          <a:p>
            <a:r>
              <a:rPr lang="en-US" u="sng" dirty="0">
                <a:solidFill>
                  <a:srgbClr val="FFC000"/>
                </a:solidFill>
                <a:latin typeface="Times New Roman" panose="02020603050405020304" pitchFamily="18" charset="0"/>
                <a:cs typeface="Times New Roman" panose="02020603050405020304" pitchFamily="18" charset="0"/>
              </a:rPr>
              <a:t>dfd</a:t>
            </a:r>
            <a:endParaRPr lang="en-IN" u="sng" dirty="0">
              <a:solidFill>
                <a:srgbClr val="FFC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5821DB3-EE9F-70FC-CE1B-D9092BCCE28B}"/>
              </a:ext>
            </a:extLst>
          </p:cNvPr>
          <p:cNvPicPr>
            <a:picLocks noGrp="1" noChangeAspect="1"/>
          </p:cNvPicPr>
          <p:nvPr>
            <p:ph idx="1"/>
          </p:nvPr>
        </p:nvPicPr>
        <p:blipFill>
          <a:blip r:embed="rId2"/>
          <a:stretch>
            <a:fillRect/>
          </a:stretch>
        </p:blipFill>
        <p:spPr>
          <a:xfrm>
            <a:off x="2409569" y="2507392"/>
            <a:ext cx="7833668" cy="3225628"/>
          </a:xfrm>
        </p:spPr>
      </p:pic>
    </p:spTree>
    <p:extLst>
      <p:ext uri="{BB962C8B-B14F-4D97-AF65-F5344CB8AC3E}">
        <p14:creationId xmlns:p14="http://schemas.microsoft.com/office/powerpoint/2010/main" val="254383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106</TotalTime>
  <Words>509</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Celestial</vt:lpstr>
      <vt:lpstr>  PROJECT on  Automatic Room Temperature Controller </vt:lpstr>
      <vt:lpstr>CONTENTS</vt:lpstr>
      <vt:lpstr>INTRODUCTION</vt:lpstr>
      <vt:lpstr>Objectives</vt:lpstr>
      <vt:lpstr>Technologies used </vt:lpstr>
      <vt:lpstr>CIRCUIT DESIGN</vt:lpstr>
      <vt:lpstr>Flowchart</vt:lpstr>
      <vt:lpstr>DFD</vt:lpstr>
      <vt:lpstr>dfd</vt:lpstr>
      <vt:lpstr>DFD</vt:lpstr>
      <vt:lpstr>Block Diagram</vt:lpstr>
      <vt:lpstr>ScreenShots</vt:lpstr>
      <vt:lpstr>SCREENSHOTS</vt:lpstr>
      <vt:lpstr>screenshots</vt:lpstr>
      <vt:lpstr>screenshots</vt:lpstr>
      <vt:lpstr>screenshots</vt:lpstr>
      <vt:lpstr>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adwqgrtrhzgbdf</dc:title>
  <dc:creator>Sirisha Penkey</dc:creator>
  <cp:lastModifiedBy>sahil kaundal</cp:lastModifiedBy>
  <cp:revision>15</cp:revision>
  <dcterms:created xsi:type="dcterms:W3CDTF">2022-05-10T14:53:00Z</dcterms:created>
  <dcterms:modified xsi:type="dcterms:W3CDTF">2022-05-14T06:07:19Z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67CE677C609D452E91D43EF55C2C8D5A</vt:lpwstr>
  </property>
  <property fmtid="{D5CDD505-2E9C-101B-9397-08002B2CF9AE}" pid="3" name="KSOProductBuildVer">
    <vt:lpwstr>1033-11.2.0.10451</vt:lpwstr>
  </property>
</Properties>
</file>