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74" r:id="rId1"/>
    <p:sldMasterId id="2147483686" r:id="rId2"/>
  </p:sldMasterIdLst>
  <p:notesMasterIdLst>
    <p:notesMasterId r:id="rId23"/>
  </p:notesMasterIdLst>
  <p:handoutMasterIdLst>
    <p:handoutMasterId r:id="rId24"/>
  </p:handoutMasterIdLst>
  <p:sldIdLst>
    <p:sldId id="1024" r:id="rId3"/>
    <p:sldId id="1170" r:id="rId4"/>
    <p:sldId id="1171" r:id="rId5"/>
    <p:sldId id="1236" r:id="rId6"/>
    <p:sldId id="1237" r:id="rId7"/>
    <p:sldId id="1238" r:id="rId8"/>
    <p:sldId id="1239" r:id="rId9"/>
    <p:sldId id="1240" r:id="rId10"/>
    <p:sldId id="1241" r:id="rId11"/>
    <p:sldId id="1242" r:id="rId12"/>
    <p:sldId id="1243" r:id="rId13"/>
    <p:sldId id="1244" r:id="rId14"/>
    <p:sldId id="1245" r:id="rId15"/>
    <p:sldId id="1246" r:id="rId16"/>
    <p:sldId id="1247" r:id="rId17"/>
    <p:sldId id="1249" r:id="rId18"/>
    <p:sldId id="1250" r:id="rId19"/>
    <p:sldId id="1251" r:id="rId20"/>
    <p:sldId id="1258" r:id="rId21"/>
    <p:sldId id="1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FFCC00"/>
    <a:srgbClr val="00FF99"/>
    <a:srgbClr val="CC0099"/>
    <a:srgbClr val="990000"/>
    <a:srgbClr val="9900FF"/>
    <a:srgbClr val="ED8137"/>
    <a:srgbClr val="FF6699"/>
    <a:srgbClr val="FFFFCC"/>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62" autoAdjust="0"/>
    <p:restoredTop sz="94660"/>
  </p:normalViewPr>
  <p:slideViewPr>
    <p:cSldViewPr snapToGrid="0">
      <p:cViewPr varScale="1">
        <p:scale>
          <a:sx n="69" d="100"/>
          <a:sy n="69" d="100"/>
        </p:scale>
        <p:origin x="-438" y="-9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CD8E82-1EDC-48D9-BD3A-343344AF3DBE}" type="doc">
      <dgm:prSet loTypeId="urn:microsoft.com/office/officeart/2005/8/layout/pyramid2" loCatId="pyramid" qsTypeId="urn:microsoft.com/office/officeart/2005/8/quickstyle/simple1" qsCatId="simple" csTypeId="urn:microsoft.com/office/officeart/2005/8/colors/colorful2" csCatId="colorful" phldr="1"/>
      <dgm:spPr/>
      <dgm:t>
        <a:bodyPr/>
        <a:lstStyle/>
        <a:p>
          <a:endParaRPr lang="en-IN"/>
        </a:p>
      </dgm:t>
    </dgm:pt>
    <dgm:pt modelId="{6578FE76-9D52-42C7-9A08-2D703DEDB889}">
      <dgm:prSet custT="1"/>
      <dgm:spPr/>
      <dgm:t>
        <a:bodyPr/>
        <a:lstStyle/>
        <a:p>
          <a:pPr rtl="0"/>
          <a:r>
            <a:rPr lang="en-IN" sz="1400" b="0" dirty="0" smtClean="0">
              <a:latin typeface="Times New Roman" pitchFamily="18" charset="0"/>
              <a:cs typeface="Times New Roman" pitchFamily="18" charset="0"/>
            </a:rPr>
            <a:t>CO-1:Apply the basic concept of Machine learning and statistics learning to deal with real-life Problems.</a:t>
          </a:r>
          <a:endParaRPr lang="en-IN" sz="1400" b="0" dirty="0">
            <a:latin typeface="Times New Roman" pitchFamily="18" charset="0"/>
            <a:cs typeface="Times New Roman" pitchFamily="18" charset="0"/>
          </a:endParaRPr>
        </a:p>
      </dgm:t>
    </dgm:pt>
    <dgm:pt modelId="{9D7F8322-B010-4AEA-B2C8-ABED8DA692AC}" type="parTrans" cxnId="{FCB90C43-334F-41E9-8B10-A2C04BB21436}">
      <dgm:prSet/>
      <dgm:spPr/>
      <dgm:t>
        <a:bodyPr/>
        <a:lstStyle/>
        <a:p>
          <a:endParaRPr lang="en-IN"/>
        </a:p>
      </dgm:t>
    </dgm:pt>
    <dgm:pt modelId="{156D1297-0002-46D1-ACA4-7141136CBED3}" type="sibTrans" cxnId="{FCB90C43-334F-41E9-8B10-A2C04BB21436}">
      <dgm:prSet/>
      <dgm:spPr/>
      <dgm:t>
        <a:bodyPr/>
        <a:lstStyle/>
        <a:p>
          <a:endParaRPr lang="en-IN"/>
        </a:p>
      </dgm:t>
    </dgm:pt>
    <dgm:pt modelId="{B60A9B08-E7FD-4FE6-8037-C7FA94A638AB}">
      <dgm:prSet custT="1"/>
      <dgm:spPr/>
      <dgm:t>
        <a:bodyPr/>
        <a:lstStyle/>
        <a:p>
          <a:pPr algn="l" rtl="0"/>
          <a:r>
            <a:rPr lang="en-IN" sz="1200" b="1" dirty="0" smtClean="0">
              <a:latin typeface="Times New Roman" pitchFamily="18" charset="0"/>
              <a:cs typeface="Times New Roman" pitchFamily="18" charset="0"/>
            </a:rPr>
            <a:t>CO-2: </a:t>
          </a:r>
          <a:r>
            <a:rPr lang="en-US" sz="1200" dirty="0" smtClean="0"/>
            <a:t>Understand different machine learning algorithms, as well as underlying theories the behind them.</a:t>
          </a:r>
          <a:endParaRPr lang="en-IN" sz="1200" b="1" dirty="0">
            <a:latin typeface="Times New Roman" pitchFamily="18" charset="0"/>
            <a:cs typeface="Times New Roman" pitchFamily="18" charset="0"/>
          </a:endParaRPr>
        </a:p>
      </dgm:t>
    </dgm:pt>
    <dgm:pt modelId="{1743A4BB-3420-4329-BD14-A855C7BE721C}" type="parTrans" cxnId="{14931E23-CC75-47DD-B94A-3A9131496891}">
      <dgm:prSet/>
      <dgm:spPr/>
      <dgm:t>
        <a:bodyPr/>
        <a:lstStyle/>
        <a:p>
          <a:endParaRPr lang="en-IN"/>
        </a:p>
      </dgm:t>
    </dgm:pt>
    <dgm:pt modelId="{5F67EDBF-CBEF-4869-9C4D-9DEE382706DE}" type="sibTrans" cxnId="{14931E23-CC75-47DD-B94A-3A9131496891}">
      <dgm:prSet/>
      <dgm:spPr/>
      <dgm:t>
        <a:bodyPr/>
        <a:lstStyle/>
        <a:p>
          <a:endParaRPr lang="en-IN"/>
        </a:p>
      </dgm:t>
    </dgm:pt>
    <dgm:pt modelId="{42B7D287-B06F-4860-BF6D-66967ED63566}">
      <dgm:prSet custT="1"/>
      <dgm:spPr/>
      <dgm:t>
        <a:bodyPr/>
        <a:lstStyle/>
        <a:p>
          <a:pPr algn="l" rtl="0"/>
          <a:r>
            <a:rPr lang="en-IN" sz="1200" b="1" dirty="0" smtClean="0"/>
            <a:t>CO-3: </a:t>
          </a:r>
          <a:r>
            <a:rPr lang="en-IN" sz="1200" dirty="0" smtClean="0"/>
            <a:t>Select and apply the appropriate machine learning algorithm to solve problems of moderate complexity</a:t>
          </a:r>
          <a:endParaRPr lang="en-IN" sz="1200" b="1" dirty="0"/>
        </a:p>
      </dgm:t>
    </dgm:pt>
    <dgm:pt modelId="{57DC1ED3-C728-4E8A-B191-EAE392F0BEEA}" type="parTrans" cxnId="{7DDC7924-154E-4364-A74F-F26F909D3799}">
      <dgm:prSet/>
      <dgm:spPr/>
      <dgm:t>
        <a:bodyPr/>
        <a:lstStyle/>
        <a:p>
          <a:endParaRPr lang="en-IN"/>
        </a:p>
      </dgm:t>
    </dgm:pt>
    <dgm:pt modelId="{011A6C04-F795-4BB4-8D9E-6C0E2AEA7658}" type="sibTrans" cxnId="{7DDC7924-154E-4364-A74F-F26F909D3799}">
      <dgm:prSet/>
      <dgm:spPr/>
      <dgm:t>
        <a:bodyPr/>
        <a:lstStyle/>
        <a:p>
          <a:endParaRPr lang="en-IN"/>
        </a:p>
      </dgm:t>
    </dgm:pt>
    <dgm:pt modelId="{BC04120A-B7ED-4D86-B067-8DD56AFAAD85}">
      <dgm:prSet custT="1"/>
      <dgm:spPr/>
      <dgm:t>
        <a:bodyPr/>
        <a:lstStyle/>
        <a:p>
          <a:pPr algn="l" rtl="0"/>
          <a:r>
            <a:rPr lang="en-IN" sz="1800" b="1" dirty="0" smtClean="0">
              <a:latin typeface="Times New Roman" pitchFamily="18" charset="0"/>
              <a:cs typeface="Times New Roman" pitchFamily="18" charset="0"/>
            </a:rPr>
            <a:t>CO-4: </a:t>
          </a:r>
          <a:r>
            <a:rPr lang="en-IN" sz="1800" dirty="0" smtClean="0"/>
            <a:t>Interpret and evaluate models generated from data.</a:t>
          </a:r>
          <a:endParaRPr lang="en-IN" sz="1800" b="1" dirty="0">
            <a:latin typeface="Times New Roman" pitchFamily="18" charset="0"/>
            <a:cs typeface="Times New Roman" pitchFamily="18" charset="0"/>
          </a:endParaRPr>
        </a:p>
      </dgm:t>
    </dgm:pt>
    <dgm:pt modelId="{9635C7B5-1C62-4B16-83C4-261F3B9B0E34}" type="parTrans" cxnId="{BCCD6AC9-834A-432E-ADFD-09D5BEA9ED9C}">
      <dgm:prSet/>
      <dgm:spPr/>
      <dgm:t>
        <a:bodyPr/>
        <a:lstStyle/>
        <a:p>
          <a:endParaRPr lang="en-US"/>
        </a:p>
      </dgm:t>
    </dgm:pt>
    <dgm:pt modelId="{7CEAAED2-76B4-4543-BC39-BC9D2E55E5C8}" type="sibTrans" cxnId="{BCCD6AC9-834A-432E-ADFD-09D5BEA9ED9C}">
      <dgm:prSet/>
      <dgm:spPr/>
      <dgm:t>
        <a:bodyPr/>
        <a:lstStyle/>
        <a:p>
          <a:endParaRPr lang="en-US"/>
        </a:p>
      </dgm:t>
    </dgm:pt>
    <dgm:pt modelId="{F1BB7016-B67B-4569-BAB3-0274171CE331}">
      <dgm:prSet custT="1"/>
      <dgm:spPr/>
      <dgm:t>
        <a:bodyPr/>
        <a:lstStyle/>
        <a:p>
          <a:pPr algn="l" rtl="0"/>
          <a:r>
            <a:rPr lang="en-IN" sz="1050" b="1" dirty="0" smtClean="0">
              <a:latin typeface="Times" pitchFamily="18" charset="0"/>
              <a:cs typeface="Times" pitchFamily="18" charset="0"/>
            </a:rPr>
            <a:t>CO-5</a:t>
          </a:r>
          <a:r>
            <a:rPr lang="en-IN" sz="1200" b="1" dirty="0" smtClean="0">
              <a:latin typeface="Times" pitchFamily="18" charset="0"/>
              <a:cs typeface="Times" pitchFamily="18" charset="0"/>
            </a:rPr>
            <a:t>: </a:t>
          </a:r>
          <a:r>
            <a:rPr lang="en-IN" sz="1200" dirty="0" smtClean="0">
              <a:latin typeface="Times" pitchFamily="18" charset="0"/>
              <a:cs typeface="Times" pitchFamily="18" charset="0"/>
            </a:rPr>
            <a:t>Optimize the models learned and report on the expected accuracy that can be attained by applying the algorithms to a real-world problem</a:t>
          </a:r>
          <a:r>
            <a:rPr lang="en-IN" sz="3200" dirty="0" smtClean="0">
              <a:latin typeface="Times" pitchFamily="18" charset="0"/>
              <a:cs typeface="Times" pitchFamily="18" charset="0"/>
            </a:rPr>
            <a:t>.</a:t>
          </a:r>
          <a:endParaRPr lang="en-IN" sz="3600" b="1" dirty="0">
            <a:latin typeface="Times" pitchFamily="18" charset="0"/>
            <a:cs typeface="Times" pitchFamily="18" charset="0"/>
          </a:endParaRPr>
        </a:p>
      </dgm:t>
    </dgm:pt>
    <dgm:pt modelId="{1A867DB6-F3D9-4717-A818-B7ECC2C5C5A3}" type="parTrans" cxnId="{0B69628D-8008-4F26-9D2D-3AF8C023A1EC}">
      <dgm:prSet/>
      <dgm:spPr/>
      <dgm:t>
        <a:bodyPr/>
        <a:lstStyle/>
        <a:p>
          <a:endParaRPr lang="en-US"/>
        </a:p>
      </dgm:t>
    </dgm:pt>
    <dgm:pt modelId="{705748FD-6959-4253-A059-E5C8271B36FB}" type="sibTrans" cxnId="{0B69628D-8008-4F26-9D2D-3AF8C023A1EC}">
      <dgm:prSet/>
      <dgm:spPr/>
      <dgm:t>
        <a:bodyPr/>
        <a:lstStyle/>
        <a:p>
          <a:endParaRPr lang="en-US"/>
        </a:p>
      </dgm:t>
    </dgm:pt>
    <dgm:pt modelId="{E722635D-9BCF-4168-AF49-C59115C9709E}" type="pres">
      <dgm:prSet presAssocID="{0ECD8E82-1EDC-48D9-BD3A-343344AF3DBE}" presName="compositeShape" presStyleCnt="0">
        <dgm:presLayoutVars>
          <dgm:dir/>
          <dgm:resizeHandles/>
        </dgm:presLayoutVars>
      </dgm:prSet>
      <dgm:spPr/>
      <dgm:t>
        <a:bodyPr/>
        <a:lstStyle/>
        <a:p>
          <a:endParaRPr lang="en-IN"/>
        </a:p>
      </dgm:t>
    </dgm:pt>
    <dgm:pt modelId="{5E4C2482-B8D0-4FC2-9FA2-E973D546DD57}" type="pres">
      <dgm:prSet presAssocID="{0ECD8E82-1EDC-48D9-BD3A-343344AF3DBE}" presName="pyramid" presStyleLbl="node1" presStyleIdx="0" presStyleCnt="1"/>
      <dgm:spPr/>
    </dgm:pt>
    <dgm:pt modelId="{98DE14CE-00C4-40A5-8D4A-6A1F67DB1EF9}" type="pres">
      <dgm:prSet presAssocID="{0ECD8E82-1EDC-48D9-BD3A-343344AF3DBE}" presName="theList" presStyleCnt="0"/>
      <dgm:spPr/>
    </dgm:pt>
    <dgm:pt modelId="{71BB48DD-FA8E-48AB-8BCD-B38FD926FA57}" type="pres">
      <dgm:prSet presAssocID="{6578FE76-9D52-42C7-9A08-2D703DEDB889}" presName="aNode" presStyleLbl="fgAcc1" presStyleIdx="0" presStyleCnt="5" custScaleX="124776" custLinFactX="-25931" custLinFactY="-17917" custLinFactNeighborX="-100000" custLinFactNeighborY="-100000">
        <dgm:presLayoutVars>
          <dgm:bulletEnabled val="1"/>
        </dgm:presLayoutVars>
      </dgm:prSet>
      <dgm:spPr/>
      <dgm:t>
        <a:bodyPr/>
        <a:lstStyle/>
        <a:p>
          <a:endParaRPr lang="en-IN"/>
        </a:p>
      </dgm:t>
    </dgm:pt>
    <dgm:pt modelId="{86A2CD65-AC1E-43A6-A98A-94947674F148}" type="pres">
      <dgm:prSet presAssocID="{6578FE76-9D52-42C7-9A08-2D703DEDB889}" presName="aSpace" presStyleCnt="0"/>
      <dgm:spPr/>
    </dgm:pt>
    <dgm:pt modelId="{D2FCBDAE-4285-4B23-88C6-0DED421A418E}" type="pres">
      <dgm:prSet presAssocID="{B60A9B08-E7FD-4FE6-8037-C7FA94A638AB}" presName="aNode" presStyleLbl="fgAcc1" presStyleIdx="1" presStyleCnt="5" custScaleX="124981" custLinFactY="-24321" custLinFactNeighborX="-93866" custLinFactNeighborY="-100000">
        <dgm:presLayoutVars>
          <dgm:bulletEnabled val="1"/>
        </dgm:presLayoutVars>
      </dgm:prSet>
      <dgm:spPr/>
      <dgm:t>
        <a:bodyPr/>
        <a:lstStyle/>
        <a:p>
          <a:endParaRPr lang="en-IN"/>
        </a:p>
      </dgm:t>
    </dgm:pt>
    <dgm:pt modelId="{8BBD24E4-AA73-4F72-BB9C-BC92D0D1ECFD}" type="pres">
      <dgm:prSet presAssocID="{B60A9B08-E7FD-4FE6-8037-C7FA94A638AB}" presName="aSpace" presStyleCnt="0"/>
      <dgm:spPr/>
    </dgm:pt>
    <dgm:pt modelId="{DAB1C5DE-D37A-465E-92B2-343488CEB278}" type="pres">
      <dgm:prSet presAssocID="{42B7D287-B06F-4860-BF6D-66967ED63566}" presName="aNode" presStyleLbl="fgAcc1" presStyleIdx="2" presStyleCnt="5" custScaleX="127695" custLinFactY="-18999" custLinFactNeighborX="-32648" custLinFactNeighborY="-100000">
        <dgm:presLayoutVars>
          <dgm:bulletEnabled val="1"/>
        </dgm:presLayoutVars>
      </dgm:prSet>
      <dgm:spPr/>
      <dgm:t>
        <a:bodyPr/>
        <a:lstStyle/>
        <a:p>
          <a:endParaRPr lang="en-IN"/>
        </a:p>
      </dgm:t>
    </dgm:pt>
    <dgm:pt modelId="{2A8B4318-4367-4EFD-B8D3-CFAF8D93713A}" type="pres">
      <dgm:prSet presAssocID="{42B7D287-B06F-4860-BF6D-66967ED63566}" presName="aSpace" presStyleCnt="0"/>
      <dgm:spPr/>
    </dgm:pt>
    <dgm:pt modelId="{515F210A-249C-4CD7-A0CC-1834E039A7DC}" type="pres">
      <dgm:prSet presAssocID="{BC04120A-B7ED-4D86-B067-8DD56AFAAD85}" presName="aNode" presStyleLbl="fgAcc1" presStyleIdx="3" presStyleCnt="5" custScaleX="127695" custLinFactY="-11003" custLinFactNeighborX="34107" custLinFactNeighborY="-100000">
        <dgm:presLayoutVars>
          <dgm:bulletEnabled val="1"/>
        </dgm:presLayoutVars>
      </dgm:prSet>
      <dgm:spPr/>
      <dgm:t>
        <a:bodyPr/>
        <a:lstStyle/>
        <a:p>
          <a:endParaRPr lang="en-US"/>
        </a:p>
      </dgm:t>
    </dgm:pt>
    <dgm:pt modelId="{21D033E3-A2EA-4A1B-9539-7E1D40F63E29}" type="pres">
      <dgm:prSet presAssocID="{BC04120A-B7ED-4D86-B067-8DD56AFAAD85}" presName="aSpace" presStyleCnt="0"/>
      <dgm:spPr/>
    </dgm:pt>
    <dgm:pt modelId="{F478A005-C19F-47F1-A9D2-DA26E5AFEC0A}" type="pres">
      <dgm:prSet presAssocID="{F1BB7016-B67B-4569-BAB3-0274171CE331}" presName="aNode" presStyleLbl="fgAcc1" presStyleIdx="4" presStyleCnt="5" custScaleX="127695" custScaleY="138176" custLinFactNeighborX="76531" custLinFactNeighborY="-81418">
        <dgm:presLayoutVars>
          <dgm:bulletEnabled val="1"/>
        </dgm:presLayoutVars>
      </dgm:prSet>
      <dgm:spPr/>
      <dgm:t>
        <a:bodyPr/>
        <a:lstStyle/>
        <a:p>
          <a:endParaRPr lang="en-US"/>
        </a:p>
      </dgm:t>
    </dgm:pt>
    <dgm:pt modelId="{6EBC380B-9C2E-4EC8-81F2-68A7926AEEAF}" type="pres">
      <dgm:prSet presAssocID="{F1BB7016-B67B-4569-BAB3-0274171CE331}" presName="aSpace" presStyleCnt="0"/>
      <dgm:spPr/>
    </dgm:pt>
  </dgm:ptLst>
  <dgm:cxnLst>
    <dgm:cxn modelId="{6152C903-7C76-4E16-8111-932CFDEDAA30}" type="presOf" srcId="{0ECD8E82-1EDC-48D9-BD3A-343344AF3DBE}" destId="{E722635D-9BCF-4168-AF49-C59115C9709E}" srcOrd="0" destOrd="0" presId="urn:microsoft.com/office/officeart/2005/8/layout/pyramid2"/>
    <dgm:cxn modelId="{BCCD6AC9-834A-432E-ADFD-09D5BEA9ED9C}" srcId="{0ECD8E82-1EDC-48D9-BD3A-343344AF3DBE}" destId="{BC04120A-B7ED-4D86-B067-8DD56AFAAD85}" srcOrd="3" destOrd="0" parTransId="{9635C7B5-1C62-4B16-83C4-261F3B9B0E34}" sibTransId="{7CEAAED2-76B4-4543-BC39-BC9D2E55E5C8}"/>
    <dgm:cxn modelId="{0B69628D-8008-4F26-9D2D-3AF8C023A1EC}" srcId="{0ECD8E82-1EDC-48D9-BD3A-343344AF3DBE}" destId="{F1BB7016-B67B-4569-BAB3-0274171CE331}" srcOrd="4" destOrd="0" parTransId="{1A867DB6-F3D9-4717-A818-B7ECC2C5C5A3}" sibTransId="{705748FD-6959-4253-A059-E5C8271B36FB}"/>
    <dgm:cxn modelId="{7DDC7924-154E-4364-A74F-F26F909D3799}" srcId="{0ECD8E82-1EDC-48D9-BD3A-343344AF3DBE}" destId="{42B7D287-B06F-4860-BF6D-66967ED63566}" srcOrd="2" destOrd="0" parTransId="{57DC1ED3-C728-4E8A-B191-EAE392F0BEEA}" sibTransId="{011A6C04-F795-4BB4-8D9E-6C0E2AEA7658}"/>
    <dgm:cxn modelId="{0B68549F-D1EF-445C-B893-64094DA6D3A4}" type="presOf" srcId="{BC04120A-B7ED-4D86-B067-8DD56AFAAD85}" destId="{515F210A-249C-4CD7-A0CC-1834E039A7DC}" srcOrd="0" destOrd="0" presId="urn:microsoft.com/office/officeart/2005/8/layout/pyramid2"/>
    <dgm:cxn modelId="{FCB90C43-334F-41E9-8B10-A2C04BB21436}" srcId="{0ECD8E82-1EDC-48D9-BD3A-343344AF3DBE}" destId="{6578FE76-9D52-42C7-9A08-2D703DEDB889}" srcOrd="0" destOrd="0" parTransId="{9D7F8322-B010-4AEA-B2C8-ABED8DA692AC}" sibTransId="{156D1297-0002-46D1-ACA4-7141136CBED3}"/>
    <dgm:cxn modelId="{14931E23-CC75-47DD-B94A-3A9131496891}" srcId="{0ECD8E82-1EDC-48D9-BD3A-343344AF3DBE}" destId="{B60A9B08-E7FD-4FE6-8037-C7FA94A638AB}" srcOrd="1" destOrd="0" parTransId="{1743A4BB-3420-4329-BD14-A855C7BE721C}" sibTransId="{5F67EDBF-CBEF-4869-9C4D-9DEE382706DE}"/>
    <dgm:cxn modelId="{9274EE01-940C-4BFF-925B-A8082DB03C7A}" type="presOf" srcId="{6578FE76-9D52-42C7-9A08-2D703DEDB889}" destId="{71BB48DD-FA8E-48AB-8BCD-B38FD926FA57}" srcOrd="0" destOrd="0" presId="urn:microsoft.com/office/officeart/2005/8/layout/pyramid2"/>
    <dgm:cxn modelId="{30DC4844-DD0B-459F-9BAC-7CDA01065F1D}" type="presOf" srcId="{42B7D287-B06F-4860-BF6D-66967ED63566}" destId="{DAB1C5DE-D37A-465E-92B2-343488CEB278}" srcOrd="0" destOrd="0" presId="urn:microsoft.com/office/officeart/2005/8/layout/pyramid2"/>
    <dgm:cxn modelId="{02AF5C9C-BB93-46F7-B703-1A6E5C43869F}" type="presOf" srcId="{F1BB7016-B67B-4569-BAB3-0274171CE331}" destId="{F478A005-C19F-47F1-A9D2-DA26E5AFEC0A}" srcOrd="0" destOrd="0" presId="urn:microsoft.com/office/officeart/2005/8/layout/pyramid2"/>
    <dgm:cxn modelId="{963F633C-56D0-48D2-8074-3115E7C7D4F5}" type="presOf" srcId="{B60A9B08-E7FD-4FE6-8037-C7FA94A638AB}" destId="{D2FCBDAE-4285-4B23-88C6-0DED421A418E}" srcOrd="0" destOrd="0" presId="urn:microsoft.com/office/officeart/2005/8/layout/pyramid2"/>
    <dgm:cxn modelId="{6B06876C-794B-4A0B-AB2F-73BF612C02FB}" type="presParOf" srcId="{E722635D-9BCF-4168-AF49-C59115C9709E}" destId="{5E4C2482-B8D0-4FC2-9FA2-E973D546DD57}" srcOrd="0" destOrd="0" presId="urn:microsoft.com/office/officeart/2005/8/layout/pyramid2"/>
    <dgm:cxn modelId="{AC24B905-9B34-436F-BC8D-1D2C801D7D14}" type="presParOf" srcId="{E722635D-9BCF-4168-AF49-C59115C9709E}" destId="{98DE14CE-00C4-40A5-8D4A-6A1F67DB1EF9}" srcOrd="1" destOrd="0" presId="urn:microsoft.com/office/officeart/2005/8/layout/pyramid2"/>
    <dgm:cxn modelId="{E58F3E92-D4DE-43E9-9FAD-9BA0F60B53F7}" type="presParOf" srcId="{98DE14CE-00C4-40A5-8D4A-6A1F67DB1EF9}" destId="{71BB48DD-FA8E-48AB-8BCD-B38FD926FA57}" srcOrd="0" destOrd="0" presId="urn:microsoft.com/office/officeart/2005/8/layout/pyramid2"/>
    <dgm:cxn modelId="{D9E5F576-5691-415A-A1DF-02FB3C189063}" type="presParOf" srcId="{98DE14CE-00C4-40A5-8D4A-6A1F67DB1EF9}" destId="{86A2CD65-AC1E-43A6-A98A-94947674F148}" srcOrd="1" destOrd="0" presId="urn:microsoft.com/office/officeart/2005/8/layout/pyramid2"/>
    <dgm:cxn modelId="{C851C0A3-ADC3-4978-A7FC-C61F650D9CAA}" type="presParOf" srcId="{98DE14CE-00C4-40A5-8D4A-6A1F67DB1EF9}" destId="{D2FCBDAE-4285-4B23-88C6-0DED421A418E}" srcOrd="2" destOrd="0" presId="urn:microsoft.com/office/officeart/2005/8/layout/pyramid2"/>
    <dgm:cxn modelId="{73688E6B-D9AB-46DC-8456-989FEA5FB79E}" type="presParOf" srcId="{98DE14CE-00C4-40A5-8D4A-6A1F67DB1EF9}" destId="{8BBD24E4-AA73-4F72-BB9C-BC92D0D1ECFD}" srcOrd="3" destOrd="0" presId="urn:microsoft.com/office/officeart/2005/8/layout/pyramid2"/>
    <dgm:cxn modelId="{1889B934-3315-4132-9689-C65787D145BC}" type="presParOf" srcId="{98DE14CE-00C4-40A5-8D4A-6A1F67DB1EF9}" destId="{DAB1C5DE-D37A-465E-92B2-343488CEB278}" srcOrd="4" destOrd="0" presId="urn:microsoft.com/office/officeart/2005/8/layout/pyramid2"/>
    <dgm:cxn modelId="{55CBD7B9-FCDF-40DC-9E5F-76506CA37D0A}" type="presParOf" srcId="{98DE14CE-00C4-40A5-8D4A-6A1F67DB1EF9}" destId="{2A8B4318-4367-4EFD-B8D3-CFAF8D93713A}" srcOrd="5" destOrd="0" presId="urn:microsoft.com/office/officeart/2005/8/layout/pyramid2"/>
    <dgm:cxn modelId="{430E0755-134D-4099-ABC2-9FE5C33A7D28}" type="presParOf" srcId="{98DE14CE-00C4-40A5-8D4A-6A1F67DB1EF9}" destId="{515F210A-249C-4CD7-A0CC-1834E039A7DC}" srcOrd="6" destOrd="0" presId="urn:microsoft.com/office/officeart/2005/8/layout/pyramid2"/>
    <dgm:cxn modelId="{15B80E21-0CE1-46DD-907E-F2395E3D7F0D}" type="presParOf" srcId="{98DE14CE-00C4-40A5-8D4A-6A1F67DB1EF9}" destId="{21D033E3-A2EA-4A1B-9539-7E1D40F63E29}" srcOrd="7" destOrd="0" presId="urn:microsoft.com/office/officeart/2005/8/layout/pyramid2"/>
    <dgm:cxn modelId="{0F4DF041-448E-444A-A9EB-E179E6E32577}" type="presParOf" srcId="{98DE14CE-00C4-40A5-8D4A-6A1F67DB1EF9}" destId="{F478A005-C19F-47F1-A9D2-DA26E5AFEC0A}" srcOrd="8" destOrd="0" presId="urn:microsoft.com/office/officeart/2005/8/layout/pyramid2"/>
    <dgm:cxn modelId="{B139889E-2024-4D53-B7AA-B7660D4A8A35}" type="presParOf" srcId="{98DE14CE-00C4-40A5-8D4A-6A1F67DB1EF9}" destId="{6EBC380B-9C2E-4EC8-81F2-68A7926AEEAF}" srcOrd="9"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51F1E1-5774-4F1F-BC35-A681E82679CF}" type="doc">
      <dgm:prSet loTypeId="urn:microsoft.com/office/officeart/2005/8/layout/venn3" loCatId="relationship" qsTypeId="urn:microsoft.com/office/officeart/2005/8/quickstyle/simple1" qsCatId="simple" csTypeId="urn:microsoft.com/office/officeart/2005/8/colors/colorful2" csCatId="colorful" phldr="1"/>
      <dgm:spPr/>
      <dgm:t>
        <a:bodyPr/>
        <a:lstStyle/>
        <a:p>
          <a:endParaRPr lang="en-IN"/>
        </a:p>
      </dgm:t>
    </dgm:pt>
    <dgm:pt modelId="{22774629-A9AF-46EC-81EB-5BCC1F3A9C86}">
      <dgm:prSet custT="1"/>
      <dgm:spPr/>
      <dgm:t>
        <a:bodyPr/>
        <a:lstStyle/>
        <a:p>
          <a:pPr rtl="0"/>
          <a:r>
            <a:rPr lang="en-IN" sz="1600" b="1" dirty="0" smtClean="0"/>
            <a:t>To understand the history and development of Machine Learning.</a:t>
          </a:r>
          <a:endParaRPr lang="en-IN" sz="1600" b="1" dirty="0"/>
        </a:p>
      </dgm:t>
    </dgm:pt>
    <dgm:pt modelId="{AEDFCF34-A09A-4FC7-9E0D-4CC176EAD940}" type="parTrans" cxnId="{37272932-89E1-4EAA-843E-87758E777A8D}">
      <dgm:prSet/>
      <dgm:spPr/>
      <dgm:t>
        <a:bodyPr/>
        <a:lstStyle/>
        <a:p>
          <a:endParaRPr lang="en-IN"/>
        </a:p>
      </dgm:t>
    </dgm:pt>
    <dgm:pt modelId="{7E040EE3-1663-4478-8979-5F561B67BBC6}" type="sibTrans" cxnId="{37272932-89E1-4EAA-843E-87758E777A8D}">
      <dgm:prSet/>
      <dgm:spPr/>
      <dgm:t>
        <a:bodyPr/>
        <a:lstStyle/>
        <a:p>
          <a:endParaRPr lang="en-IN"/>
        </a:p>
      </dgm:t>
    </dgm:pt>
    <dgm:pt modelId="{BEC27646-216E-41FA-B6F9-E5F3B442AA07}">
      <dgm:prSet custT="1"/>
      <dgm:spPr/>
      <dgm:t>
        <a:bodyPr/>
        <a:lstStyle/>
        <a:p>
          <a:pPr rtl="0"/>
          <a:r>
            <a:rPr lang="en-IN" sz="1600" b="1" dirty="0" smtClean="0"/>
            <a:t>To provide a comprehensive foundation to Machine Learning and Optimization methodology with applications t.</a:t>
          </a:r>
          <a:endParaRPr lang="en-IN" sz="1600" b="1" dirty="0"/>
        </a:p>
      </dgm:t>
    </dgm:pt>
    <dgm:pt modelId="{DA1F586B-A4C8-4B7A-B621-D704EA4D997A}" type="parTrans" cxnId="{3EFC9EE3-66EC-4176-AF25-FBC1D2C7EDB3}">
      <dgm:prSet/>
      <dgm:spPr/>
      <dgm:t>
        <a:bodyPr/>
        <a:lstStyle/>
        <a:p>
          <a:endParaRPr lang="en-IN"/>
        </a:p>
      </dgm:t>
    </dgm:pt>
    <dgm:pt modelId="{BCC79A71-E4EA-45B4-9897-4958965CEAB1}" type="sibTrans" cxnId="{3EFC9EE3-66EC-4176-AF25-FBC1D2C7EDB3}">
      <dgm:prSet/>
      <dgm:spPr/>
      <dgm:t>
        <a:bodyPr/>
        <a:lstStyle/>
        <a:p>
          <a:endParaRPr lang="en-IN"/>
        </a:p>
      </dgm:t>
    </dgm:pt>
    <dgm:pt modelId="{0F0296FB-8ADD-4838-9F9A-1BE68FFAB191}">
      <dgm:prSet custT="1"/>
      <dgm:spPr/>
      <dgm:t>
        <a:bodyPr/>
        <a:lstStyle/>
        <a:p>
          <a:pPr rtl="0"/>
          <a:r>
            <a:rPr lang="en-IN" sz="1600" b="1" dirty="0" smtClean="0"/>
            <a:t>To study learning processes: supervised and unsupervised, deterministic and statistical knowledge of Machine learners, and ensemble learning</a:t>
          </a:r>
          <a:endParaRPr lang="en-IN" sz="1600" b="1" dirty="0"/>
        </a:p>
      </dgm:t>
    </dgm:pt>
    <dgm:pt modelId="{160FAC7C-F894-4F8D-83BA-9F88A270E1D3}" type="parTrans" cxnId="{2ECDA0A1-80FF-45B3-A721-82FE5BF7D332}">
      <dgm:prSet/>
      <dgm:spPr/>
      <dgm:t>
        <a:bodyPr/>
        <a:lstStyle/>
        <a:p>
          <a:endParaRPr lang="en-IN"/>
        </a:p>
      </dgm:t>
    </dgm:pt>
    <dgm:pt modelId="{77479B65-8415-4638-B5DF-5B240C7171E1}" type="sibTrans" cxnId="{2ECDA0A1-80FF-45B3-A721-82FE5BF7D332}">
      <dgm:prSet/>
      <dgm:spPr/>
      <dgm:t>
        <a:bodyPr/>
        <a:lstStyle/>
        <a:p>
          <a:endParaRPr lang="en-IN"/>
        </a:p>
      </dgm:t>
    </dgm:pt>
    <dgm:pt modelId="{93C2B856-9E92-42DC-A772-1E39906DE85D}">
      <dgm:prSet custT="1"/>
      <dgm:spPr/>
      <dgm:t>
        <a:bodyPr/>
        <a:lstStyle/>
        <a:p>
          <a:pPr rtl="0"/>
          <a:r>
            <a:rPr lang="en-IN" sz="1600" b="1" dirty="0" smtClean="0"/>
            <a:t>To understand modern techniques and practical trends of Machine learning.</a:t>
          </a:r>
          <a:endParaRPr lang="en-IN" sz="1600" b="1" dirty="0"/>
        </a:p>
      </dgm:t>
    </dgm:pt>
    <dgm:pt modelId="{2E8BFE8F-A75C-4552-A4B9-B8479173B459}" type="parTrans" cxnId="{73C38D1F-25F9-4757-AC45-54F52501B931}">
      <dgm:prSet/>
      <dgm:spPr/>
      <dgm:t>
        <a:bodyPr/>
        <a:lstStyle/>
        <a:p>
          <a:endParaRPr lang="en-IN"/>
        </a:p>
      </dgm:t>
    </dgm:pt>
    <dgm:pt modelId="{55D74626-E5E5-4B38-94C7-B1E510557E84}" type="sibTrans" cxnId="{73C38D1F-25F9-4757-AC45-54F52501B931}">
      <dgm:prSet/>
      <dgm:spPr/>
      <dgm:t>
        <a:bodyPr/>
        <a:lstStyle/>
        <a:p>
          <a:endParaRPr lang="en-IN"/>
        </a:p>
      </dgm:t>
    </dgm:pt>
    <dgm:pt modelId="{73701E7B-FBC3-42D6-8A7A-B8FE6360C809}" type="pres">
      <dgm:prSet presAssocID="{6F51F1E1-5774-4F1F-BC35-A681E82679CF}" presName="Name0" presStyleCnt="0">
        <dgm:presLayoutVars>
          <dgm:dir/>
          <dgm:resizeHandles val="exact"/>
        </dgm:presLayoutVars>
      </dgm:prSet>
      <dgm:spPr/>
      <dgm:t>
        <a:bodyPr/>
        <a:lstStyle/>
        <a:p>
          <a:endParaRPr lang="en-IN"/>
        </a:p>
      </dgm:t>
    </dgm:pt>
    <dgm:pt modelId="{22AE914A-85B6-414D-B985-4C1BCDCDEB28}" type="pres">
      <dgm:prSet presAssocID="{22774629-A9AF-46EC-81EB-5BCC1F3A9C86}" presName="Name5" presStyleLbl="vennNode1" presStyleIdx="0" presStyleCnt="4">
        <dgm:presLayoutVars>
          <dgm:bulletEnabled val="1"/>
        </dgm:presLayoutVars>
      </dgm:prSet>
      <dgm:spPr/>
      <dgm:t>
        <a:bodyPr/>
        <a:lstStyle/>
        <a:p>
          <a:endParaRPr lang="en-IN"/>
        </a:p>
      </dgm:t>
    </dgm:pt>
    <dgm:pt modelId="{3E6FBC2B-7E38-4A4E-AAC7-9B708FC1F1C6}" type="pres">
      <dgm:prSet presAssocID="{7E040EE3-1663-4478-8979-5F561B67BBC6}" presName="space" presStyleCnt="0"/>
      <dgm:spPr/>
    </dgm:pt>
    <dgm:pt modelId="{73A2E943-AB3A-4641-AEFD-BB51F509B476}" type="pres">
      <dgm:prSet presAssocID="{BEC27646-216E-41FA-B6F9-E5F3B442AA07}" presName="Name5" presStyleLbl="vennNode1" presStyleIdx="1" presStyleCnt="4">
        <dgm:presLayoutVars>
          <dgm:bulletEnabled val="1"/>
        </dgm:presLayoutVars>
      </dgm:prSet>
      <dgm:spPr/>
      <dgm:t>
        <a:bodyPr/>
        <a:lstStyle/>
        <a:p>
          <a:endParaRPr lang="en-IN"/>
        </a:p>
      </dgm:t>
    </dgm:pt>
    <dgm:pt modelId="{43789ED7-8F32-4F90-9146-CF649FD801B9}" type="pres">
      <dgm:prSet presAssocID="{BCC79A71-E4EA-45B4-9897-4958965CEAB1}" presName="space" presStyleCnt="0"/>
      <dgm:spPr/>
    </dgm:pt>
    <dgm:pt modelId="{AF4734E7-1ED5-44E4-B1E4-44C4223EABC2}" type="pres">
      <dgm:prSet presAssocID="{0F0296FB-8ADD-4838-9F9A-1BE68FFAB191}" presName="Name5" presStyleLbl="vennNode1" presStyleIdx="2" presStyleCnt="4">
        <dgm:presLayoutVars>
          <dgm:bulletEnabled val="1"/>
        </dgm:presLayoutVars>
      </dgm:prSet>
      <dgm:spPr/>
      <dgm:t>
        <a:bodyPr/>
        <a:lstStyle/>
        <a:p>
          <a:endParaRPr lang="en-IN"/>
        </a:p>
      </dgm:t>
    </dgm:pt>
    <dgm:pt modelId="{828442D6-7009-43F0-A59F-D33608F4100B}" type="pres">
      <dgm:prSet presAssocID="{77479B65-8415-4638-B5DF-5B240C7171E1}" presName="space" presStyleCnt="0"/>
      <dgm:spPr/>
    </dgm:pt>
    <dgm:pt modelId="{520F853D-D5C2-4B43-93D2-153698AFDA17}" type="pres">
      <dgm:prSet presAssocID="{93C2B856-9E92-42DC-A772-1E39906DE85D}" presName="Name5" presStyleLbl="vennNode1" presStyleIdx="3" presStyleCnt="4">
        <dgm:presLayoutVars>
          <dgm:bulletEnabled val="1"/>
        </dgm:presLayoutVars>
      </dgm:prSet>
      <dgm:spPr/>
      <dgm:t>
        <a:bodyPr/>
        <a:lstStyle/>
        <a:p>
          <a:endParaRPr lang="en-IN"/>
        </a:p>
      </dgm:t>
    </dgm:pt>
  </dgm:ptLst>
  <dgm:cxnLst>
    <dgm:cxn modelId="{73C38D1F-25F9-4757-AC45-54F52501B931}" srcId="{6F51F1E1-5774-4F1F-BC35-A681E82679CF}" destId="{93C2B856-9E92-42DC-A772-1E39906DE85D}" srcOrd="3" destOrd="0" parTransId="{2E8BFE8F-A75C-4552-A4B9-B8479173B459}" sibTransId="{55D74626-E5E5-4B38-94C7-B1E510557E84}"/>
    <dgm:cxn modelId="{37272932-89E1-4EAA-843E-87758E777A8D}" srcId="{6F51F1E1-5774-4F1F-BC35-A681E82679CF}" destId="{22774629-A9AF-46EC-81EB-5BCC1F3A9C86}" srcOrd="0" destOrd="0" parTransId="{AEDFCF34-A09A-4FC7-9E0D-4CC176EAD940}" sibTransId="{7E040EE3-1663-4478-8979-5F561B67BBC6}"/>
    <dgm:cxn modelId="{30C45FDF-02C0-4C53-903E-AEB88D4D423E}" type="presOf" srcId="{93C2B856-9E92-42DC-A772-1E39906DE85D}" destId="{520F853D-D5C2-4B43-93D2-153698AFDA17}" srcOrd="0" destOrd="0" presId="urn:microsoft.com/office/officeart/2005/8/layout/venn3"/>
    <dgm:cxn modelId="{1E2B97FB-6892-4069-9814-5357D41E3FDE}" type="presOf" srcId="{22774629-A9AF-46EC-81EB-5BCC1F3A9C86}" destId="{22AE914A-85B6-414D-B985-4C1BCDCDEB28}" srcOrd="0" destOrd="0" presId="urn:microsoft.com/office/officeart/2005/8/layout/venn3"/>
    <dgm:cxn modelId="{EC7E7FE6-7919-45E5-9CD4-7D8D55C796B4}" type="presOf" srcId="{0F0296FB-8ADD-4838-9F9A-1BE68FFAB191}" destId="{AF4734E7-1ED5-44E4-B1E4-44C4223EABC2}" srcOrd="0" destOrd="0" presId="urn:microsoft.com/office/officeart/2005/8/layout/venn3"/>
    <dgm:cxn modelId="{2ECDA0A1-80FF-45B3-A721-82FE5BF7D332}" srcId="{6F51F1E1-5774-4F1F-BC35-A681E82679CF}" destId="{0F0296FB-8ADD-4838-9F9A-1BE68FFAB191}" srcOrd="2" destOrd="0" parTransId="{160FAC7C-F894-4F8D-83BA-9F88A270E1D3}" sibTransId="{77479B65-8415-4638-B5DF-5B240C7171E1}"/>
    <dgm:cxn modelId="{3EFC9EE3-66EC-4176-AF25-FBC1D2C7EDB3}" srcId="{6F51F1E1-5774-4F1F-BC35-A681E82679CF}" destId="{BEC27646-216E-41FA-B6F9-E5F3B442AA07}" srcOrd="1" destOrd="0" parTransId="{DA1F586B-A4C8-4B7A-B621-D704EA4D997A}" sibTransId="{BCC79A71-E4EA-45B4-9897-4958965CEAB1}"/>
    <dgm:cxn modelId="{60D26E4C-ABC0-4B96-99D7-47BB643D0D0B}" type="presOf" srcId="{6F51F1E1-5774-4F1F-BC35-A681E82679CF}" destId="{73701E7B-FBC3-42D6-8A7A-B8FE6360C809}" srcOrd="0" destOrd="0" presId="urn:microsoft.com/office/officeart/2005/8/layout/venn3"/>
    <dgm:cxn modelId="{8225088B-94E3-4B7E-9B40-851A3A752D97}" type="presOf" srcId="{BEC27646-216E-41FA-B6F9-E5F3B442AA07}" destId="{73A2E943-AB3A-4641-AEFD-BB51F509B476}" srcOrd="0" destOrd="0" presId="urn:microsoft.com/office/officeart/2005/8/layout/venn3"/>
    <dgm:cxn modelId="{3AFCFD20-D97F-4DDB-8C11-B2C8B5729ECF}" type="presParOf" srcId="{73701E7B-FBC3-42D6-8A7A-B8FE6360C809}" destId="{22AE914A-85B6-414D-B985-4C1BCDCDEB28}" srcOrd="0" destOrd="0" presId="urn:microsoft.com/office/officeart/2005/8/layout/venn3"/>
    <dgm:cxn modelId="{53668E71-1B92-4298-B2E0-BD40527E785C}" type="presParOf" srcId="{73701E7B-FBC3-42D6-8A7A-B8FE6360C809}" destId="{3E6FBC2B-7E38-4A4E-AAC7-9B708FC1F1C6}" srcOrd="1" destOrd="0" presId="urn:microsoft.com/office/officeart/2005/8/layout/venn3"/>
    <dgm:cxn modelId="{1AD15B4F-6131-40CB-91AD-8CC2E11FD61D}" type="presParOf" srcId="{73701E7B-FBC3-42D6-8A7A-B8FE6360C809}" destId="{73A2E943-AB3A-4641-AEFD-BB51F509B476}" srcOrd="2" destOrd="0" presId="urn:microsoft.com/office/officeart/2005/8/layout/venn3"/>
    <dgm:cxn modelId="{0DD6B713-EDAE-42BD-80E7-35A79246DFF7}" type="presParOf" srcId="{73701E7B-FBC3-42D6-8A7A-B8FE6360C809}" destId="{43789ED7-8F32-4F90-9146-CF649FD801B9}" srcOrd="3" destOrd="0" presId="urn:microsoft.com/office/officeart/2005/8/layout/venn3"/>
    <dgm:cxn modelId="{BDDCED43-AFBF-4241-8872-5C79AAAA5C4E}" type="presParOf" srcId="{73701E7B-FBC3-42D6-8A7A-B8FE6360C809}" destId="{AF4734E7-1ED5-44E4-B1E4-44C4223EABC2}" srcOrd="4" destOrd="0" presId="urn:microsoft.com/office/officeart/2005/8/layout/venn3"/>
    <dgm:cxn modelId="{D24A6F9F-1F16-4E40-BDCD-B2FE28AA713E}" type="presParOf" srcId="{73701E7B-FBC3-42D6-8A7A-B8FE6360C809}" destId="{828442D6-7009-43F0-A59F-D33608F4100B}" srcOrd="5" destOrd="0" presId="urn:microsoft.com/office/officeart/2005/8/layout/venn3"/>
    <dgm:cxn modelId="{89282508-9A6E-49B3-9F5B-EAABE8804653}" type="presParOf" srcId="{73701E7B-FBC3-42D6-8A7A-B8FE6360C809}" destId="{520F853D-D5C2-4B43-93D2-153698AFDA17}" srcOrd="6"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4C2482-B8D0-4FC2-9FA2-E973D546DD57}">
      <dsp:nvSpPr>
        <dsp:cNvPr id="0" name=""/>
        <dsp:cNvSpPr/>
      </dsp:nvSpPr>
      <dsp:spPr>
        <a:xfrm>
          <a:off x="2382335" y="0"/>
          <a:ext cx="4825835" cy="4825835"/>
        </a:xfrm>
        <a:prstGeom prst="triangl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BB48DD-FA8E-48AB-8BCD-B38FD926FA57}">
      <dsp:nvSpPr>
        <dsp:cNvPr id="0" name=""/>
        <dsp:cNvSpPr/>
      </dsp:nvSpPr>
      <dsp:spPr>
        <a:xfrm>
          <a:off x="456472" y="289887"/>
          <a:ext cx="3913964" cy="641873"/>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IN" sz="1400" b="0" kern="1200" dirty="0" smtClean="0">
              <a:latin typeface="Times New Roman" pitchFamily="18" charset="0"/>
              <a:cs typeface="Times New Roman" pitchFamily="18" charset="0"/>
            </a:rPr>
            <a:t>CO-1:Apply the basic concept of Machine learning and statistics learning to deal with real-life Problems.</a:t>
          </a:r>
          <a:endParaRPr lang="en-IN" sz="1400" b="0" kern="1200" dirty="0">
            <a:latin typeface="Times New Roman" pitchFamily="18" charset="0"/>
            <a:cs typeface="Times New Roman" pitchFamily="18" charset="0"/>
          </a:endParaRPr>
        </a:p>
      </dsp:txBody>
      <dsp:txXfrm>
        <a:off x="487806" y="321221"/>
        <a:ext cx="3851296" cy="579205"/>
      </dsp:txXfrm>
    </dsp:sp>
    <dsp:sp modelId="{D2FCBDAE-4285-4B23-88C6-0DED421A418E}">
      <dsp:nvSpPr>
        <dsp:cNvPr id="0" name=""/>
        <dsp:cNvSpPr/>
      </dsp:nvSpPr>
      <dsp:spPr>
        <a:xfrm>
          <a:off x="1459070" y="970890"/>
          <a:ext cx="3920394" cy="641873"/>
        </a:xfrm>
        <a:prstGeom prst="roundRect">
          <a:avLst/>
        </a:prstGeom>
        <a:solidFill>
          <a:schemeClr val="lt1">
            <a:alpha val="90000"/>
            <a:hueOff val="0"/>
            <a:satOff val="0"/>
            <a:lumOff val="0"/>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IN" sz="1200" b="1" kern="1200" dirty="0" smtClean="0">
              <a:latin typeface="Times New Roman" pitchFamily="18" charset="0"/>
              <a:cs typeface="Times New Roman" pitchFamily="18" charset="0"/>
            </a:rPr>
            <a:t>CO-2: </a:t>
          </a:r>
          <a:r>
            <a:rPr lang="en-US" sz="1200" kern="1200" dirty="0" smtClean="0"/>
            <a:t>Understand different machine learning algorithms, as well as underlying theories the behind them.</a:t>
          </a:r>
          <a:endParaRPr lang="en-IN" sz="1200" b="1" kern="1200" dirty="0">
            <a:latin typeface="Times New Roman" pitchFamily="18" charset="0"/>
            <a:cs typeface="Times New Roman" pitchFamily="18" charset="0"/>
          </a:endParaRPr>
        </a:p>
      </dsp:txBody>
      <dsp:txXfrm>
        <a:off x="1490404" y="1002224"/>
        <a:ext cx="3857726" cy="579205"/>
      </dsp:txXfrm>
    </dsp:sp>
    <dsp:sp modelId="{DAB1C5DE-D37A-465E-92B2-343488CEB278}">
      <dsp:nvSpPr>
        <dsp:cNvPr id="0" name=""/>
        <dsp:cNvSpPr/>
      </dsp:nvSpPr>
      <dsp:spPr>
        <a:xfrm>
          <a:off x="3336785" y="1727158"/>
          <a:ext cx="4005527" cy="641873"/>
        </a:xfrm>
        <a:prstGeom prst="round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IN" sz="1200" b="1" kern="1200" dirty="0" smtClean="0"/>
            <a:t>CO-3: </a:t>
          </a:r>
          <a:r>
            <a:rPr lang="en-IN" sz="1200" kern="1200" dirty="0" smtClean="0"/>
            <a:t>Select and apply the appropriate machine learning algorithm to solve problems of moderate complexity</a:t>
          </a:r>
          <a:endParaRPr lang="en-IN" sz="1200" b="1" kern="1200" dirty="0"/>
        </a:p>
      </dsp:txBody>
      <dsp:txXfrm>
        <a:off x="3368119" y="1758492"/>
        <a:ext cx="3942859" cy="579205"/>
      </dsp:txXfrm>
    </dsp:sp>
    <dsp:sp modelId="{515F210A-249C-4CD7-A0CC-1834E039A7DC}">
      <dsp:nvSpPr>
        <dsp:cNvPr id="0" name=""/>
        <dsp:cNvSpPr/>
      </dsp:nvSpPr>
      <dsp:spPr>
        <a:xfrm>
          <a:off x="5430751" y="2500591"/>
          <a:ext cx="4005527" cy="641873"/>
        </a:xfrm>
        <a:prstGeom prst="roundRect">
          <a:avLst/>
        </a:prstGeom>
        <a:solidFill>
          <a:schemeClr val="lt1">
            <a:alpha val="90000"/>
            <a:hueOff val="0"/>
            <a:satOff val="0"/>
            <a:lumOff val="0"/>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IN" sz="1800" b="1" kern="1200" dirty="0" smtClean="0">
              <a:latin typeface="Times New Roman" pitchFamily="18" charset="0"/>
              <a:cs typeface="Times New Roman" pitchFamily="18" charset="0"/>
            </a:rPr>
            <a:t>CO-4: </a:t>
          </a:r>
          <a:r>
            <a:rPr lang="en-IN" sz="1800" kern="1200" dirty="0" smtClean="0"/>
            <a:t>Interpret and evaluate models generated from data.</a:t>
          </a:r>
          <a:endParaRPr lang="en-IN" sz="1800" b="1" kern="1200" dirty="0">
            <a:latin typeface="Times New Roman" pitchFamily="18" charset="0"/>
            <a:cs typeface="Times New Roman" pitchFamily="18" charset="0"/>
          </a:endParaRPr>
        </a:p>
      </dsp:txBody>
      <dsp:txXfrm>
        <a:off x="5462085" y="2531925"/>
        <a:ext cx="3942859" cy="579205"/>
      </dsp:txXfrm>
    </dsp:sp>
    <dsp:sp modelId="{F478A005-C19F-47F1-A9D2-DA26E5AFEC0A}">
      <dsp:nvSpPr>
        <dsp:cNvPr id="0" name=""/>
        <dsp:cNvSpPr/>
      </dsp:nvSpPr>
      <dsp:spPr>
        <a:xfrm>
          <a:off x="6743221" y="3308233"/>
          <a:ext cx="4005527" cy="886915"/>
        </a:xfrm>
        <a:prstGeom prst="round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l" defTabSz="466725" rtl="0">
            <a:lnSpc>
              <a:spcPct val="90000"/>
            </a:lnSpc>
            <a:spcBef>
              <a:spcPct val="0"/>
            </a:spcBef>
            <a:spcAft>
              <a:spcPct val="35000"/>
            </a:spcAft>
          </a:pPr>
          <a:r>
            <a:rPr lang="en-IN" sz="1050" b="1" kern="1200" dirty="0" smtClean="0">
              <a:latin typeface="Times" pitchFamily="18" charset="0"/>
              <a:cs typeface="Times" pitchFamily="18" charset="0"/>
            </a:rPr>
            <a:t>CO-5</a:t>
          </a:r>
          <a:r>
            <a:rPr lang="en-IN" sz="1200" b="1" kern="1200" dirty="0" smtClean="0">
              <a:latin typeface="Times" pitchFamily="18" charset="0"/>
              <a:cs typeface="Times" pitchFamily="18" charset="0"/>
            </a:rPr>
            <a:t>: </a:t>
          </a:r>
          <a:r>
            <a:rPr lang="en-IN" sz="1200" kern="1200" dirty="0" smtClean="0">
              <a:latin typeface="Times" pitchFamily="18" charset="0"/>
              <a:cs typeface="Times" pitchFamily="18" charset="0"/>
            </a:rPr>
            <a:t>Optimize the models learned and report on the expected accuracy that can be attained by applying the algorithms to a real-world problem</a:t>
          </a:r>
          <a:r>
            <a:rPr lang="en-IN" sz="3200" kern="1200" dirty="0" smtClean="0">
              <a:latin typeface="Times" pitchFamily="18" charset="0"/>
              <a:cs typeface="Times" pitchFamily="18" charset="0"/>
            </a:rPr>
            <a:t>.</a:t>
          </a:r>
          <a:endParaRPr lang="en-IN" sz="3600" b="1" kern="1200" dirty="0">
            <a:latin typeface="Times" pitchFamily="18" charset="0"/>
            <a:cs typeface="Times" pitchFamily="18" charset="0"/>
          </a:endParaRPr>
        </a:p>
      </dsp:txBody>
      <dsp:txXfrm>
        <a:off x="6786517" y="3351529"/>
        <a:ext cx="3918935" cy="8003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E914A-85B6-414D-B985-4C1BCDCDEB28}">
      <dsp:nvSpPr>
        <dsp:cNvPr id="0" name=""/>
        <dsp:cNvSpPr/>
      </dsp:nvSpPr>
      <dsp:spPr>
        <a:xfrm>
          <a:off x="2870" y="1405526"/>
          <a:ext cx="2880062" cy="2880062"/>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understand the history and development of Machine Learning.</a:t>
          </a:r>
          <a:endParaRPr lang="en-IN" sz="1600" b="1" kern="1200" dirty="0"/>
        </a:p>
      </dsp:txBody>
      <dsp:txXfrm>
        <a:off x="424645" y="1827301"/>
        <a:ext cx="2036512" cy="2036512"/>
      </dsp:txXfrm>
    </dsp:sp>
    <dsp:sp modelId="{73A2E943-AB3A-4641-AEFD-BB51F509B476}">
      <dsp:nvSpPr>
        <dsp:cNvPr id="0" name=""/>
        <dsp:cNvSpPr/>
      </dsp:nvSpPr>
      <dsp:spPr>
        <a:xfrm>
          <a:off x="2306920" y="1405526"/>
          <a:ext cx="2880062" cy="2880062"/>
        </a:xfrm>
        <a:prstGeom prst="ellipse">
          <a:avLst/>
        </a:prstGeom>
        <a:solidFill>
          <a:schemeClr val="accent2">
            <a:alpha val="50000"/>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provide a comprehensive foundation to Machine Learning and Optimization methodology with applications t.</a:t>
          </a:r>
          <a:endParaRPr lang="en-IN" sz="1600" b="1" kern="1200" dirty="0"/>
        </a:p>
      </dsp:txBody>
      <dsp:txXfrm>
        <a:off x="2728695" y="1827301"/>
        <a:ext cx="2036512" cy="2036512"/>
      </dsp:txXfrm>
    </dsp:sp>
    <dsp:sp modelId="{AF4734E7-1ED5-44E4-B1E4-44C4223EABC2}">
      <dsp:nvSpPr>
        <dsp:cNvPr id="0" name=""/>
        <dsp:cNvSpPr/>
      </dsp:nvSpPr>
      <dsp:spPr>
        <a:xfrm>
          <a:off x="4610971" y="1405526"/>
          <a:ext cx="2880062" cy="2880062"/>
        </a:xfrm>
        <a:prstGeom prst="ellipse">
          <a:avLst/>
        </a:prstGeom>
        <a:solidFill>
          <a:schemeClr val="accent2">
            <a:alpha val="50000"/>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study learning processes: supervised and unsupervised, deterministic and statistical knowledge of Machine learners, and ensemble learning</a:t>
          </a:r>
          <a:endParaRPr lang="en-IN" sz="1600" b="1" kern="1200" dirty="0"/>
        </a:p>
      </dsp:txBody>
      <dsp:txXfrm>
        <a:off x="5032746" y="1827301"/>
        <a:ext cx="2036512" cy="2036512"/>
      </dsp:txXfrm>
    </dsp:sp>
    <dsp:sp modelId="{520F853D-D5C2-4B43-93D2-153698AFDA17}">
      <dsp:nvSpPr>
        <dsp:cNvPr id="0" name=""/>
        <dsp:cNvSpPr/>
      </dsp:nvSpPr>
      <dsp:spPr>
        <a:xfrm>
          <a:off x="6915021" y="1405526"/>
          <a:ext cx="2880062" cy="2880062"/>
        </a:xfrm>
        <a:prstGeom prst="ellipse">
          <a:avLst/>
        </a:prstGeom>
        <a:solidFill>
          <a:schemeClr val="accent2">
            <a:alpha val="50000"/>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understand modern techniques and practical trends of Machine learning.</a:t>
          </a:r>
          <a:endParaRPr lang="en-IN" sz="1600" b="1" kern="1200" dirty="0"/>
        </a:p>
      </dsp:txBody>
      <dsp:txXfrm>
        <a:off x="7336796" y="1827301"/>
        <a:ext cx="2036512" cy="2036512"/>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10/20/2022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10/20/2022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cowHdW2-RkU" TargetMode="External"/><Relationship Id="rId7" Type="http://schemas.openxmlformats.org/officeDocument/2006/relationships/hyperlink" Target="https://machinelearningmastery.com/dimensionality-reduction-for-machine-learning/" TargetMode="External"/><Relationship Id="rId2" Type="http://schemas.openxmlformats.org/officeDocument/2006/relationships/hyperlink" Target="https://data-flair.training/blogs/advantages-and-disadvantages-of-machine-learning/" TargetMode="External"/><Relationship Id="rId1" Type="http://schemas.openxmlformats.org/officeDocument/2006/relationships/slideLayout" Target="../slideLayouts/slideLayout2.xml"/><Relationship Id="rId6" Type="http://schemas.openxmlformats.org/officeDocument/2006/relationships/hyperlink" Target="https://www.geeksforgeeks.org/dimensionality-reduction/" TargetMode="External"/><Relationship Id="rId5" Type="http://schemas.openxmlformats.org/officeDocument/2006/relationships/hyperlink" Target="https://towardsdatascience.com/11-dimensionality-reduction-techniques-you-should-know-in-2021-dcb9500d388b" TargetMode="External"/><Relationship Id="rId4" Type="http://schemas.openxmlformats.org/officeDocument/2006/relationships/hyperlink" Target="https://www.youtube.com/watch?v=3uxOyk-SczU"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descr="Logoof CU">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val="2618087685"/>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2360" name="CorelDRAW" r:id="rId3" imgW="2169000" imgH="2169360" progId="">
                  <p:embed/>
                </p:oleObj>
              </mc:Choice>
              <mc:Fallback>
                <p:oleObj name="CorelDRAW" r:id="rId3" imgW="2169000" imgH="2169360" progId="">
                  <p:embed/>
                  <p:pic>
                    <p:nvPicPr>
                      <p:cNvPr id="0" name="Picture 62" descr="Logoof CU"/>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Chandigarh University"/>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903785" y="6269779"/>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310933"/>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a:t> </a:t>
            </a:r>
          </a:p>
        </p:txBody>
      </p:sp>
      <p:sp>
        <p:nvSpPr>
          <p:cNvPr id="26" name="TextBox 25"/>
          <p:cNvSpPr txBox="1">
            <a:spLocks noChangeArrowheads="1"/>
          </p:cNvSpPr>
          <p:nvPr/>
        </p:nvSpPr>
        <p:spPr bwMode="auto">
          <a:xfrm>
            <a:off x="2399840" y="1150785"/>
            <a:ext cx="9063318" cy="793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OF COMPUTER SCIENCE &amp;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a:lnSpc>
                <a:spcPct val="90000"/>
              </a:lnSpc>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Name : Machine</a:t>
            </a: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 Learning</a:t>
            </a:r>
          </a:p>
          <a:p>
            <a:pPr algn="ctr">
              <a:lnSpc>
                <a:spcPct val="90000"/>
              </a:lnSpc>
              <a:spcAft>
                <a:spcPct val="35000"/>
              </a:spcAft>
            </a:pP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Subject Code: CST-316</a:t>
            </a: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Topic: </a:t>
            </a: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Dimensionality </a:t>
            </a: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Reduction</a:t>
            </a:r>
            <a:r>
              <a:rPr lang="en-US" sz="3200" b="1" dirty="0" smtClean="0"/>
              <a:t>(CO4,CO5)</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Lecture-3.5</a:t>
            </a: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600" dirty="0">
              <a:latin typeface="Raleway ExtraBold" pitchFamily="34" charset="-52"/>
            </a:endParaRPr>
          </a:p>
        </p:txBody>
      </p:sp>
    </p:spTree>
    <p:extLst>
      <p:ext uri="{BB962C8B-B14F-4D97-AF65-F5344CB8AC3E}">
        <p14:creationId xmlns:p14="http://schemas.microsoft.com/office/powerpoint/2010/main" val="1352486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27039"/>
            <a:ext cx="11379200" cy="1143000"/>
          </a:xfrm>
        </p:spPr>
        <p:txBody>
          <a:bodyPr>
            <a:noAutofit/>
          </a:bodyPr>
          <a:lstStyle/>
          <a:p>
            <a:pPr algn="ctr"/>
            <a:r>
              <a:rPr lang="en-US" b="1" dirty="0">
                <a:solidFill>
                  <a:srgbClr val="C00000"/>
                </a:solidFill>
                <a:latin typeface="Times New Roman" pitchFamily="18" charset="0"/>
                <a:cs typeface="Times New Roman" pitchFamily="18" charset="0"/>
              </a:rPr>
              <a:t>Parameters for Feature Selection</a:t>
            </a:r>
          </a:p>
        </p:txBody>
      </p:sp>
      <p:sp>
        <p:nvSpPr>
          <p:cNvPr id="3" name="Content Placeholder 2"/>
          <p:cNvSpPr>
            <a:spLocks noGrp="1"/>
          </p:cNvSpPr>
          <p:nvPr>
            <p:ph sz="quarter" idx="1"/>
          </p:nvPr>
        </p:nvSpPr>
        <p:spPr>
          <a:xfrm>
            <a:off x="609600" y="1447800"/>
            <a:ext cx="10769600" cy="5026152"/>
          </a:xfrm>
        </p:spPr>
        <p:txBody>
          <a:bodyPr>
            <a:normAutofit/>
          </a:bodyPr>
          <a:lstStyle/>
          <a:p>
            <a:pPr marL="0" indent="0">
              <a:spcBef>
                <a:spcPts val="1200"/>
              </a:spcBef>
              <a:spcAft>
                <a:spcPts val="1200"/>
              </a:spcAft>
              <a:buNone/>
            </a:pPr>
            <a:r>
              <a:rPr lang="en-US" dirty="0"/>
              <a:t>The parameters are classified based on two </a:t>
            </a:r>
            <a:r>
              <a:rPr lang="en-US" dirty="0" smtClean="0"/>
              <a:t>factors:</a:t>
            </a:r>
          </a:p>
          <a:p>
            <a:pPr>
              <a:spcBef>
                <a:spcPts val="1200"/>
              </a:spcBef>
              <a:spcAft>
                <a:spcPts val="1200"/>
              </a:spcAft>
              <a:buFont typeface="Wingdings" pitchFamily="2" charset="2"/>
              <a:buChar char="q"/>
            </a:pPr>
            <a:r>
              <a:rPr lang="en-US" dirty="0"/>
              <a:t>The Similarity of information contributed by the features </a:t>
            </a:r>
            <a:r>
              <a:rPr lang="en-US" dirty="0" smtClean="0"/>
              <a:t>:</a:t>
            </a:r>
          </a:p>
          <a:p>
            <a:pPr marL="693738" indent="-295275">
              <a:spcBef>
                <a:spcPts val="1200"/>
              </a:spcBef>
              <a:spcAft>
                <a:spcPts val="1200"/>
              </a:spcAft>
            </a:pPr>
            <a:r>
              <a:rPr lang="en-US" dirty="0" smtClean="0"/>
              <a:t>Correlation</a:t>
            </a:r>
          </a:p>
          <a:p>
            <a:pPr>
              <a:spcBef>
                <a:spcPts val="1200"/>
              </a:spcBef>
              <a:spcAft>
                <a:spcPts val="1200"/>
              </a:spcAft>
              <a:buFont typeface="Wingdings" pitchFamily="2" charset="2"/>
              <a:buChar char="q"/>
            </a:pPr>
            <a:r>
              <a:rPr lang="en-US" dirty="0"/>
              <a:t>Quantum of information contributed by the features </a:t>
            </a:r>
            <a:r>
              <a:rPr lang="en-US" dirty="0" smtClean="0"/>
              <a:t>:</a:t>
            </a:r>
          </a:p>
          <a:p>
            <a:pPr marL="687388" indent="-273050">
              <a:spcBef>
                <a:spcPts val="1200"/>
              </a:spcBef>
              <a:spcAft>
                <a:spcPts val="1200"/>
              </a:spcAft>
            </a:pPr>
            <a:r>
              <a:rPr lang="en-US" dirty="0" smtClean="0"/>
              <a:t>Entropy </a:t>
            </a:r>
          </a:p>
          <a:p>
            <a:pPr marL="687388" indent="-273050">
              <a:spcBef>
                <a:spcPts val="1200"/>
              </a:spcBef>
              <a:spcAft>
                <a:spcPts val="1200"/>
              </a:spcAft>
            </a:pPr>
            <a:r>
              <a:rPr lang="en-US" dirty="0" smtClean="0"/>
              <a:t>Mutual Information</a:t>
            </a:r>
            <a:endParaRPr lang="en-US" dirty="0"/>
          </a:p>
        </p:txBody>
      </p:sp>
    </p:spTree>
    <p:extLst>
      <p:ext uri="{BB962C8B-B14F-4D97-AF65-F5344CB8AC3E}">
        <p14:creationId xmlns:p14="http://schemas.microsoft.com/office/powerpoint/2010/main" val="3316821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27039"/>
            <a:ext cx="11379200" cy="1143000"/>
          </a:xfrm>
        </p:spPr>
        <p:txBody>
          <a:bodyPr>
            <a:noAutofit/>
          </a:bodyPr>
          <a:lstStyle/>
          <a:p>
            <a:pPr algn="ctr"/>
            <a:r>
              <a:rPr lang="en-US" b="1" dirty="0">
                <a:solidFill>
                  <a:srgbClr val="C00000"/>
                </a:solidFill>
                <a:latin typeface="Times New Roman" pitchFamily="18" charset="0"/>
                <a:cs typeface="Times New Roman" pitchFamily="18" charset="0"/>
              </a:rPr>
              <a:t>Parameters for Feature Selection</a:t>
            </a:r>
          </a:p>
        </p:txBody>
      </p:sp>
      <p:sp>
        <p:nvSpPr>
          <p:cNvPr id="3" name="Content Placeholder 2"/>
          <p:cNvSpPr>
            <a:spLocks noGrp="1"/>
          </p:cNvSpPr>
          <p:nvPr>
            <p:ph sz="quarter" idx="1"/>
          </p:nvPr>
        </p:nvSpPr>
        <p:spPr>
          <a:xfrm>
            <a:off x="203200" y="1295400"/>
            <a:ext cx="11480800" cy="5178552"/>
          </a:xfrm>
        </p:spPr>
        <p:txBody>
          <a:bodyPr>
            <a:normAutofit/>
          </a:bodyPr>
          <a:lstStyle/>
          <a:p>
            <a:pPr>
              <a:spcBef>
                <a:spcPts val="1200"/>
              </a:spcBef>
              <a:spcAft>
                <a:spcPts val="1200"/>
              </a:spcAft>
              <a:buFont typeface="Wingdings" pitchFamily="2" charset="2"/>
              <a:buChar char="q"/>
            </a:pPr>
            <a:r>
              <a:rPr lang="en-US" b="1" u="sng" dirty="0" smtClean="0"/>
              <a:t>Correlation</a:t>
            </a:r>
          </a:p>
          <a:p>
            <a:pPr algn="just">
              <a:buFont typeface="Wingdings" pitchFamily="2" charset="2"/>
              <a:buChar char="v"/>
            </a:pPr>
            <a:r>
              <a:rPr lang="en-US" dirty="0" smtClean="0"/>
              <a:t>Features may be correlated and may have some correlation factor.</a:t>
            </a:r>
          </a:p>
          <a:p>
            <a:pPr algn="just">
              <a:buFont typeface="Wingdings" pitchFamily="2" charset="2"/>
              <a:buChar char="v"/>
            </a:pPr>
            <a:r>
              <a:rPr lang="en-US" dirty="0" smtClean="0"/>
              <a:t>If f1 </a:t>
            </a:r>
            <a:r>
              <a:rPr lang="en-US" dirty="0"/>
              <a:t>and f2 are two correlated features of a data set, then the classifying or regression model including both f1 and f2 will give the same as the predictive model compared to the scenario where either f1 or f2 was included in the dataset. </a:t>
            </a:r>
            <a:endParaRPr lang="en-US" dirty="0" smtClean="0"/>
          </a:p>
          <a:p>
            <a:pPr algn="just">
              <a:buFont typeface="Wingdings" pitchFamily="2" charset="2"/>
              <a:buChar char="v"/>
            </a:pPr>
            <a:r>
              <a:rPr lang="en-US" dirty="0" smtClean="0"/>
              <a:t>This </a:t>
            </a:r>
            <a:r>
              <a:rPr lang="en-US" dirty="0"/>
              <a:t>is because both f1 and f2 are correlated </a:t>
            </a:r>
            <a:r>
              <a:rPr lang="en-US" dirty="0" smtClean="0"/>
              <a:t>Only </a:t>
            </a:r>
            <a:r>
              <a:rPr lang="en-US" dirty="0"/>
              <a:t>one representative </a:t>
            </a:r>
            <a:r>
              <a:rPr lang="en-US" dirty="0" smtClean="0"/>
              <a:t>can be considered</a:t>
            </a:r>
          </a:p>
          <a:p>
            <a:pPr algn="just">
              <a:buFont typeface="Wingdings" pitchFamily="2" charset="2"/>
              <a:buChar char="v"/>
            </a:pPr>
            <a:r>
              <a:rPr lang="en-US" dirty="0" smtClean="0"/>
              <a:t>Method of finding Correlation: Pearson’s </a:t>
            </a:r>
            <a:r>
              <a:rPr lang="en-US" dirty="0"/>
              <a:t>correlation </a:t>
            </a:r>
            <a:r>
              <a:rPr lang="en-US" dirty="0" smtClean="0"/>
              <a:t>coefficient(</a:t>
            </a:r>
            <a:r>
              <a:rPr lang="el-GR" dirty="0" smtClean="0"/>
              <a:t>ρ</a:t>
            </a:r>
            <a:r>
              <a:rPr lang="en-US" dirty="0" smtClean="0"/>
              <a:t>) </a:t>
            </a:r>
            <a:endParaRPr lang="en-US" b="1" u="sng"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174006691"/>
              </p:ext>
            </p:extLst>
          </p:nvPr>
        </p:nvGraphicFramePr>
        <p:xfrm>
          <a:off x="982133" y="5486400"/>
          <a:ext cx="3793067" cy="863600"/>
        </p:xfrm>
        <a:graphic>
          <a:graphicData uri="http://schemas.openxmlformats.org/presentationml/2006/ole">
            <mc:AlternateContent xmlns:mc="http://schemas.openxmlformats.org/markup-compatibility/2006">
              <mc:Choice xmlns:v="urn:schemas-microsoft-com:vml" Requires="v">
                <p:oleObj spid="_x0000_s15366" name="Equation" r:id="rId3" imgW="2844720" imgH="863280" progId="Equation.DSMT4">
                  <p:embed/>
                </p:oleObj>
              </mc:Choice>
              <mc:Fallback>
                <p:oleObj name="Equation" r:id="rId3" imgW="2844720" imgH="863280" progId="Equation.DSMT4">
                  <p:embed/>
                  <p:pic>
                    <p:nvPicPr>
                      <p:cNvPr id="0" name=""/>
                      <p:cNvPicPr/>
                      <p:nvPr/>
                    </p:nvPicPr>
                    <p:blipFill>
                      <a:blip r:embed="rId4"/>
                      <a:stretch>
                        <a:fillRect/>
                      </a:stretch>
                    </p:blipFill>
                    <p:spPr>
                      <a:xfrm>
                        <a:off x="982133" y="5486400"/>
                        <a:ext cx="3793067" cy="863600"/>
                      </a:xfrm>
                      <a:prstGeom prst="rect">
                        <a:avLst/>
                      </a:prstGeom>
                    </p:spPr>
                  </p:pic>
                </p:oleObj>
              </mc:Fallback>
            </mc:AlternateContent>
          </a:graphicData>
        </a:graphic>
      </p:graphicFrame>
      <p:sp>
        <p:nvSpPr>
          <p:cNvPr id="7" name="Rectangle 6"/>
          <p:cNvSpPr/>
          <p:nvPr/>
        </p:nvSpPr>
        <p:spPr>
          <a:xfrm>
            <a:off x="5080000" y="5334001"/>
            <a:ext cx="6096000" cy="1200329"/>
          </a:xfrm>
          <a:prstGeom prst="rect">
            <a:avLst/>
          </a:prstGeom>
        </p:spPr>
        <p:txBody>
          <a:bodyPr>
            <a:spAutoFit/>
          </a:bodyPr>
          <a:lstStyle/>
          <a:p>
            <a:r>
              <a:rPr lang="en-US" dirty="0"/>
              <a:t>where </a:t>
            </a:r>
            <a:r>
              <a:rPr lang="en-US" dirty="0" smtClean="0"/>
              <a:t>,</a:t>
            </a:r>
            <a:endParaRPr lang="en-US" dirty="0"/>
          </a:p>
          <a:p>
            <a:pPr marL="177800"/>
            <a:r>
              <a:rPr lang="en-US" dirty="0" err="1"/>
              <a:t>cov</a:t>
            </a:r>
            <a:r>
              <a:rPr lang="en-US" dirty="0"/>
              <a:t>(X, Y) - covariance</a:t>
            </a:r>
          </a:p>
          <a:p>
            <a:pPr marL="177800"/>
            <a:r>
              <a:rPr lang="el-GR" dirty="0" smtClean="0"/>
              <a:t>σ</a:t>
            </a:r>
            <a:r>
              <a:rPr lang="en-US" dirty="0" smtClean="0"/>
              <a:t>(X</a:t>
            </a:r>
            <a:r>
              <a:rPr lang="en-US" dirty="0"/>
              <a:t>) - standard deviation of X</a:t>
            </a:r>
          </a:p>
          <a:p>
            <a:pPr marL="177800"/>
            <a:r>
              <a:rPr lang="el-GR" dirty="0" smtClean="0"/>
              <a:t>σ</a:t>
            </a:r>
            <a:r>
              <a:rPr lang="en-US" dirty="0" smtClean="0"/>
              <a:t>(Y</a:t>
            </a:r>
            <a:r>
              <a:rPr lang="en-US" dirty="0"/>
              <a:t>) - standard deviation of Y</a:t>
            </a:r>
          </a:p>
        </p:txBody>
      </p:sp>
    </p:spTree>
    <p:extLst>
      <p:ext uri="{BB962C8B-B14F-4D97-AF65-F5344CB8AC3E}">
        <p14:creationId xmlns:p14="http://schemas.microsoft.com/office/powerpoint/2010/main" val="4201651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0"/>
            <a:ext cx="11379200" cy="1143000"/>
          </a:xfrm>
        </p:spPr>
        <p:txBody>
          <a:bodyPr>
            <a:normAutofit/>
          </a:bodyPr>
          <a:lstStyle/>
          <a:p>
            <a:pPr algn="ctr"/>
            <a:r>
              <a:rPr lang="en-US" b="1" dirty="0">
                <a:solidFill>
                  <a:srgbClr val="C00000"/>
                </a:solidFill>
                <a:latin typeface="Times New Roman" pitchFamily="18" charset="0"/>
                <a:cs typeface="Times New Roman" pitchFamily="18" charset="0"/>
              </a:rPr>
              <a:t>Parameters for Feature Selection</a:t>
            </a:r>
          </a:p>
        </p:txBody>
      </p:sp>
      <p:sp>
        <p:nvSpPr>
          <p:cNvPr id="3" name="Content Placeholder 2"/>
          <p:cNvSpPr>
            <a:spLocks noGrp="1"/>
          </p:cNvSpPr>
          <p:nvPr>
            <p:ph sz="quarter" idx="1"/>
          </p:nvPr>
        </p:nvSpPr>
        <p:spPr>
          <a:xfrm>
            <a:off x="406400" y="1219200"/>
            <a:ext cx="11176000" cy="5486400"/>
          </a:xfrm>
        </p:spPr>
        <p:txBody>
          <a:bodyPr>
            <a:normAutofit lnSpcReduction="10000"/>
          </a:bodyPr>
          <a:lstStyle/>
          <a:p>
            <a:pPr>
              <a:buFont typeface="Wingdings" pitchFamily="2" charset="2"/>
              <a:buChar char="q"/>
            </a:pPr>
            <a:r>
              <a:rPr lang="en-US" sz="2800" b="1" u="sng" dirty="0" smtClean="0"/>
              <a:t>Entropy</a:t>
            </a:r>
          </a:p>
          <a:p>
            <a:pPr algn="just">
              <a:buFont typeface="Courier New" pitchFamily="49" charset="0"/>
              <a:buChar char="o"/>
            </a:pPr>
            <a:r>
              <a:rPr lang="en-US" dirty="0" smtClean="0"/>
              <a:t>It is </a:t>
            </a:r>
            <a:r>
              <a:rPr lang="en-US" dirty="0"/>
              <a:t>the measure of the average information content. </a:t>
            </a:r>
            <a:endParaRPr lang="en-US" dirty="0" smtClean="0"/>
          </a:p>
          <a:p>
            <a:pPr algn="just">
              <a:buFont typeface="Courier New" pitchFamily="49" charset="0"/>
              <a:buChar char="o"/>
            </a:pPr>
            <a:r>
              <a:rPr lang="en-US" dirty="0" smtClean="0"/>
              <a:t>The </a:t>
            </a:r>
            <a:r>
              <a:rPr lang="en-US" dirty="0"/>
              <a:t>higher the entropy, the higher is the information contribution by that feature</a:t>
            </a:r>
            <a:r>
              <a:rPr lang="en-US" dirty="0" smtClean="0"/>
              <a:t>. Entropy </a:t>
            </a:r>
            <a:r>
              <a:rPr lang="en-US" dirty="0"/>
              <a:t>(H) can be formulated as</a:t>
            </a:r>
            <a:r>
              <a:rPr lang="en-US" dirty="0" smtClean="0"/>
              <a:t>:</a:t>
            </a:r>
          </a:p>
          <a:p>
            <a:pPr algn="just">
              <a:buFont typeface="Courier New" pitchFamily="49" charset="0"/>
              <a:buChar char="o"/>
            </a:pPr>
            <a:endParaRPr lang="en-US" b="1" u="sng" dirty="0"/>
          </a:p>
          <a:p>
            <a:pPr algn="just">
              <a:buFont typeface="Courier New" pitchFamily="49" charset="0"/>
              <a:buChar char="o"/>
            </a:pPr>
            <a:endParaRPr lang="en-US" b="1" u="sng" dirty="0" smtClean="0"/>
          </a:p>
          <a:p>
            <a:pPr algn="just">
              <a:buFont typeface="Courier New" pitchFamily="49" charset="0"/>
              <a:buChar char="o"/>
            </a:pPr>
            <a:endParaRPr lang="en-US" b="1" u="sng" dirty="0"/>
          </a:p>
          <a:p>
            <a:pPr algn="just">
              <a:buFont typeface="Courier New" pitchFamily="49" charset="0"/>
              <a:buChar char="o"/>
            </a:pPr>
            <a:endParaRPr lang="en-US" dirty="0" smtClean="0"/>
          </a:p>
          <a:p>
            <a:pPr algn="just">
              <a:buFont typeface="Courier New" pitchFamily="49" charset="0"/>
              <a:buChar char="o"/>
            </a:pPr>
            <a:r>
              <a:rPr lang="en-US" dirty="0" smtClean="0"/>
              <a:t>To calculate Entropy of feature fi: Exclude fi and calculate entropy for rest of the features.</a:t>
            </a:r>
          </a:p>
          <a:p>
            <a:pPr algn="just">
              <a:buFont typeface="Courier New" pitchFamily="49" charset="0"/>
              <a:buChar char="o"/>
            </a:pPr>
            <a:r>
              <a:rPr lang="en-US" dirty="0" smtClean="0"/>
              <a:t>If Entropy is low, then the information by feature fi is high.</a:t>
            </a:r>
          </a:p>
          <a:p>
            <a:pPr algn="just">
              <a:buFont typeface="Courier New" pitchFamily="49" charset="0"/>
              <a:buChar char="o"/>
            </a:pPr>
            <a:r>
              <a:rPr lang="en-US" dirty="0" smtClean="0"/>
              <a:t>Entropy </a:t>
            </a:r>
            <a:r>
              <a:rPr lang="en-US" dirty="0"/>
              <a:t>is mostly used for Unsupervised Learning</a:t>
            </a:r>
            <a:endParaRPr lang="en-US" b="1" u="sng" dirty="0"/>
          </a:p>
        </p:txBody>
      </p:sp>
      <p:graphicFrame>
        <p:nvGraphicFramePr>
          <p:cNvPr id="4" name="Object 3"/>
          <p:cNvGraphicFramePr>
            <a:graphicFrameLocks noChangeAspect="1"/>
          </p:cNvGraphicFramePr>
          <p:nvPr>
            <p:extLst>
              <p:ext uri="{D42A27DB-BD31-4B8C-83A1-F6EECF244321}">
                <p14:modId xmlns:p14="http://schemas.microsoft.com/office/powerpoint/2010/main" val="1581507149"/>
              </p:ext>
            </p:extLst>
          </p:nvPr>
        </p:nvGraphicFramePr>
        <p:xfrm>
          <a:off x="1117600" y="3689971"/>
          <a:ext cx="5435600" cy="800100"/>
        </p:xfrm>
        <a:graphic>
          <a:graphicData uri="http://schemas.openxmlformats.org/presentationml/2006/ole">
            <mc:AlternateContent xmlns:mc="http://schemas.openxmlformats.org/markup-compatibility/2006">
              <mc:Choice xmlns:v="urn:schemas-microsoft-com:vml" Requires="v">
                <p:oleObj spid="_x0000_s16390" name="Equation" r:id="rId3" imgW="4076640" imgH="799920" progId="Equation.DSMT4">
                  <p:embed/>
                </p:oleObj>
              </mc:Choice>
              <mc:Fallback>
                <p:oleObj name="Equation" r:id="rId3" imgW="4076640" imgH="799920" progId="Equation.DSMT4">
                  <p:embed/>
                  <p:pic>
                    <p:nvPicPr>
                      <p:cNvPr id="0" name=""/>
                      <p:cNvPicPr/>
                      <p:nvPr/>
                    </p:nvPicPr>
                    <p:blipFill>
                      <a:blip r:embed="rId4"/>
                      <a:stretch>
                        <a:fillRect/>
                      </a:stretch>
                    </p:blipFill>
                    <p:spPr>
                      <a:xfrm>
                        <a:off x="1117600" y="3689971"/>
                        <a:ext cx="5435600" cy="800100"/>
                      </a:xfrm>
                      <a:prstGeom prst="rect">
                        <a:avLst/>
                      </a:prstGeom>
                    </p:spPr>
                  </p:pic>
                </p:oleObj>
              </mc:Fallback>
            </mc:AlternateContent>
          </a:graphicData>
        </a:graphic>
      </p:graphicFrame>
      <p:sp>
        <p:nvSpPr>
          <p:cNvPr id="7" name="Rectangle 6"/>
          <p:cNvSpPr/>
          <p:nvPr/>
        </p:nvSpPr>
        <p:spPr>
          <a:xfrm>
            <a:off x="6299200" y="3048000"/>
            <a:ext cx="5315045" cy="1477328"/>
          </a:xfrm>
          <a:prstGeom prst="rect">
            <a:avLst/>
          </a:prstGeom>
        </p:spPr>
        <p:txBody>
          <a:bodyPr wrap="square">
            <a:spAutoFit/>
          </a:bodyPr>
          <a:lstStyle/>
          <a:p>
            <a:r>
              <a:rPr lang="en-US" dirty="0" smtClean="0"/>
              <a:t>Where,  X </a:t>
            </a:r>
            <a:r>
              <a:rPr lang="en-US" dirty="0"/>
              <a:t>- discrete random variable X</a:t>
            </a:r>
          </a:p>
          <a:p>
            <a:pPr marL="736600"/>
            <a:r>
              <a:rPr lang="en-US" dirty="0"/>
              <a:t>P(X) - probability mass function</a:t>
            </a:r>
          </a:p>
          <a:p>
            <a:pPr marL="736600"/>
            <a:r>
              <a:rPr lang="en-US" dirty="0"/>
              <a:t>E - expected value operator, </a:t>
            </a:r>
          </a:p>
          <a:p>
            <a:pPr marL="736600"/>
            <a:r>
              <a:rPr lang="en-US" dirty="0"/>
              <a:t>I - information content of X.</a:t>
            </a:r>
          </a:p>
          <a:p>
            <a:pPr marL="736600"/>
            <a:r>
              <a:rPr lang="en-US" dirty="0"/>
              <a:t>I(X) - a random variable.</a:t>
            </a:r>
          </a:p>
        </p:txBody>
      </p:sp>
    </p:spTree>
    <p:extLst>
      <p:ext uri="{BB962C8B-B14F-4D97-AF65-F5344CB8AC3E}">
        <p14:creationId xmlns:p14="http://schemas.microsoft.com/office/powerpoint/2010/main" val="1263245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0"/>
            <a:ext cx="11379200" cy="1143000"/>
          </a:xfrm>
        </p:spPr>
        <p:txBody>
          <a:bodyPr>
            <a:normAutofit/>
          </a:bodyPr>
          <a:lstStyle/>
          <a:p>
            <a:pPr algn="ctr"/>
            <a:r>
              <a:rPr lang="en-US" b="1" dirty="0">
                <a:solidFill>
                  <a:srgbClr val="C00000"/>
                </a:solidFill>
                <a:latin typeface="Times New Roman" pitchFamily="18" charset="0"/>
                <a:cs typeface="Times New Roman" pitchFamily="18" charset="0"/>
              </a:rPr>
              <a:t>Parameters for Feature Selection</a:t>
            </a:r>
          </a:p>
        </p:txBody>
      </p:sp>
      <p:sp>
        <p:nvSpPr>
          <p:cNvPr id="3" name="Content Placeholder 2"/>
          <p:cNvSpPr>
            <a:spLocks noGrp="1"/>
          </p:cNvSpPr>
          <p:nvPr>
            <p:ph sz="quarter" idx="1"/>
          </p:nvPr>
        </p:nvSpPr>
        <p:spPr>
          <a:xfrm>
            <a:off x="406400" y="1219200"/>
            <a:ext cx="11176000" cy="5486400"/>
          </a:xfrm>
        </p:spPr>
        <p:txBody>
          <a:bodyPr>
            <a:normAutofit/>
          </a:bodyPr>
          <a:lstStyle/>
          <a:p>
            <a:pPr>
              <a:buFont typeface="Wingdings" pitchFamily="2" charset="2"/>
              <a:buChar char="q"/>
            </a:pPr>
            <a:r>
              <a:rPr lang="en-US" b="1" u="sng" dirty="0"/>
              <a:t>Mutual </a:t>
            </a:r>
            <a:r>
              <a:rPr lang="en-US" b="1" u="sng" dirty="0" smtClean="0"/>
              <a:t>Information</a:t>
            </a:r>
          </a:p>
          <a:p>
            <a:pPr algn="just">
              <a:buFont typeface="Courier New" pitchFamily="49" charset="0"/>
              <a:buChar char="o"/>
            </a:pPr>
            <a:r>
              <a:rPr lang="en-US" dirty="0" smtClean="0"/>
              <a:t>Amount </a:t>
            </a:r>
            <a:r>
              <a:rPr lang="en-US" dirty="0"/>
              <a:t>of uncertainty in X due to the knowledge of </a:t>
            </a:r>
            <a:r>
              <a:rPr lang="en-US" dirty="0" smtClean="0"/>
              <a:t>Y.</a:t>
            </a:r>
          </a:p>
          <a:p>
            <a:pPr algn="just">
              <a:buFont typeface="Courier New" pitchFamily="49" charset="0"/>
              <a:buChar char="o"/>
            </a:pPr>
            <a:r>
              <a:rPr lang="en-US" dirty="0" smtClean="0"/>
              <a:t>It is calculated as:</a:t>
            </a:r>
          </a:p>
          <a:p>
            <a:pPr algn="just">
              <a:buFont typeface="Courier New" pitchFamily="49" charset="0"/>
              <a:buChar char="o"/>
            </a:pPr>
            <a:endParaRPr lang="en-US" b="1" u="sng" dirty="0"/>
          </a:p>
          <a:p>
            <a:pPr marL="1146175" indent="-285750" algn="just">
              <a:buNone/>
              <a:tabLst>
                <a:tab pos="1023938" algn="l"/>
              </a:tabLst>
            </a:pPr>
            <a:r>
              <a:rPr lang="en-US" sz="1800" dirty="0" smtClean="0"/>
              <a:t>where </a:t>
            </a:r>
            <a:endParaRPr lang="en-US" sz="1800" dirty="0"/>
          </a:p>
          <a:p>
            <a:pPr marL="1146175" indent="-285750" algn="just">
              <a:buNone/>
              <a:tabLst>
                <a:tab pos="1023938" algn="l"/>
              </a:tabLst>
            </a:pPr>
            <a:r>
              <a:rPr lang="en-US" sz="1800" dirty="0"/>
              <a:t>p(x, y) - joint probability function of X and Y,</a:t>
            </a:r>
          </a:p>
          <a:p>
            <a:pPr marL="1146175" indent="-285750" algn="just">
              <a:buNone/>
              <a:tabLst>
                <a:tab pos="1023938" algn="l"/>
              </a:tabLst>
            </a:pPr>
            <a:r>
              <a:rPr lang="en-US" sz="1800" dirty="0"/>
              <a:t>p(x) - marginal probability distribution function of X</a:t>
            </a:r>
          </a:p>
          <a:p>
            <a:pPr marL="1146175" indent="-285750" algn="just">
              <a:buNone/>
              <a:tabLst>
                <a:tab pos="1023938" algn="l"/>
              </a:tabLst>
            </a:pPr>
            <a:r>
              <a:rPr lang="en-US" sz="1800" dirty="0"/>
              <a:t>p(y) - marginal probability distribution function of Y</a:t>
            </a:r>
            <a:endParaRPr lang="en-US" sz="1800" dirty="0" smtClean="0"/>
          </a:p>
          <a:p>
            <a:pPr algn="just">
              <a:spcBef>
                <a:spcPts val="1200"/>
              </a:spcBef>
              <a:spcAft>
                <a:spcPts val="600"/>
              </a:spcAft>
              <a:buFont typeface="Courier New" pitchFamily="49" charset="0"/>
              <a:buChar char="o"/>
            </a:pPr>
            <a:r>
              <a:rPr lang="en-US" dirty="0" smtClean="0"/>
              <a:t>Calculated </a:t>
            </a:r>
            <a:r>
              <a:rPr lang="en-US" dirty="0"/>
              <a:t>to know the amount of information shared about the class by a feature. </a:t>
            </a:r>
            <a:endParaRPr lang="en-US" dirty="0" smtClean="0"/>
          </a:p>
          <a:p>
            <a:pPr algn="just">
              <a:buFont typeface="Courier New" pitchFamily="49" charset="0"/>
              <a:buChar char="o"/>
            </a:pPr>
            <a:r>
              <a:rPr lang="en-US" dirty="0"/>
              <a:t>Mostly used for dimensionality reduction in Supervised Learning</a:t>
            </a:r>
          </a:p>
          <a:p>
            <a:pPr algn="just">
              <a:buFont typeface="Courier New" pitchFamily="49" charset="0"/>
              <a:buChar char="o"/>
            </a:pPr>
            <a:endParaRPr lang="en-US" b="1" u="sng" dirty="0"/>
          </a:p>
        </p:txBody>
      </p:sp>
      <p:graphicFrame>
        <p:nvGraphicFramePr>
          <p:cNvPr id="5" name="Object 4"/>
          <p:cNvGraphicFramePr>
            <a:graphicFrameLocks noChangeAspect="1"/>
          </p:cNvGraphicFramePr>
          <p:nvPr>
            <p:extLst>
              <p:ext uri="{D42A27DB-BD31-4B8C-83A1-F6EECF244321}">
                <p14:modId xmlns:p14="http://schemas.microsoft.com/office/powerpoint/2010/main" val="2238696963"/>
              </p:ext>
            </p:extLst>
          </p:nvPr>
        </p:nvGraphicFramePr>
        <p:xfrm>
          <a:off x="1422400" y="2438400"/>
          <a:ext cx="7840133" cy="850900"/>
        </p:xfrm>
        <a:graphic>
          <a:graphicData uri="http://schemas.openxmlformats.org/presentationml/2006/ole">
            <mc:AlternateContent xmlns:mc="http://schemas.openxmlformats.org/markup-compatibility/2006">
              <mc:Choice xmlns:v="urn:schemas-microsoft-com:vml" Requires="v">
                <p:oleObj spid="_x0000_s17414" name="Equation" r:id="rId3" imgW="5879880" imgH="850680" progId="Equation.DSMT4">
                  <p:embed/>
                </p:oleObj>
              </mc:Choice>
              <mc:Fallback>
                <p:oleObj name="Equation" r:id="rId3" imgW="5879880" imgH="8506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2400" y="2438400"/>
                        <a:ext cx="78401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69463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7531"/>
            <a:ext cx="9956800" cy="868362"/>
          </a:xfrm>
        </p:spPr>
        <p:txBody>
          <a:bodyPr>
            <a:normAutofit/>
          </a:bodyPr>
          <a:lstStyle/>
          <a:p>
            <a:pPr algn="ctr"/>
            <a:r>
              <a:rPr lang="en-US" b="1" dirty="0">
                <a:solidFill>
                  <a:srgbClr val="C00000"/>
                </a:solidFill>
                <a:latin typeface="Times New Roman" pitchFamily="18" charset="0"/>
                <a:cs typeface="Times New Roman" pitchFamily="18" charset="0"/>
              </a:rPr>
              <a:t>Feature Scaling</a:t>
            </a:r>
          </a:p>
        </p:txBody>
      </p:sp>
      <p:sp>
        <p:nvSpPr>
          <p:cNvPr id="3" name="Content Placeholder 2"/>
          <p:cNvSpPr>
            <a:spLocks noGrp="1"/>
          </p:cNvSpPr>
          <p:nvPr>
            <p:ph sz="quarter" idx="1"/>
          </p:nvPr>
        </p:nvSpPr>
        <p:spPr>
          <a:xfrm>
            <a:off x="203200" y="1295400"/>
            <a:ext cx="11176000" cy="5178552"/>
          </a:xfrm>
        </p:spPr>
        <p:txBody>
          <a:bodyPr/>
          <a:lstStyle/>
          <a:p>
            <a:pPr>
              <a:spcAft>
                <a:spcPts val="1200"/>
              </a:spcAft>
            </a:pPr>
            <a:r>
              <a:rPr lang="en-US" dirty="0"/>
              <a:t>Feature Scaling is a technique to standardize the independent features present in the data in a fixed range</a:t>
            </a:r>
            <a:r>
              <a:rPr lang="en-US" dirty="0" smtClean="0"/>
              <a:t>.</a:t>
            </a:r>
          </a:p>
          <a:p>
            <a:pPr>
              <a:spcAft>
                <a:spcPts val="1200"/>
              </a:spcAft>
            </a:pPr>
            <a:r>
              <a:rPr lang="en-US" dirty="0" smtClean="0"/>
              <a:t> </a:t>
            </a:r>
            <a:r>
              <a:rPr lang="en-US" dirty="0"/>
              <a:t>It is performed during the data pre-processing</a:t>
            </a:r>
            <a:r>
              <a:rPr lang="en-US" dirty="0" smtClean="0"/>
              <a:t>.</a:t>
            </a:r>
          </a:p>
          <a:p>
            <a:pPr>
              <a:spcAft>
                <a:spcPts val="1200"/>
              </a:spcAft>
            </a:pPr>
            <a:r>
              <a:rPr lang="en-US" dirty="0"/>
              <a:t>Feature Scaling Algorithms will scale Age, Salary, BHK in fixed range say [-1, 1] or [0, 1]. </a:t>
            </a:r>
            <a:endParaRPr lang="en-US" dirty="0" smtClean="0"/>
          </a:p>
          <a:p>
            <a:pPr>
              <a:spcAft>
                <a:spcPts val="1200"/>
              </a:spcAft>
            </a:pPr>
            <a:r>
              <a:rPr lang="en-US" dirty="0" smtClean="0"/>
              <a:t>And </a:t>
            </a:r>
            <a:r>
              <a:rPr lang="en-US" dirty="0"/>
              <a:t>then no feature can dominate other</a:t>
            </a:r>
            <a:r>
              <a:rPr lang="en-US" dirty="0" smtClean="0"/>
              <a:t>.</a:t>
            </a:r>
          </a:p>
          <a:p>
            <a:pPr>
              <a:spcAft>
                <a:spcPts val="1200"/>
              </a:spcAft>
            </a:pPr>
            <a:r>
              <a:rPr lang="en-US" dirty="0"/>
              <a:t> If feature scaling is not done, then a machine learning algorithm tends to weigh greater values, higher and consider smaller values as the lower values, regardless of the unit of the values.</a:t>
            </a:r>
            <a:endParaRPr lang="en-US" dirty="0" smtClean="0"/>
          </a:p>
          <a:p>
            <a:endParaRPr lang="en-US" dirty="0" smtClean="0"/>
          </a:p>
          <a:p>
            <a:endParaRPr lang="en-US" dirty="0"/>
          </a:p>
        </p:txBody>
      </p:sp>
    </p:spTree>
    <p:extLst>
      <p:ext uri="{BB962C8B-B14F-4D97-AF65-F5344CB8AC3E}">
        <p14:creationId xmlns:p14="http://schemas.microsoft.com/office/powerpoint/2010/main" val="11033174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7531"/>
            <a:ext cx="9956800" cy="868362"/>
          </a:xfrm>
        </p:spPr>
        <p:txBody>
          <a:bodyPr>
            <a:normAutofit/>
          </a:bodyPr>
          <a:lstStyle/>
          <a:p>
            <a:pPr algn="ctr"/>
            <a:r>
              <a:rPr lang="en-US" b="1" dirty="0">
                <a:solidFill>
                  <a:srgbClr val="C00000"/>
                </a:solidFill>
                <a:latin typeface="Times New Roman" pitchFamily="18" charset="0"/>
                <a:cs typeface="Times New Roman" pitchFamily="18" charset="0"/>
              </a:rPr>
              <a:t>Without Feature Scaling</a:t>
            </a:r>
          </a:p>
        </p:txBody>
      </p:sp>
      <p:sp>
        <p:nvSpPr>
          <p:cNvPr id="3" name="Content Placeholder 2"/>
          <p:cNvSpPr>
            <a:spLocks noGrp="1"/>
          </p:cNvSpPr>
          <p:nvPr>
            <p:ph sz="quarter" idx="1"/>
          </p:nvPr>
        </p:nvSpPr>
        <p:spPr>
          <a:xfrm>
            <a:off x="203200" y="1066800"/>
            <a:ext cx="11176000" cy="5407152"/>
          </a:xfrm>
        </p:spPr>
        <p:txBody>
          <a:bodyPr/>
          <a:lstStyle/>
          <a:p>
            <a:r>
              <a:rPr lang="en-US" dirty="0" err="1" smtClean="0"/>
              <a:t>Eg</a:t>
            </a:r>
            <a:r>
              <a:rPr lang="en-US" dirty="0" smtClean="0"/>
              <a:t>: Classes: Yes or No</a:t>
            </a:r>
          </a:p>
          <a:p>
            <a:endParaRPr lang="en-US" dirty="0" smtClean="0"/>
          </a:p>
          <a:p>
            <a:endParaRPr lang="en-US" dirty="0"/>
          </a:p>
        </p:txBody>
      </p:sp>
      <p:pic>
        <p:nvPicPr>
          <p:cNvPr id="2053" name="Picture 5" descr="https://cdncontribute.geeksforgeeks.org/wp-content/uploads/Fea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1601" y="3462992"/>
            <a:ext cx="7135849" cy="339500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39595" y="1524000"/>
            <a:ext cx="11532168" cy="1938992"/>
          </a:xfrm>
          <a:prstGeom prst="rect">
            <a:avLst/>
          </a:prstGeom>
        </p:spPr>
        <p:txBody>
          <a:bodyPr wrap="square">
            <a:spAutoFit/>
          </a:bodyPr>
          <a:lstStyle/>
          <a:p>
            <a:pPr marL="342900" indent="-342900">
              <a:buFont typeface="Courier New" pitchFamily="49" charset="0"/>
              <a:buChar char="o"/>
            </a:pPr>
            <a:r>
              <a:rPr lang="en-US" sz="2400" dirty="0"/>
              <a:t>Prediction of the class of new data </a:t>
            </a:r>
            <a:r>
              <a:rPr lang="en-US" sz="2400" dirty="0" smtClean="0"/>
              <a:t>point:</a:t>
            </a:r>
          </a:p>
          <a:p>
            <a:pPr marL="342900" indent="-342900" algn="just">
              <a:buFont typeface="Courier New" pitchFamily="49" charset="0"/>
              <a:buChar char="o"/>
            </a:pPr>
            <a:r>
              <a:rPr lang="en-US" sz="2400" dirty="0" smtClean="0"/>
              <a:t>The </a:t>
            </a:r>
            <a:r>
              <a:rPr lang="en-US" sz="2400" dirty="0"/>
              <a:t>model calculates the distance of this data point from the centroid of each class group. </a:t>
            </a:r>
            <a:endParaRPr lang="en-US" sz="2400" dirty="0" smtClean="0"/>
          </a:p>
          <a:p>
            <a:pPr marL="342900" indent="-342900">
              <a:buFont typeface="Courier New" pitchFamily="49" charset="0"/>
              <a:buChar char="o"/>
            </a:pPr>
            <a:r>
              <a:rPr lang="en-US" sz="2400" dirty="0" smtClean="0"/>
              <a:t>Finally </a:t>
            </a:r>
            <a:r>
              <a:rPr lang="en-US" sz="2400" dirty="0"/>
              <a:t>this data point will belong to that class, which will have a minimum centroid distance from it</a:t>
            </a:r>
            <a:r>
              <a:rPr lang="en-US" dirty="0"/>
              <a:t>.</a:t>
            </a:r>
          </a:p>
        </p:txBody>
      </p:sp>
    </p:spTree>
    <p:extLst>
      <p:ext uri="{BB962C8B-B14F-4D97-AF65-F5344CB8AC3E}">
        <p14:creationId xmlns:p14="http://schemas.microsoft.com/office/powerpoint/2010/main" val="12024876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868362"/>
          </a:xfrm>
        </p:spPr>
        <p:txBody>
          <a:bodyPr>
            <a:normAutofit/>
          </a:bodyPr>
          <a:lstStyle/>
          <a:p>
            <a:pPr algn="ctr"/>
            <a:r>
              <a:rPr lang="en-US" b="1" dirty="0">
                <a:solidFill>
                  <a:srgbClr val="C00000"/>
                </a:solidFill>
                <a:latin typeface="Times New Roman" pitchFamily="18" charset="0"/>
                <a:cs typeface="Times New Roman" pitchFamily="18" charset="0"/>
              </a:rPr>
              <a:t>Feature Scaling</a:t>
            </a:r>
          </a:p>
        </p:txBody>
      </p:sp>
      <p:sp>
        <p:nvSpPr>
          <p:cNvPr id="3" name="Content Placeholder 2"/>
          <p:cNvSpPr>
            <a:spLocks noGrp="1"/>
          </p:cNvSpPr>
          <p:nvPr>
            <p:ph sz="quarter" idx="1"/>
          </p:nvPr>
        </p:nvSpPr>
        <p:spPr>
          <a:xfrm>
            <a:off x="406400" y="1219200"/>
            <a:ext cx="11176000" cy="5562600"/>
          </a:xfrm>
        </p:spPr>
        <p:txBody>
          <a:bodyPr/>
          <a:lstStyle/>
          <a:p>
            <a:r>
              <a:rPr lang="en-US" b="1" dirty="0"/>
              <a:t>Example:</a:t>
            </a:r>
            <a:r>
              <a:rPr lang="en-US" dirty="0"/>
              <a:t> </a:t>
            </a:r>
            <a:endParaRPr lang="en-US" dirty="0" smtClean="0"/>
          </a:p>
          <a:p>
            <a:pPr marL="519113" indent="-231775" algn="just">
              <a:buFont typeface="Wingdings" pitchFamily="2" charset="2"/>
              <a:buChar char="Ø"/>
            </a:pPr>
            <a:r>
              <a:rPr lang="en-US" dirty="0" smtClean="0"/>
              <a:t>If </a:t>
            </a:r>
            <a:r>
              <a:rPr lang="en-US" dirty="0"/>
              <a:t>an algorithm is not using feature scaling method then it can consider the value 3000 meter to be greater than 5 km but that’s actually not true and in this case, the algorithm will give wrong predictions. </a:t>
            </a:r>
            <a:endParaRPr lang="en-US" dirty="0" smtClean="0"/>
          </a:p>
          <a:p>
            <a:pPr marL="519113" indent="-231775" algn="just">
              <a:buFont typeface="Wingdings" pitchFamily="2" charset="2"/>
              <a:buChar char="Ø"/>
            </a:pPr>
            <a:r>
              <a:rPr lang="en-US" dirty="0" smtClean="0"/>
              <a:t>So</a:t>
            </a:r>
            <a:r>
              <a:rPr lang="en-US" dirty="0"/>
              <a:t>, we use Feature Scaling to bring all values to same magnitudes and thus, tackle this issue.</a:t>
            </a:r>
          </a:p>
        </p:txBody>
      </p:sp>
    </p:spTree>
    <p:extLst>
      <p:ext uri="{BB962C8B-B14F-4D97-AF65-F5344CB8AC3E}">
        <p14:creationId xmlns:p14="http://schemas.microsoft.com/office/powerpoint/2010/main" val="3383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868362"/>
          </a:xfrm>
        </p:spPr>
        <p:txBody>
          <a:bodyPr>
            <a:normAutofit/>
          </a:bodyPr>
          <a:lstStyle/>
          <a:p>
            <a:pPr algn="ctr"/>
            <a:r>
              <a:rPr lang="en-US" b="1" dirty="0">
                <a:solidFill>
                  <a:srgbClr val="C00000"/>
                </a:solidFill>
                <a:latin typeface="Times New Roman" pitchFamily="18" charset="0"/>
                <a:cs typeface="Times New Roman" pitchFamily="18" charset="0"/>
              </a:rPr>
              <a:t>Techniques for Feature Scaling</a:t>
            </a:r>
          </a:p>
        </p:txBody>
      </p:sp>
      <p:pic>
        <p:nvPicPr>
          <p:cNvPr id="717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03201" y="1447800"/>
            <a:ext cx="10590663"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0619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10871200" cy="990600"/>
          </a:xfrm>
        </p:spPr>
        <p:txBody>
          <a:bodyPr>
            <a:normAutofit/>
          </a:bodyPr>
          <a:lstStyle/>
          <a:p>
            <a:pPr algn="ctr"/>
            <a:r>
              <a:rPr lang="en-US" b="1" dirty="0">
                <a:solidFill>
                  <a:srgbClr val="C00000"/>
                </a:solidFill>
                <a:latin typeface="Times New Roman" pitchFamily="18" charset="0"/>
                <a:cs typeface="Times New Roman" pitchFamily="18" charset="0"/>
              </a:rPr>
              <a:t>Methods of Dimensionality Reduction</a:t>
            </a:r>
          </a:p>
        </p:txBody>
      </p:sp>
      <p:sp>
        <p:nvSpPr>
          <p:cNvPr id="3" name="Content Placeholder 2"/>
          <p:cNvSpPr>
            <a:spLocks noGrp="1"/>
          </p:cNvSpPr>
          <p:nvPr>
            <p:ph sz="quarter" idx="1"/>
          </p:nvPr>
        </p:nvSpPr>
        <p:spPr>
          <a:xfrm>
            <a:off x="304800" y="1600200"/>
            <a:ext cx="11176000" cy="5105400"/>
          </a:xfrm>
        </p:spPr>
        <p:txBody>
          <a:bodyPr/>
          <a:lstStyle/>
          <a:p>
            <a:pPr>
              <a:spcAft>
                <a:spcPts val="600"/>
              </a:spcAft>
            </a:pPr>
            <a:r>
              <a:rPr lang="en-US" dirty="0"/>
              <a:t>Dimensionality reduction may be both linear or non-linear, depending upon the method used</a:t>
            </a:r>
            <a:r>
              <a:rPr lang="en-US" dirty="0" smtClean="0"/>
              <a:t>.</a:t>
            </a:r>
          </a:p>
          <a:p>
            <a:pPr fontAlgn="base">
              <a:spcAft>
                <a:spcPts val="600"/>
              </a:spcAft>
            </a:pPr>
            <a:r>
              <a:rPr lang="en-US" dirty="0"/>
              <a:t>The various methods used for dimensionality reduction include:</a:t>
            </a:r>
          </a:p>
          <a:p>
            <a:pPr marL="696913" indent="-342900" fontAlgn="base">
              <a:spcAft>
                <a:spcPts val="600"/>
              </a:spcAft>
              <a:buFont typeface="Wingdings" pitchFamily="2" charset="2"/>
              <a:buChar char="Ø"/>
            </a:pPr>
            <a:r>
              <a:rPr lang="en-US" dirty="0"/>
              <a:t>Principal Component Analysis (PCA)</a:t>
            </a:r>
          </a:p>
          <a:p>
            <a:pPr marL="696913" indent="-342900" fontAlgn="base">
              <a:spcAft>
                <a:spcPts val="600"/>
              </a:spcAft>
              <a:buFont typeface="Wingdings" pitchFamily="2" charset="2"/>
              <a:buChar char="Ø"/>
            </a:pPr>
            <a:r>
              <a:rPr lang="en-US" dirty="0"/>
              <a:t>Linear Discriminant Analysis (LDA)</a:t>
            </a:r>
          </a:p>
          <a:p>
            <a:pPr marL="696913" indent="-342900" fontAlgn="base">
              <a:spcAft>
                <a:spcPts val="600"/>
              </a:spcAft>
              <a:buFont typeface="Wingdings" pitchFamily="2" charset="2"/>
              <a:buChar char="Ø"/>
            </a:pPr>
            <a:r>
              <a:rPr lang="en-US" dirty="0"/>
              <a:t>Generalized Discriminant Analysis (GDA</a:t>
            </a:r>
            <a:r>
              <a:rPr lang="en-US" dirty="0" smtClean="0"/>
              <a:t>)</a:t>
            </a:r>
          </a:p>
          <a:p>
            <a:pPr marL="396875" indent="-342900" fontAlgn="base">
              <a:spcAft>
                <a:spcPts val="600"/>
              </a:spcAft>
              <a:buFont typeface="Wingdings" pitchFamily="2" charset="2"/>
              <a:buChar char="q"/>
            </a:pPr>
            <a:r>
              <a:rPr lang="en-US" dirty="0" smtClean="0"/>
              <a:t>Most Common Linear Method:</a:t>
            </a:r>
          </a:p>
          <a:p>
            <a:pPr marL="630238" indent="-342900" fontAlgn="base">
              <a:spcAft>
                <a:spcPts val="600"/>
              </a:spcAft>
              <a:buFont typeface="Wingdings" pitchFamily="2" charset="2"/>
              <a:buChar char="Ø"/>
            </a:pPr>
            <a:r>
              <a:rPr lang="en-US" dirty="0" smtClean="0"/>
              <a:t> </a:t>
            </a:r>
            <a:r>
              <a:rPr lang="en-US" dirty="0"/>
              <a:t>Principal Component Analysis (PCA)</a:t>
            </a:r>
          </a:p>
          <a:p>
            <a:pPr marL="354013" indent="-300038" fontAlgn="base">
              <a:buNone/>
            </a:pPr>
            <a:endParaRPr lang="en-US" dirty="0"/>
          </a:p>
          <a:p>
            <a:endParaRPr lang="en-US" dirty="0"/>
          </a:p>
        </p:txBody>
      </p:sp>
    </p:spTree>
    <p:extLst>
      <p:ext uri="{BB962C8B-B14F-4D97-AF65-F5344CB8AC3E}">
        <p14:creationId xmlns:p14="http://schemas.microsoft.com/office/powerpoint/2010/main" val="1067393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563" y="117764"/>
            <a:ext cx="10871200" cy="990600"/>
          </a:xfrm>
        </p:spPr>
        <p:txBody>
          <a:bodyPr>
            <a:noAutofit/>
          </a:bodyPr>
          <a:lstStyle/>
          <a:p>
            <a:pPr algn="ctr"/>
            <a:r>
              <a:rPr lang="en-US" b="1" dirty="0">
                <a:solidFill>
                  <a:srgbClr val="C00000"/>
                </a:solidFill>
                <a:latin typeface="Times New Roman" pitchFamily="18" charset="0"/>
                <a:cs typeface="Times New Roman" pitchFamily="18" charset="0"/>
              </a:rPr>
              <a:t>Pros and cons of </a:t>
            </a:r>
            <a:r>
              <a:rPr lang="en-US" b="1" dirty="0" smtClean="0">
                <a:solidFill>
                  <a:srgbClr val="C00000"/>
                </a:solidFill>
                <a:latin typeface="Times New Roman" pitchFamily="18" charset="0"/>
                <a:cs typeface="Times New Roman" pitchFamily="18" charset="0"/>
              </a:rPr>
              <a:t>Dimensionality </a:t>
            </a:r>
            <a:r>
              <a:rPr lang="en-US" b="1" dirty="0">
                <a:solidFill>
                  <a:srgbClr val="C00000"/>
                </a:solidFill>
                <a:latin typeface="Times New Roman" pitchFamily="18" charset="0"/>
                <a:cs typeface="Times New Roman" pitchFamily="18" charset="0"/>
              </a:rPr>
              <a:t>Reduction</a:t>
            </a:r>
          </a:p>
        </p:txBody>
      </p:sp>
      <p:sp>
        <p:nvSpPr>
          <p:cNvPr id="3" name="Content Placeholder 2"/>
          <p:cNvSpPr>
            <a:spLocks noGrp="1"/>
          </p:cNvSpPr>
          <p:nvPr>
            <p:ph sz="quarter" idx="1"/>
          </p:nvPr>
        </p:nvSpPr>
        <p:spPr>
          <a:xfrm>
            <a:off x="304800" y="1295400"/>
            <a:ext cx="11176000" cy="5562600"/>
          </a:xfrm>
        </p:spPr>
        <p:txBody>
          <a:bodyPr>
            <a:normAutofit fontScale="92500" lnSpcReduction="20000"/>
          </a:bodyPr>
          <a:lstStyle/>
          <a:p>
            <a:pPr marL="0" indent="0" algn="just" fontAlgn="base">
              <a:spcAft>
                <a:spcPts val="600"/>
              </a:spcAft>
              <a:buNone/>
            </a:pPr>
            <a:r>
              <a:rPr lang="en-US" b="1" dirty="0"/>
              <a:t>Advantages of Dimensionality Reduction</a:t>
            </a:r>
            <a:endParaRPr lang="en-US" dirty="0"/>
          </a:p>
          <a:p>
            <a:pPr algn="just" fontAlgn="base">
              <a:spcAft>
                <a:spcPts val="600"/>
              </a:spcAft>
            </a:pPr>
            <a:r>
              <a:rPr lang="en-US" dirty="0"/>
              <a:t>It helps in data compression, and hence reduced storage space.</a:t>
            </a:r>
          </a:p>
          <a:p>
            <a:pPr algn="just" fontAlgn="base">
              <a:spcAft>
                <a:spcPts val="600"/>
              </a:spcAft>
            </a:pPr>
            <a:r>
              <a:rPr lang="en-US" dirty="0"/>
              <a:t>It reduces computation time.</a:t>
            </a:r>
          </a:p>
          <a:p>
            <a:pPr algn="just" fontAlgn="base">
              <a:spcAft>
                <a:spcPts val="1200"/>
              </a:spcAft>
            </a:pPr>
            <a:r>
              <a:rPr lang="en-US" dirty="0"/>
              <a:t>It also helps remove redundant features, if any.</a:t>
            </a:r>
          </a:p>
          <a:p>
            <a:pPr marL="0" indent="0" algn="just" fontAlgn="base">
              <a:spcAft>
                <a:spcPts val="600"/>
              </a:spcAft>
              <a:buNone/>
            </a:pPr>
            <a:r>
              <a:rPr lang="en-US" b="1" dirty="0"/>
              <a:t>Disadvantages of Dimensionality Reduction</a:t>
            </a:r>
            <a:endParaRPr lang="en-US" dirty="0"/>
          </a:p>
          <a:p>
            <a:pPr algn="just" fontAlgn="base">
              <a:spcAft>
                <a:spcPts val="600"/>
              </a:spcAft>
            </a:pPr>
            <a:r>
              <a:rPr lang="en-US" dirty="0"/>
              <a:t>It may lead to some amount of data loss.</a:t>
            </a:r>
          </a:p>
          <a:p>
            <a:pPr algn="just" fontAlgn="base">
              <a:spcAft>
                <a:spcPts val="600"/>
              </a:spcAft>
            </a:pPr>
            <a:r>
              <a:rPr lang="en-US" dirty="0"/>
              <a:t>PCA tends to find linear correlations between variables, which is sometimes undesirable.</a:t>
            </a:r>
          </a:p>
          <a:p>
            <a:pPr algn="just" fontAlgn="base">
              <a:spcAft>
                <a:spcPts val="600"/>
              </a:spcAft>
            </a:pPr>
            <a:r>
              <a:rPr lang="en-US" dirty="0"/>
              <a:t>PCA fails in cases where mean and covariance are not enough to define datasets.</a:t>
            </a:r>
          </a:p>
          <a:p>
            <a:pPr algn="just" fontAlgn="base">
              <a:spcAft>
                <a:spcPts val="600"/>
              </a:spcAft>
            </a:pPr>
            <a:r>
              <a:rPr lang="en-US" dirty="0"/>
              <a:t>We may not know how many principal components to keep- in practice, some thumb rules are applied.</a:t>
            </a:r>
          </a:p>
          <a:p>
            <a:pPr marL="354013" indent="-300038" algn="just" fontAlgn="base">
              <a:spcAft>
                <a:spcPts val="600"/>
              </a:spcAft>
              <a:buNone/>
            </a:pPr>
            <a:endParaRPr lang="en-US" dirty="0"/>
          </a:p>
          <a:p>
            <a:pPr algn="just">
              <a:spcAft>
                <a:spcPts val="600"/>
              </a:spcAft>
            </a:pPr>
            <a:endParaRPr lang="en-US" dirty="0"/>
          </a:p>
        </p:txBody>
      </p:sp>
    </p:spTree>
    <p:extLst>
      <p:ext uri="{BB962C8B-B14F-4D97-AF65-F5344CB8AC3E}">
        <p14:creationId xmlns:p14="http://schemas.microsoft.com/office/powerpoint/2010/main" val="3643406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p:txBody>
          <a:bodyPr>
            <a:noAutofit/>
          </a:bodyPr>
          <a:lstStyle/>
          <a:p>
            <a:pPr algn="ctr"/>
            <a:r>
              <a:rPr lang="en-US" sz="6000" b="1" dirty="0" smtClean="0">
                <a:solidFill>
                  <a:srgbClr val="C00000"/>
                </a:solidFill>
                <a:latin typeface="Times New Roman" pitchFamily="18" charset="0"/>
                <a:cs typeface="Times New Roman" pitchFamily="18" charset="0"/>
              </a:rPr>
              <a:t>Course Outcomes</a:t>
            </a:r>
            <a:endParaRPr lang="en-US" sz="6000"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a:t>
            </a:fld>
            <a:endParaRPr lang="en-US"/>
          </a:p>
        </p:txBody>
      </p:sp>
      <p:graphicFrame>
        <p:nvGraphicFramePr>
          <p:cNvPr id="6" name="Content Placeholder 10"/>
          <p:cNvGraphicFramePr>
            <a:graphicFrameLocks/>
          </p:cNvGraphicFramePr>
          <p:nvPr>
            <p:extLst>
              <p:ext uri="{D42A27DB-BD31-4B8C-83A1-F6EECF244321}">
                <p14:modId xmlns:p14="http://schemas.microsoft.com/office/powerpoint/2010/main" val="3505886379"/>
              </p:ext>
            </p:extLst>
          </p:nvPr>
        </p:nvGraphicFramePr>
        <p:xfrm>
          <a:off x="838199" y="1351128"/>
          <a:ext cx="10748749" cy="4825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57519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IN" b="1" dirty="0" smtClean="0">
                <a:solidFill>
                  <a:srgbClr val="C00000"/>
                </a:solidFill>
                <a:latin typeface="Times New Roman" pitchFamily="18" charset="0"/>
                <a:cs typeface="Times New Roman" pitchFamily="18" charset="0"/>
              </a:rPr>
              <a:t>References</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533683" y="1050925"/>
            <a:ext cx="11367407" cy="5487987"/>
          </a:xfrm>
        </p:spPr>
        <p:txBody>
          <a:bodyPr>
            <a:noAutofit/>
          </a:bodyPr>
          <a:lstStyle/>
          <a:p>
            <a:pPr fontAlgn="base"/>
            <a:r>
              <a:rPr lang="en-IN" sz="2000" b="1" dirty="0" smtClean="0">
                <a:latin typeface="Times New Roman" panose="02020603050405020304" pitchFamily="18" charset="0"/>
                <a:cs typeface="Times New Roman" panose="02020603050405020304" pitchFamily="18" charset="0"/>
              </a:rPr>
              <a:t>Books and Journals</a:t>
            </a:r>
          </a:p>
          <a:p>
            <a:pPr fontAlgn="base"/>
            <a:r>
              <a:rPr lang="en-IN" sz="2000" b="1" dirty="0" smtClean="0">
                <a:latin typeface="Times New Roman" panose="02020603050405020304" pitchFamily="18" charset="0"/>
                <a:cs typeface="Times New Roman" panose="02020603050405020304" pitchFamily="18" charset="0"/>
              </a:rPr>
              <a:t>Understanding </a:t>
            </a:r>
            <a:r>
              <a:rPr lang="en-IN" sz="2000" b="1" dirty="0">
                <a:latin typeface="Times New Roman" panose="02020603050405020304" pitchFamily="18" charset="0"/>
                <a:cs typeface="Times New Roman" panose="02020603050405020304" pitchFamily="18" charset="0"/>
              </a:rPr>
              <a:t>Machine Learning: From Theory to Algorithms by Shai </a:t>
            </a:r>
            <a:r>
              <a:rPr lang="en-IN" sz="2000" b="1" dirty="0" err="1">
                <a:latin typeface="Times New Roman" panose="02020603050405020304" pitchFamily="18" charset="0"/>
                <a:cs typeface="Times New Roman" panose="02020603050405020304" pitchFamily="18" charset="0"/>
              </a:rPr>
              <a:t>Shalev-Shwartz</a:t>
            </a:r>
            <a:r>
              <a:rPr lang="en-IN" sz="2000" b="1" dirty="0">
                <a:latin typeface="Times New Roman" panose="02020603050405020304" pitchFamily="18" charset="0"/>
                <a:cs typeface="Times New Roman" panose="02020603050405020304" pitchFamily="18" charset="0"/>
              </a:rPr>
              <a:t> and Shai Ben-David-Cambridge University Press </a:t>
            </a:r>
            <a:r>
              <a:rPr lang="en-IN" sz="2000" b="1" dirty="0" smtClean="0">
                <a:latin typeface="Times New Roman" panose="02020603050405020304" pitchFamily="18" charset="0"/>
                <a:cs typeface="Times New Roman" panose="02020603050405020304" pitchFamily="18" charset="0"/>
              </a:rPr>
              <a:t>2014</a:t>
            </a:r>
          </a:p>
          <a:p>
            <a:pPr fontAlgn="base"/>
            <a:r>
              <a:rPr lang="en-IN" sz="2000" b="1" dirty="0" smtClean="0">
                <a:latin typeface="Times New Roman" panose="02020603050405020304" pitchFamily="18" charset="0"/>
                <a:cs typeface="Times New Roman" panose="02020603050405020304" pitchFamily="18" charset="0"/>
              </a:rPr>
              <a:t>Introduction </a:t>
            </a:r>
            <a:r>
              <a:rPr lang="en-IN" sz="2000" b="1" dirty="0">
                <a:latin typeface="Times New Roman" panose="02020603050405020304" pitchFamily="18" charset="0"/>
                <a:cs typeface="Times New Roman" panose="02020603050405020304" pitchFamily="18" charset="0"/>
              </a:rPr>
              <a:t>to machine Learning – the Wikipedia Guide by Osman Omer</a:t>
            </a:r>
            <a:r>
              <a:rPr lang="en-IN" sz="2000" b="1"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fontAlgn="base"/>
            <a:endParaRPr lang="en-IN" sz="2000" dirty="0" smtClean="0">
              <a:latin typeface="Times New Roman" panose="02020603050405020304" pitchFamily="18" charset="0"/>
              <a:cs typeface="Times New Roman" panose="02020603050405020304" pitchFamily="18" charset="0"/>
            </a:endParaRPr>
          </a:p>
          <a:p>
            <a:pPr fontAlgn="base"/>
            <a:r>
              <a:rPr lang="en-IN" sz="2000" b="1" dirty="0" smtClean="0">
                <a:latin typeface="Times New Roman" panose="02020603050405020304" pitchFamily="18" charset="0"/>
                <a:cs typeface="Times New Roman" panose="02020603050405020304" pitchFamily="18" charset="0"/>
              </a:rPr>
              <a:t>Video Link-</a:t>
            </a:r>
            <a:endParaRPr lang="en-IN" sz="2000" b="1" dirty="0" smtClean="0">
              <a:latin typeface="Times New Roman" panose="02020603050405020304" pitchFamily="18" charset="0"/>
              <a:cs typeface="Times New Roman" panose="02020603050405020304" pitchFamily="18" charset="0"/>
              <a:hlinkClick r:id="rId2"/>
            </a:endParaRPr>
          </a:p>
          <a:p>
            <a:pPr fontAlgn="base"/>
            <a:r>
              <a:rPr lang="en-US" sz="2000" dirty="0">
                <a:hlinkClick r:id="rId3"/>
              </a:rPr>
              <a:t>https://</a:t>
            </a:r>
            <a:r>
              <a:rPr lang="en-US" sz="2000" dirty="0" smtClean="0">
                <a:hlinkClick r:id="rId3"/>
              </a:rPr>
              <a:t>www.youtube.com/watch?v=cowHdW2-RkU</a:t>
            </a:r>
            <a:endParaRPr lang="en-US" sz="2000" dirty="0" smtClean="0"/>
          </a:p>
          <a:p>
            <a:pPr fontAlgn="base"/>
            <a:r>
              <a:rPr lang="en-US" sz="2000" dirty="0" smtClean="0">
                <a:hlinkClick r:id="rId4"/>
              </a:rPr>
              <a:t>https</a:t>
            </a:r>
            <a:r>
              <a:rPr lang="en-US" sz="2000" dirty="0">
                <a:hlinkClick r:id="rId4"/>
              </a:rPr>
              <a:t>://</a:t>
            </a:r>
            <a:r>
              <a:rPr lang="en-US" sz="2000" dirty="0" smtClean="0">
                <a:hlinkClick r:id="rId4"/>
              </a:rPr>
              <a:t>www.youtube.com/watch?v=3uxOyk-SczU</a:t>
            </a:r>
            <a:endParaRPr lang="en-US" sz="2000" dirty="0" smtClean="0"/>
          </a:p>
          <a:p>
            <a:pPr fontAlgn="base"/>
            <a:r>
              <a:rPr lang="en-IN" sz="2000" b="1" dirty="0" smtClean="0">
                <a:latin typeface="Times New Roman" panose="02020603050405020304" pitchFamily="18" charset="0"/>
                <a:cs typeface="Times New Roman" panose="02020603050405020304" pitchFamily="18" charset="0"/>
              </a:rPr>
              <a:t>Web Link-</a:t>
            </a:r>
          </a:p>
          <a:p>
            <a:r>
              <a:rPr lang="en-US" sz="2000" dirty="0">
                <a:hlinkClick r:id="rId5"/>
              </a:rPr>
              <a:t>https://</a:t>
            </a:r>
            <a:r>
              <a:rPr lang="en-US" sz="2000" dirty="0" smtClean="0">
                <a:hlinkClick r:id="rId5"/>
              </a:rPr>
              <a:t>towardsdatascience.com/11-dimensionality-reduction-techniques-you-should-know-in-2021-dcb9500d388b</a:t>
            </a:r>
            <a:endParaRPr lang="en-US" sz="2000" dirty="0" smtClean="0"/>
          </a:p>
          <a:p>
            <a:r>
              <a:rPr lang="en-US" sz="2000" dirty="0" smtClean="0">
                <a:hlinkClick r:id="rId6"/>
              </a:rPr>
              <a:t>https</a:t>
            </a:r>
            <a:r>
              <a:rPr lang="en-US" sz="2000" dirty="0">
                <a:hlinkClick r:id="rId6"/>
              </a:rPr>
              <a:t>://www.geeksforgeeks.org/dimensionality-reduction</a:t>
            </a:r>
            <a:r>
              <a:rPr lang="en-US" sz="2000" dirty="0" smtClean="0">
                <a:hlinkClick r:id="rId6"/>
              </a:rPr>
              <a:t>/</a:t>
            </a:r>
            <a:endParaRPr lang="en-US" sz="2000" dirty="0" smtClean="0"/>
          </a:p>
          <a:p>
            <a:r>
              <a:rPr lang="en-US" sz="2000" dirty="0">
                <a:hlinkClick r:id="rId7"/>
              </a:rPr>
              <a:t>https://machinelearningmastery.com/dimensionality-reduction-for-machine-learning/</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20</a:t>
            </a:fld>
            <a:endParaRPr lang="en-US"/>
          </a:p>
        </p:txBody>
      </p:sp>
    </p:spTree>
    <p:extLst>
      <p:ext uri="{BB962C8B-B14F-4D97-AF65-F5344CB8AC3E}">
        <p14:creationId xmlns:p14="http://schemas.microsoft.com/office/powerpoint/2010/main" val="27570341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Course Objectives</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3</a:t>
            </a:fld>
            <a:endParaRPr lang="en-US"/>
          </a:p>
        </p:txBody>
      </p:sp>
      <p:graphicFrame>
        <p:nvGraphicFramePr>
          <p:cNvPr id="5" name="Diagram 4"/>
          <p:cNvGraphicFramePr/>
          <p:nvPr>
            <p:extLst>
              <p:ext uri="{D42A27DB-BD31-4B8C-83A1-F6EECF244321}">
                <p14:modId xmlns:p14="http://schemas.microsoft.com/office/powerpoint/2010/main" val="1961890653"/>
              </p:ext>
            </p:extLst>
          </p:nvPr>
        </p:nvGraphicFramePr>
        <p:xfrm>
          <a:off x="1555845" y="847796"/>
          <a:ext cx="9797955" cy="5691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06794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0"/>
            <a:ext cx="9956800" cy="990600"/>
          </a:xfrm>
        </p:spPr>
        <p:txBody>
          <a:bodyPr>
            <a:normAutofit/>
          </a:bodyPr>
          <a:lstStyle/>
          <a:p>
            <a:pPr algn="ctr"/>
            <a:r>
              <a:rPr lang="en-US" b="1" dirty="0">
                <a:solidFill>
                  <a:srgbClr val="C00000"/>
                </a:solidFill>
                <a:latin typeface="Times New Roman" pitchFamily="18" charset="0"/>
                <a:cs typeface="Times New Roman" pitchFamily="18" charset="0"/>
              </a:rPr>
              <a:t>Dimensionality reduction</a:t>
            </a:r>
          </a:p>
        </p:txBody>
      </p:sp>
      <p:sp>
        <p:nvSpPr>
          <p:cNvPr id="3" name="Content Placeholder 2"/>
          <p:cNvSpPr>
            <a:spLocks noGrp="1"/>
          </p:cNvSpPr>
          <p:nvPr>
            <p:ph sz="quarter" idx="1"/>
          </p:nvPr>
        </p:nvSpPr>
        <p:spPr>
          <a:xfrm>
            <a:off x="304800" y="1219200"/>
            <a:ext cx="11379200" cy="5334000"/>
          </a:xfrm>
        </p:spPr>
        <p:txBody>
          <a:bodyPr>
            <a:normAutofit fontScale="92500" lnSpcReduction="20000"/>
          </a:bodyPr>
          <a:lstStyle/>
          <a:p>
            <a:pPr algn="just">
              <a:lnSpc>
                <a:spcPct val="150000"/>
              </a:lnSpc>
              <a:spcAft>
                <a:spcPts val="600"/>
              </a:spcAft>
              <a:buFont typeface="Wingdings" pitchFamily="2" charset="2"/>
              <a:buChar char="q"/>
            </a:pPr>
            <a:r>
              <a:rPr lang="en-US" dirty="0"/>
              <a:t>In machine learning classification problems, there are often too many factors on the basis of which the final classification is done. </a:t>
            </a:r>
            <a:endParaRPr lang="en-US" dirty="0" smtClean="0"/>
          </a:p>
          <a:p>
            <a:pPr algn="just">
              <a:lnSpc>
                <a:spcPct val="150000"/>
              </a:lnSpc>
              <a:spcAft>
                <a:spcPts val="600"/>
              </a:spcAft>
              <a:buFont typeface="Wingdings" pitchFamily="2" charset="2"/>
              <a:buChar char="q"/>
            </a:pPr>
            <a:r>
              <a:rPr lang="en-US" dirty="0" smtClean="0"/>
              <a:t>These </a:t>
            </a:r>
            <a:r>
              <a:rPr lang="en-US" dirty="0"/>
              <a:t>factors are basically variables called features. </a:t>
            </a:r>
            <a:endParaRPr lang="en-US" dirty="0" smtClean="0"/>
          </a:p>
          <a:p>
            <a:pPr algn="just">
              <a:lnSpc>
                <a:spcPct val="150000"/>
              </a:lnSpc>
              <a:spcAft>
                <a:spcPts val="600"/>
              </a:spcAft>
              <a:buFont typeface="Wingdings" pitchFamily="2" charset="2"/>
              <a:buChar char="q"/>
            </a:pPr>
            <a:r>
              <a:rPr lang="en-US" dirty="0" smtClean="0"/>
              <a:t>The </a:t>
            </a:r>
            <a:r>
              <a:rPr lang="en-US" dirty="0"/>
              <a:t>higher the number of features, the harder it gets to visualize the training set and then work on it. </a:t>
            </a:r>
            <a:endParaRPr lang="en-US" dirty="0" smtClean="0"/>
          </a:p>
          <a:p>
            <a:pPr algn="just">
              <a:lnSpc>
                <a:spcPct val="150000"/>
              </a:lnSpc>
              <a:spcAft>
                <a:spcPts val="600"/>
              </a:spcAft>
              <a:buFont typeface="Wingdings" pitchFamily="2" charset="2"/>
              <a:buChar char="q"/>
            </a:pPr>
            <a:r>
              <a:rPr lang="en-US" dirty="0" smtClean="0"/>
              <a:t>Sometimes</a:t>
            </a:r>
            <a:r>
              <a:rPr lang="en-US" dirty="0"/>
              <a:t>, most of these features are correlated, and hence redundant. </a:t>
            </a:r>
            <a:endParaRPr lang="en-US" dirty="0" smtClean="0"/>
          </a:p>
          <a:p>
            <a:pPr algn="just">
              <a:lnSpc>
                <a:spcPct val="150000"/>
              </a:lnSpc>
              <a:spcAft>
                <a:spcPts val="600"/>
              </a:spcAft>
              <a:buFont typeface="Wingdings" pitchFamily="2" charset="2"/>
              <a:buChar char="q"/>
            </a:pPr>
            <a:r>
              <a:rPr lang="en-US" dirty="0" smtClean="0"/>
              <a:t>Dimensionality </a:t>
            </a:r>
            <a:r>
              <a:rPr lang="en-US" dirty="0"/>
              <a:t>reduction is the process of reducing the number of random variables under consideration, by obtaining a set of principal variables. </a:t>
            </a:r>
          </a:p>
          <a:p>
            <a:endParaRPr lang="en-US" dirty="0"/>
          </a:p>
        </p:txBody>
      </p:sp>
    </p:spTree>
    <p:extLst>
      <p:ext uri="{BB962C8B-B14F-4D97-AF65-F5344CB8AC3E}">
        <p14:creationId xmlns:p14="http://schemas.microsoft.com/office/powerpoint/2010/main" val="2783648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0"/>
            <a:ext cx="9956800" cy="990600"/>
          </a:xfrm>
        </p:spPr>
        <p:txBody>
          <a:bodyPr>
            <a:normAutofit/>
          </a:bodyPr>
          <a:lstStyle/>
          <a:p>
            <a:pPr algn="ctr"/>
            <a:r>
              <a:rPr lang="en-US" b="1" dirty="0">
                <a:solidFill>
                  <a:srgbClr val="C00000"/>
                </a:solidFill>
                <a:latin typeface="Times New Roman" pitchFamily="18" charset="0"/>
                <a:cs typeface="Times New Roman" pitchFamily="18" charset="0"/>
              </a:rPr>
              <a:t>Dimensionality reduction</a:t>
            </a:r>
          </a:p>
        </p:txBody>
      </p:sp>
      <p:sp>
        <p:nvSpPr>
          <p:cNvPr id="3" name="Content Placeholder 2"/>
          <p:cNvSpPr>
            <a:spLocks noGrp="1"/>
          </p:cNvSpPr>
          <p:nvPr>
            <p:ph sz="quarter" idx="1"/>
          </p:nvPr>
        </p:nvSpPr>
        <p:spPr>
          <a:xfrm>
            <a:off x="304800" y="1219200"/>
            <a:ext cx="11480800" cy="5334000"/>
          </a:xfrm>
        </p:spPr>
        <p:txBody>
          <a:bodyPr>
            <a:normAutofit fontScale="62500" lnSpcReduction="20000"/>
          </a:bodyPr>
          <a:lstStyle/>
          <a:p>
            <a:pPr algn="just">
              <a:lnSpc>
                <a:spcPct val="150000"/>
              </a:lnSpc>
              <a:buFont typeface="Wingdings" pitchFamily="2" charset="2"/>
              <a:buChar char="q"/>
            </a:pPr>
            <a:r>
              <a:rPr lang="en-US" u="sng" dirty="0"/>
              <a:t>Example</a:t>
            </a:r>
            <a:endParaRPr lang="en-US" u="sng" dirty="0" smtClean="0"/>
          </a:p>
          <a:p>
            <a:pPr marL="623888" indent="-342900" algn="just">
              <a:lnSpc>
                <a:spcPct val="150000"/>
              </a:lnSpc>
              <a:buFont typeface="Wingdings" pitchFamily="2" charset="2"/>
              <a:buChar char="v"/>
            </a:pPr>
            <a:r>
              <a:rPr lang="en-US" u="sng" dirty="0" smtClean="0"/>
              <a:t>Email: Spam or not Spam</a:t>
            </a:r>
          </a:p>
          <a:p>
            <a:pPr marL="855663" indent="-457200" algn="just">
              <a:buFont typeface="Wingdings" pitchFamily="2" charset="2"/>
              <a:buChar char="Ø"/>
            </a:pPr>
            <a:r>
              <a:rPr lang="en-US" dirty="0" smtClean="0"/>
              <a:t>Features: </a:t>
            </a:r>
            <a:r>
              <a:rPr lang="en-US" dirty="0"/>
              <a:t>whether or not the e-mail has a generic title</a:t>
            </a:r>
            <a:r>
              <a:rPr lang="en-US" dirty="0" smtClean="0"/>
              <a:t>,  </a:t>
            </a:r>
            <a:r>
              <a:rPr lang="en-US" dirty="0"/>
              <a:t>the content of the e-mail, </a:t>
            </a:r>
            <a:r>
              <a:rPr lang="en-US" dirty="0" smtClean="0"/>
              <a:t>whether </a:t>
            </a:r>
            <a:r>
              <a:rPr lang="en-US" dirty="0"/>
              <a:t>the e-mail uses a template, etc</a:t>
            </a:r>
            <a:r>
              <a:rPr lang="en-US" dirty="0" smtClean="0"/>
              <a:t>.</a:t>
            </a:r>
            <a:endParaRPr lang="en-US" dirty="0"/>
          </a:p>
          <a:p>
            <a:pPr marL="623888" indent="-342900" algn="just">
              <a:buFont typeface="Wingdings" pitchFamily="2" charset="2"/>
              <a:buChar char="v"/>
            </a:pPr>
            <a:r>
              <a:rPr lang="en-US" u="sng" dirty="0" smtClean="0"/>
              <a:t>Classification:</a:t>
            </a:r>
          </a:p>
          <a:p>
            <a:pPr marL="796925" indent="-398463" algn="just">
              <a:buFont typeface="Wingdings" pitchFamily="2" charset="2"/>
              <a:buChar char="Ø"/>
            </a:pPr>
            <a:r>
              <a:rPr lang="en-US" dirty="0" smtClean="0"/>
              <a:t>Dataset Features: Temperature, Humidity, Rainfall etc..</a:t>
            </a:r>
            <a:endParaRPr lang="en-US" dirty="0"/>
          </a:p>
          <a:p>
            <a:pPr algn="just">
              <a:lnSpc>
                <a:spcPct val="150000"/>
              </a:lnSpc>
              <a:buFont typeface="Wingdings" pitchFamily="2" charset="2"/>
              <a:buChar char="q"/>
            </a:pPr>
            <a:r>
              <a:rPr lang="en-US" dirty="0"/>
              <a:t>Dimensionality reduction </a:t>
            </a:r>
            <a:r>
              <a:rPr lang="en-US" dirty="0" smtClean="0"/>
              <a:t>can </a:t>
            </a:r>
            <a:r>
              <a:rPr lang="en-US" dirty="0"/>
              <a:t>be divided </a:t>
            </a:r>
            <a:r>
              <a:rPr lang="en-US" dirty="0" smtClean="0"/>
              <a:t>into:</a:t>
            </a:r>
          </a:p>
          <a:p>
            <a:pPr marL="519113" indent="-231775" algn="just">
              <a:lnSpc>
                <a:spcPct val="150000"/>
              </a:lnSpc>
              <a:tabLst>
                <a:tab pos="395288" algn="l"/>
                <a:tab pos="519113" algn="l"/>
                <a:tab pos="693738" algn="l"/>
              </a:tabLst>
            </a:pPr>
            <a:r>
              <a:rPr lang="en-US" b="1" dirty="0" smtClean="0"/>
              <a:t>Feature </a:t>
            </a:r>
            <a:r>
              <a:rPr lang="en-US" b="1" dirty="0"/>
              <a:t>selection</a:t>
            </a:r>
            <a:r>
              <a:rPr lang="en-US" dirty="0"/>
              <a:t> </a:t>
            </a:r>
            <a:r>
              <a:rPr lang="en-US" dirty="0" smtClean="0"/>
              <a:t>: </a:t>
            </a:r>
          </a:p>
          <a:p>
            <a:pPr marL="736600" indent="-217488" algn="just">
              <a:lnSpc>
                <a:spcPct val="150000"/>
              </a:lnSpc>
              <a:spcBef>
                <a:spcPts val="0"/>
              </a:spcBef>
              <a:buFont typeface="Wingdings" pitchFamily="2" charset="2"/>
              <a:buChar char="Ø"/>
              <a:tabLst>
                <a:tab pos="395288" algn="l"/>
                <a:tab pos="682625" algn="l"/>
                <a:tab pos="693738" algn="l"/>
                <a:tab pos="736600" algn="l"/>
              </a:tabLst>
            </a:pPr>
            <a:r>
              <a:rPr lang="en-US" dirty="0" smtClean="0"/>
              <a:t>Find </a:t>
            </a:r>
            <a:r>
              <a:rPr lang="en-US" dirty="0"/>
              <a:t>a subset of the original set of variables, or features, to get a smaller subset which can be used to model the </a:t>
            </a:r>
            <a:r>
              <a:rPr lang="en-US" dirty="0" smtClean="0"/>
              <a:t>problem.</a:t>
            </a:r>
          </a:p>
          <a:p>
            <a:pPr marL="519113" indent="-231775" algn="just">
              <a:lnSpc>
                <a:spcPct val="150000"/>
              </a:lnSpc>
              <a:tabLst>
                <a:tab pos="395288" algn="l"/>
                <a:tab pos="519113" algn="l"/>
                <a:tab pos="693738" algn="l"/>
              </a:tabLst>
            </a:pPr>
            <a:r>
              <a:rPr lang="en-US" dirty="0" smtClean="0"/>
              <a:t> </a:t>
            </a:r>
            <a:r>
              <a:rPr lang="en-US" b="1" dirty="0" smtClean="0"/>
              <a:t>Feature extraction/scaling</a:t>
            </a:r>
            <a:r>
              <a:rPr lang="en-US" dirty="0" smtClean="0"/>
              <a:t>: </a:t>
            </a:r>
          </a:p>
          <a:p>
            <a:pPr marL="736600" indent="-165100" algn="just">
              <a:lnSpc>
                <a:spcPct val="150000"/>
              </a:lnSpc>
              <a:spcBef>
                <a:spcPts val="0"/>
              </a:spcBef>
              <a:buFont typeface="Wingdings" pitchFamily="2" charset="2"/>
              <a:buChar char="Ø"/>
              <a:tabLst>
                <a:tab pos="395288" algn="l"/>
                <a:tab pos="693738" algn="l"/>
                <a:tab pos="736600" algn="l"/>
              </a:tabLst>
            </a:pPr>
            <a:r>
              <a:rPr lang="en-US" dirty="0" smtClean="0"/>
              <a:t>This </a:t>
            </a:r>
            <a:r>
              <a:rPr lang="en-US" dirty="0"/>
              <a:t>reduces the data in a high dimensional space to a lower dimension space, i.e. a space with lesser no. of dimensions.</a:t>
            </a:r>
          </a:p>
          <a:p>
            <a:pPr marL="796925" indent="-398463" algn="just">
              <a:buFont typeface="Wingdings" pitchFamily="2" charset="2"/>
              <a:buChar char="Ø"/>
            </a:pPr>
            <a:endParaRPr lang="en-US" dirty="0" smtClean="0"/>
          </a:p>
        </p:txBody>
      </p:sp>
    </p:spTree>
    <p:extLst>
      <p:ext uri="{BB962C8B-B14F-4D97-AF65-F5344CB8AC3E}">
        <p14:creationId xmlns:p14="http://schemas.microsoft.com/office/powerpoint/2010/main" val="3642374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9956800" cy="1143000"/>
          </a:xfrm>
        </p:spPr>
        <p:txBody>
          <a:bodyPr>
            <a:normAutofit/>
          </a:bodyPr>
          <a:lstStyle/>
          <a:p>
            <a:pPr algn="ctr"/>
            <a:r>
              <a:rPr lang="en-US" b="1" dirty="0">
                <a:solidFill>
                  <a:srgbClr val="C00000"/>
                </a:solidFill>
                <a:latin typeface="Times New Roman" pitchFamily="18" charset="0"/>
                <a:cs typeface="Times New Roman" pitchFamily="18" charset="0"/>
              </a:rPr>
              <a:t>Feature Selection</a:t>
            </a:r>
          </a:p>
        </p:txBody>
      </p:sp>
      <p:sp>
        <p:nvSpPr>
          <p:cNvPr id="3" name="Content Placeholder 2"/>
          <p:cNvSpPr>
            <a:spLocks noGrp="1"/>
          </p:cNvSpPr>
          <p:nvPr>
            <p:ph sz="quarter" idx="1"/>
          </p:nvPr>
        </p:nvSpPr>
        <p:spPr>
          <a:xfrm>
            <a:off x="406400" y="1600200"/>
            <a:ext cx="10871200" cy="5105400"/>
          </a:xfrm>
        </p:spPr>
        <p:txBody>
          <a:bodyPr/>
          <a:lstStyle/>
          <a:p>
            <a:pPr algn="just">
              <a:spcAft>
                <a:spcPts val="1200"/>
              </a:spcAft>
            </a:pPr>
            <a:r>
              <a:rPr lang="en-US" dirty="0" smtClean="0"/>
              <a:t>Higher </a:t>
            </a:r>
            <a:r>
              <a:rPr lang="en-US" dirty="0"/>
              <a:t>dimensional data sets increase the time complexity and also the space required will be more. </a:t>
            </a:r>
            <a:endParaRPr lang="en-US" dirty="0" smtClean="0"/>
          </a:p>
          <a:p>
            <a:pPr algn="just">
              <a:spcAft>
                <a:spcPts val="1200"/>
              </a:spcAft>
            </a:pPr>
            <a:r>
              <a:rPr lang="en-US" dirty="0" smtClean="0"/>
              <a:t>Also</a:t>
            </a:r>
            <a:r>
              <a:rPr lang="en-US" dirty="0"/>
              <a:t>, all the features in the dataset might not be useful. </a:t>
            </a:r>
            <a:endParaRPr lang="en-US" dirty="0" smtClean="0"/>
          </a:p>
          <a:p>
            <a:pPr algn="just">
              <a:spcAft>
                <a:spcPts val="1200"/>
              </a:spcAft>
            </a:pPr>
            <a:r>
              <a:rPr lang="en-US" dirty="0" smtClean="0"/>
              <a:t>Some </a:t>
            </a:r>
            <a:r>
              <a:rPr lang="en-US" dirty="0"/>
              <a:t>may contribute no information at all, while some may contribute similar information as the other features. </a:t>
            </a:r>
            <a:endParaRPr lang="en-US" dirty="0" smtClean="0"/>
          </a:p>
          <a:p>
            <a:pPr algn="just">
              <a:spcAft>
                <a:spcPts val="1200"/>
              </a:spcAft>
            </a:pPr>
            <a:r>
              <a:rPr lang="en-US" dirty="0" smtClean="0"/>
              <a:t>Selecting </a:t>
            </a:r>
            <a:r>
              <a:rPr lang="en-US" dirty="0"/>
              <a:t>the optimal set of features will help us hence reduce the space and time complexity as well as increase the accuracy or purity of classification (or regression) and clustering (or association) for supervised and unsupervised learning respectively.</a:t>
            </a:r>
          </a:p>
        </p:txBody>
      </p:sp>
    </p:spTree>
    <p:extLst>
      <p:ext uri="{BB962C8B-B14F-4D97-AF65-F5344CB8AC3E}">
        <p14:creationId xmlns:p14="http://schemas.microsoft.com/office/powerpoint/2010/main" val="1354575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76200"/>
            <a:ext cx="9956800" cy="1143000"/>
          </a:xfrm>
        </p:spPr>
        <p:txBody>
          <a:bodyPr>
            <a:normAutofit/>
          </a:bodyPr>
          <a:lstStyle/>
          <a:p>
            <a:pPr algn="ctr"/>
            <a:r>
              <a:rPr lang="en-US" b="1" dirty="0">
                <a:solidFill>
                  <a:srgbClr val="C00000"/>
                </a:solidFill>
                <a:latin typeface="Times New Roman" pitchFamily="18" charset="0"/>
                <a:cs typeface="Times New Roman" pitchFamily="18" charset="0"/>
              </a:rPr>
              <a:t>Feature Selection</a:t>
            </a:r>
          </a:p>
        </p:txBody>
      </p:sp>
      <p:sp>
        <p:nvSpPr>
          <p:cNvPr id="3" name="Content Placeholder 2"/>
          <p:cNvSpPr>
            <a:spLocks noGrp="1"/>
          </p:cNvSpPr>
          <p:nvPr>
            <p:ph sz="quarter" idx="1"/>
          </p:nvPr>
        </p:nvSpPr>
        <p:spPr>
          <a:xfrm>
            <a:off x="591127" y="1253837"/>
            <a:ext cx="11074400" cy="5257800"/>
          </a:xfrm>
        </p:spPr>
        <p:txBody>
          <a:bodyPr>
            <a:normAutofit fontScale="92500"/>
          </a:bodyPr>
          <a:lstStyle/>
          <a:p>
            <a:pPr algn="just">
              <a:spcAft>
                <a:spcPts val="1200"/>
              </a:spcAft>
              <a:buFont typeface="Wingdings" pitchFamily="2" charset="2"/>
              <a:buChar char="q"/>
            </a:pPr>
            <a:r>
              <a:rPr lang="en-US" dirty="0" smtClean="0"/>
              <a:t>Also called Variable Selection and Attribute Selection.</a:t>
            </a:r>
          </a:p>
          <a:p>
            <a:pPr algn="just">
              <a:spcAft>
                <a:spcPts val="1200"/>
              </a:spcAft>
              <a:buFont typeface="Wingdings" pitchFamily="2" charset="2"/>
              <a:buChar char="q"/>
            </a:pPr>
            <a:r>
              <a:rPr lang="en-US" dirty="0" smtClean="0"/>
              <a:t>Task of selecting a subset of relevant features for use in model construction</a:t>
            </a:r>
          </a:p>
          <a:p>
            <a:pPr algn="just">
              <a:spcAft>
                <a:spcPts val="1200"/>
              </a:spcAft>
              <a:buFont typeface="Wingdings" pitchFamily="2" charset="2"/>
              <a:buChar char="q"/>
            </a:pPr>
            <a:r>
              <a:rPr lang="en-US" dirty="0" smtClean="0"/>
              <a:t>It is used to identify and remove unneeded, irrelevant and redundant attributes from data.</a:t>
            </a:r>
          </a:p>
          <a:p>
            <a:pPr algn="just">
              <a:spcAft>
                <a:spcPts val="1200"/>
              </a:spcAft>
              <a:buFont typeface="Wingdings" pitchFamily="2" charset="2"/>
              <a:buChar char="q"/>
            </a:pPr>
            <a:r>
              <a:rPr lang="en-US" dirty="0" smtClean="0"/>
              <a:t>It has Four approaches</a:t>
            </a:r>
          </a:p>
          <a:p>
            <a:pPr marL="858838" indent="-342900" algn="just">
              <a:spcAft>
                <a:spcPts val="1200"/>
              </a:spcAft>
              <a:buFont typeface="Wingdings" pitchFamily="2" charset="2"/>
              <a:buChar char="Ø"/>
            </a:pPr>
            <a:r>
              <a:rPr lang="en-US" dirty="0" smtClean="0"/>
              <a:t>Wrapper method</a:t>
            </a:r>
          </a:p>
          <a:p>
            <a:pPr marL="858838" indent="-342900" algn="just">
              <a:spcAft>
                <a:spcPts val="1200"/>
              </a:spcAft>
              <a:buFont typeface="Wingdings" pitchFamily="2" charset="2"/>
              <a:buChar char="Ø"/>
            </a:pPr>
            <a:r>
              <a:rPr lang="en-US" dirty="0" smtClean="0"/>
              <a:t>Filter Method</a:t>
            </a:r>
          </a:p>
          <a:p>
            <a:pPr marL="858838" indent="-342900" algn="just">
              <a:spcAft>
                <a:spcPts val="1200"/>
              </a:spcAft>
              <a:buFont typeface="Wingdings" pitchFamily="2" charset="2"/>
              <a:buChar char="Ø"/>
            </a:pPr>
            <a:r>
              <a:rPr lang="en-US" dirty="0" smtClean="0"/>
              <a:t>Embedded Method</a:t>
            </a:r>
          </a:p>
          <a:p>
            <a:pPr marL="858838" indent="-342900" algn="just">
              <a:spcAft>
                <a:spcPts val="1200"/>
              </a:spcAft>
              <a:buFont typeface="Wingdings" pitchFamily="2" charset="2"/>
              <a:buChar char="Ø"/>
            </a:pPr>
            <a:r>
              <a:rPr lang="en-US" dirty="0" smtClean="0"/>
              <a:t>Hybrid Method</a:t>
            </a:r>
            <a:endParaRPr lang="en-US" dirty="0"/>
          </a:p>
        </p:txBody>
      </p:sp>
    </p:spTree>
    <p:extLst>
      <p:ext uri="{BB962C8B-B14F-4D97-AF65-F5344CB8AC3E}">
        <p14:creationId xmlns:p14="http://schemas.microsoft.com/office/powerpoint/2010/main" val="3434736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0"/>
            <a:ext cx="9956800" cy="1143000"/>
          </a:xfrm>
        </p:spPr>
        <p:txBody>
          <a:bodyPr>
            <a:normAutofit/>
          </a:bodyPr>
          <a:lstStyle/>
          <a:p>
            <a:pPr algn="ctr"/>
            <a:r>
              <a:rPr lang="en-US" b="1" dirty="0">
                <a:solidFill>
                  <a:srgbClr val="C00000"/>
                </a:solidFill>
                <a:latin typeface="Times New Roman" pitchFamily="18" charset="0"/>
                <a:cs typeface="Times New Roman" pitchFamily="18" charset="0"/>
              </a:rPr>
              <a:t>Feature Selection Approaches</a:t>
            </a:r>
          </a:p>
        </p:txBody>
      </p:sp>
      <p:sp>
        <p:nvSpPr>
          <p:cNvPr id="3" name="Content Placeholder 2"/>
          <p:cNvSpPr>
            <a:spLocks noGrp="1"/>
          </p:cNvSpPr>
          <p:nvPr>
            <p:ph sz="quarter" idx="1"/>
          </p:nvPr>
        </p:nvSpPr>
        <p:spPr>
          <a:xfrm>
            <a:off x="406400" y="1447800"/>
            <a:ext cx="10871200" cy="5257800"/>
          </a:xfrm>
        </p:spPr>
        <p:txBody>
          <a:bodyPr>
            <a:normAutofit fontScale="92500" lnSpcReduction="10000"/>
          </a:bodyPr>
          <a:lstStyle/>
          <a:p>
            <a:pPr algn="just">
              <a:spcAft>
                <a:spcPts val="600"/>
              </a:spcAft>
              <a:buFont typeface="Wingdings" pitchFamily="2" charset="2"/>
              <a:buChar char="q"/>
            </a:pPr>
            <a:r>
              <a:rPr lang="en-US" sz="2600" b="1" u="sng" dirty="0" smtClean="0"/>
              <a:t>Wrapper method</a:t>
            </a:r>
          </a:p>
          <a:p>
            <a:pPr marL="741363" indent="-342900" algn="just">
              <a:buFont typeface="Wingdings" pitchFamily="2" charset="2"/>
              <a:buChar char="Ø"/>
            </a:pPr>
            <a:r>
              <a:rPr lang="en-US" dirty="0" smtClean="0"/>
              <a:t>It considers the selection of a set of features as a search problem, where different combinations are prepared, evaluated and compared to other combinations.</a:t>
            </a:r>
          </a:p>
          <a:p>
            <a:pPr marL="741363" indent="-342900" algn="just">
              <a:buFont typeface="Wingdings" pitchFamily="2" charset="2"/>
              <a:buChar char="Ø"/>
            </a:pPr>
            <a:r>
              <a:rPr lang="en-US" dirty="0" smtClean="0"/>
              <a:t>A predictive model is used to evaluate a combination of features and assign a score based on model accuracy.</a:t>
            </a:r>
          </a:p>
          <a:p>
            <a:pPr marL="741363" indent="-342900" algn="just">
              <a:spcAft>
                <a:spcPts val="1200"/>
              </a:spcAft>
              <a:buFont typeface="Wingdings" pitchFamily="2" charset="2"/>
              <a:buChar char="Ø"/>
            </a:pPr>
            <a:r>
              <a:rPr lang="en-US" dirty="0" err="1" smtClean="0"/>
              <a:t>Eg</a:t>
            </a:r>
            <a:r>
              <a:rPr lang="en-US" dirty="0" smtClean="0"/>
              <a:t>: Best Fit Search and Random Hill Climbing</a:t>
            </a:r>
          </a:p>
          <a:p>
            <a:pPr algn="just">
              <a:spcAft>
                <a:spcPts val="1200"/>
              </a:spcAft>
              <a:buFont typeface="Wingdings" pitchFamily="2" charset="2"/>
              <a:buChar char="q"/>
            </a:pPr>
            <a:r>
              <a:rPr lang="en-US" sz="2600" b="1" u="sng" dirty="0" smtClean="0"/>
              <a:t>Filter </a:t>
            </a:r>
            <a:r>
              <a:rPr lang="en-US" sz="2600" b="1" u="sng" dirty="0"/>
              <a:t>Method</a:t>
            </a:r>
          </a:p>
          <a:p>
            <a:pPr marL="741363" indent="-342900" algn="just">
              <a:buFont typeface="Wingdings" pitchFamily="2" charset="2"/>
              <a:buChar char="Ø"/>
            </a:pPr>
            <a:r>
              <a:rPr lang="en-US" dirty="0" smtClean="0"/>
              <a:t>Applies a statistical measure to assign a scoring to each feature.</a:t>
            </a:r>
          </a:p>
          <a:p>
            <a:pPr marL="741363" indent="-342900" algn="just">
              <a:buFont typeface="Wingdings" pitchFamily="2" charset="2"/>
              <a:buChar char="Ø"/>
            </a:pPr>
            <a:r>
              <a:rPr lang="en-US" dirty="0" smtClean="0"/>
              <a:t>Features are ranked by the score and either selected or rejected from the dataset.</a:t>
            </a:r>
          </a:p>
          <a:p>
            <a:pPr marL="741363" indent="-342900" algn="just">
              <a:buFont typeface="Wingdings" pitchFamily="2" charset="2"/>
              <a:buChar char="Ø"/>
            </a:pPr>
            <a:r>
              <a:rPr lang="en-US" dirty="0" err="1" smtClean="0"/>
              <a:t>Eg</a:t>
            </a:r>
            <a:r>
              <a:rPr lang="en-US" dirty="0" smtClean="0"/>
              <a:t>: Correlation Coefficient Scores, Chi Square Test</a:t>
            </a:r>
            <a:endParaRPr lang="en-US" dirty="0"/>
          </a:p>
        </p:txBody>
      </p:sp>
    </p:spTree>
    <p:extLst>
      <p:ext uri="{BB962C8B-B14F-4D97-AF65-F5344CB8AC3E}">
        <p14:creationId xmlns:p14="http://schemas.microsoft.com/office/powerpoint/2010/main" val="2654834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29497"/>
            <a:ext cx="9956800" cy="1143000"/>
          </a:xfrm>
        </p:spPr>
        <p:txBody>
          <a:bodyPr>
            <a:normAutofit/>
          </a:bodyPr>
          <a:lstStyle/>
          <a:p>
            <a:pPr algn="ctr"/>
            <a:r>
              <a:rPr lang="en-US" b="1" dirty="0">
                <a:solidFill>
                  <a:srgbClr val="C00000"/>
                </a:solidFill>
                <a:latin typeface="Times New Roman" pitchFamily="18" charset="0"/>
                <a:cs typeface="Times New Roman" pitchFamily="18" charset="0"/>
              </a:rPr>
              <a:t>Feature Selection Approaches</a:t>
            </a:r>
          </a:p>
        </p:txBody>
      </p:sp>
      <p:sp>
        <p:nvSpPr>
          <p:cNvPr id="3" name="Content Placeholder 2"/>
          <p:cNvSpPr>
            <a:spLocks noGrp="1"/>
          </p:cNvSpPr>
          <p:nvPr>
            <p:ph sz="quarter" idx="1"/>
          </p:nvPr>
        </p:nvSpPr>
        <p:spPr>
          <a:xfrm>
            <a:off x="609600" y="1447800"/>
            <a:ext cx="10769600" cy="5026152"/>
          </a:xfrm>
        </p:spPr>
        <p:txBody>
          <a:bodyPr>
            <a:normAutofit/>
          </a:bodyPr>
          <a:lstStyle/>
          <a:p>
            <a:pPr algn="just">
              <a:spcAft>
                <a:spcPts val="600"/>
              </a:spcAft>
              <a:buFont typeface="Wingdings" pitchFamily="2" charset="2"/>
              <a:buChar char="q"/>
            </a:pPr>
            <a:r>
              <a:rPr lang="en-US" b="1" u="sng" dirty="0"/>
              <a:t>Embedded method</a:t>
            </a:r>
          </a:p>
          <a:p>
            <a:pPr marL="741363" indent="-342900" algn="just">
              <a:buFont typeface="Wingdings" pitchFamily="2" charset="2"/>
              <a:buChar char="Ø"/>
            </a:pPr>
            <a:r>
              <a:rPr lang="en-US" sz="2200" dirty="0"/>
              <a:t>The applied learning algorithms determine the specificity of this approach </a:t>
            </a:r>
          </a:p>
          <a:p>
            <a:pPr marL="741363" indent="-342900" algn="just">
              <a:spcAft>
                <a:spcPts val="1200"/>
              </a:spcAft>
              <a:buFont typeface="Wingdings" pitchFamily="2" charset="2"/>
              <a:buChar char="Ø"/>
            </a:pPr>
            <a:r>
              <a:rPr lang="en-US" sz="2200" dirty="0"/>
              <a:t>It selects the features during the process of training the data set.</a:t>
            </a:r>
          </a:p>
          <a:p>
            <a:pPr algn="just">
              <a:spcAft>
                <a:spcPts val="1200"/>
              </a:spcAft>
              <a:buFont typeface="Wingdings" pitchFamily="2" charset="2"/>
              <a:buChar char="q"/>
            </a:pPr>
            <a:r>
              <a:rPr lang="en-US" b="1" u="sng" dirty="0"/>
              <a:t>Hybrid Method</a:t>
            </a:r>
          </a:p>
          <a:p>
            <a:pPr marL="741363" indent="-342900" algn="just">
              <a:buFont typeface="Wingdings" pitchFamily="2" charset="2"/>
              <a:buChar char="Ø"/>
            </a:pPr>
            <a:r>
              <a:rPr lang="en-US" sz="2200" dirty="0"/>
              <a:t>Both filter and wrapper-based methods are used in hybrid approach. </a:t>
            </a:r>
          </a:p>
          <a:p>
            <a:pPr marL="741363" indent="-342900" algn="just">
              <a:buFont typeface="Wingdings" pitchFamily="2" charset="2"/>
              <a:buChar char="Ø"/>
            </a:pPr>
            <a:r>
              <a:rPr lang="en-US" sz="2200" dirty="0"/>
              <a:t>This approach first selects the possible optimal feature set which is further tested by the wrapper approach. </a:t>
            </a:r>
          </a:p>
          <a:p>
            <a:pPr marL="741363" indent="-342900" algn="just">
              <a:buFont typeface="Wingdings" pitchFamily="2" charset="2"/>
              <a:buChar char="Ø"/>
            </a:pPr>
            <a:r>
              <a:rPr lang="en-US" sz="2200" dirty="0"/>
              <a:t>It hence uses the advantages of both filter and wrapper-based approach.</a:t>
            </a:r>
          </a:p>
          <a:p>
            <a:endParaRPr lang="en-US" dirty="0"/>
          </a:p>
        </p:txBody>
      </p:sp>
    </p:spTree>
    <p:extLst>
      <p:ext uri="{BB962C8B-B14F-4D97-AF65-F5344CB8AC3E}">
        <p14:creationId xmlns:p14="http://schemas.microsoft.com/office/powerpoint/2010/main" val="81446579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5706</TotalTime>
  <Words>1302</Words>
  <Application>Microsoft Office PowerPoint</Application>
  <PresentationFormat>Custom</PresentationFormat>
  <Paragraphs>166</Paragraphs>
  <Slides>20</Slides>
  <Notes>0</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20</vt:i4>
      </vt:variant>
    </vt:vector>
  </HeadingPairs>
  <TitlesOfParts>
    <vt:vector size="24" baseType="lpstr">
      <vt:lpstr>1_Office Theme</vt:lpstr>
      <vt:lpstr>Contents Slide Master</vt:lpstr>
      <vt:lpstr>CorelDRAW</vt:lpstr>
      <vt:lpstr>Equation</vt:lpstr>
      <vt:lpstr>PowerPoint Presentation</vt:lpstr>
      <vt:lpstr>Course Outcomes</vt:lpstr>
      <vt:lpstr>Course Objectives</vt:lpstr>
      <vt:lpstr>Dimensionality reduction</vt:lpstr>
      <vt:lpstr>Dimensionality reduction</vt:lpstr>
      <vt:lpstr>Feature Selection</vt:lpstr>
      <vt:lpstr>Feature Selection</vt:lpstr>
      <vt:lpstr>Feature Selection Approaches</vt:lpstr>
      <vt:lpstr>Feature Selection Approaches</vt:lpstr>
      <vt:lpstr>Parameters for Feature Selection</vt:lpstr>
      <vt:lpstr>Parameters for Feature Selection</vt:lpstr>
      <vt:lpstr>Parameters for Feature Selection</vt:lpstr>
      <vt:lpstr>Parameters for Feature Selection</vt:lpstr>
      <vt:lpstr>Feature Scaling</vt:lpstr>
      <vt:lpstr>Without Feature Scaling</vt:lpstr>
      <vt:lpstr>Feature Scaling</vt:lpstr>
      <vt:lpstr>Techniques for Feature Scaling</vt:lpstr>
      <vt:lpstr>Methods of Dimensionality Reduction</vt:lpstr>
      <vt:lpstr>Pros and cons of Dimensionality Reduction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Yashika</cp:lastModifiedBy>
  <cp:revision>449</cp:revision>
  <dcterms:created xsi:type="dcterms:W3CDTF">2019-01-09T10:33:58Z</dcterms:created>
  <dcterms:modified xsi:type="dcterms:W3CDTF">2022-10-20T05:06:34Z</dcterms:modified>
</cp:coreProperties>
</file>