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embeddedFontLst>
    <p:embeddedFont>
      <p:font typeface="Raleway ExtraBold"/>
      <p:bold r:id="rId26"/>
      <p:boldItalic r:id="rId27"/>
    </p:embeddedFont>
    <p:embeddedFont>
      <p:font typeface="Helvetica Neue"/>
      <p:regular r:id="rId28"/>
      <p:bold r:id="rId29"/>
      <p:italic r:id="rId30"/>
      <p:boldItalic r:id="rId31"/>
    </p:embeddedFon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3" roundtripDataSignature="AMtx7mgY4ODnKz89ER9iIgDmtX/KaBL9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ExtraBold-bold.fntdata"/><Relationship Id="rId25" Type="http://schemas.openxmlformats.org/officeDocument/2006/relationships/slide" Target="slides/slide19.xml"/><Relationship Id="rId28" Type="http://schemas.openxmlformats.org/officeDocument/2006/relationships/font" Target="fonts/HelveticaNeue-regular.fntdata"/><Relationship Id="rId27" Type="http://schemas.openxmlformats.org/officeDocument/2006/relationships/font" Target="fonts/RalewayExtra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ArialBlack-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48" name="Google Shape;2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60" name="Google Shape;26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67" name="Google Shape;26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75" name="Google Shape;2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82" name="Google Shape;2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0" name="Google Shape;2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7" name="Google Shape;2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4" name="Google Shape;30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85" name="Google Shape;1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10" name="Google Shape;2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4" name="Google Shape;2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41" name="Google Shape;2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14" name="Shape 14"/>
        <p:cNvGrpSpPr/>
        <p:nvPr/>
      </p:nvGrpSpPr>
      <p:grpSpPr>
        <a:xfrm>
          <a:off x="0" y="0"/>
          <a:ext cx="0" cy="0"/>
          <a:chOff x="0" y="0"/>
          <a:chExt cx="0" cy="0"/>
        </a:xfrm>
      </p:grpSpPr>
      <p:sp>
        <p:nvSpPr>
          <p:cNvPr id="15" name="Google Shape;15;p21"/>
          <p:cNvSpPr txBox="1"/>
          <p:nvPr>
            <p:ph type="title"/>
          </p:nvPr>
        </p:nvSpPr>
        <p:spPr>
          <a:xfrm>
            <a:off x="457200" y="277813"/>
            <a:ext cx="8229600" cy="576262"/>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30"/>
          <p:cNvSpPr/>
          <p:nvPr>
            <p:ph idx="2" type="pic"/>
          </p:nvPr>
        </p:nvSpPr>
        <p:spPr>
          <a:xfrm>
            <a:off x="1792288" y="612775"/>
            <a:ext cx="5486400" cy="4114800"/>
          </a:xfrm>
          <a:prstGeom prst="rect">
            <a:avLst/>
          </a:prstGeom>
          <a:noFill/>
          <a:ln>
            <a:noFill/>
          </a:ln>
        </p:spPr>
      </p:sp>
      <p:sp>
        <p:nvSpPr>
          <p:cNvPr id="62" name="Google Shape;62;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3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3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3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31"/>
          <p:cNvSpPr txBox="1"/>
          <p:nvPr>
            <p:ph type="title"/>
          </p:nvPr>
        </p:nvSpPr>
        <p:spPr>
          <a:xfrm>
            <a:off x="304800" y="1371600"/>
            <a:ext cx="8229600" cy="685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31"/>
          <p:cNvSpPr txBox="1"/>
          <p:nvPr>
            <p:ph idx="1" type="body"/>
          </p:nvPr>
        </p:nvSpPr>
        <p:spPr>
          <a:xfrm rot="5400000">
            <a:off x="2286000" y="228600"/>
            <a:ext cx="4267200" cy="82296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3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3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31"/>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32"/>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3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3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3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78" name="Shape 78"/>
        <p:cNvGrpSpPr/>
        <p:nvPr/>
      </p:nvGrpSpPr>
      <p:grpSpPr>
        <a:xfrm>
          <a:off x="0" y="0"/>
          <a:ext cx="0" cy="0"/>
          <a:chOff x="0" y="0"/>
          <a:chExt cx="0" cy="0"/>
        </a:xfrm>
      </p:grpSpPr>
      <p:sp>
        <p:nvSpPr>
          <p:cNvPr id="79" name="Google Shape;79;p33"/>
          <p:cNvSpPr txBox="1"/>
          <p:nvPr>
            <p:ph type="title"/>
          </p:nvPr>
        </p:nvSpPr>
        <p:spPr>
          <a:xfrm>
            <a:off x="609600" y="228600"/>
            <a:ext cx="7772400" cy="990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33"/>
          <p:cNvSpPr txBox="1"/>
          <p:nvPr>
            <p:ph idx="1" type="body"/>
          </p:nvPr>
        </p:nvSpPr>
        <p:spPr>
          <a:xfrm>
            <a:off x="685800" y="1524000"/>
            <a:ext cx="3886200" cy="46482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33"/>
          <p:cNvSpPr/>
          <p:nvPr>
            <p:ph idx="2" type="clipArt"/>
          </p:nvPr>
        </p:nvSpPr>
        <p:spPr>
          <a:xfrm>
            <a:off x="4724400" y="1524000"/>
            <a:ext cx="3886200" cy="4648200"/>
          </a:xfrm>
          <a:prstGeom prst="rect">
            <a:avLst/>
          </a:prstGeom>
          <a:noFill/>
          <a:ln>
            <a:noFill/>
          </a:ln>
        </p:spPr>
      </p:sp>
      <p:sp>
        <p:nvSpPr>
          <p:cNvPr id="82" name="Google Shape;82;p33"/>
          <p:cNvSpPr txBox="1"/>
          <p:nvPr>
            <p:ph idx="10" type="dt"/>
          </p:nvPr>
        </p:nvSpPr>
        <p:spPr>
          <a:xfrm>
            <a:off x="685800" y="6248400"/>
            <a:ext cx="23622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33"/>
          <p:cNvSpPr txBox="1"/>
          <p:nvPr>
            <p:ph idx="11" type="ftr"/>
          </p:nvPr>
        </p:nvSpPr>
        <p:spPr>
          <a:xfrm>
            <a:off x="2743200" y="6553200"/>
            <a:ext cx="38100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33"/>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1" name="Shape 91"/>
        <p:cNvGrpSpPr/>
        <p:nvPr/>
      </p:nvGrpSpPr>
      <p:grpSpPr>
        <a:xfrm>
          <a:off x="0" y="0"/>
          <a:ext cx="0" cy="0"/>
          <a:chOff x="0" y="0"/>
          <a:chExt cx="0" cy="0"/>
        </a:xfrm>
      </p:grpSpPr>
      <p:sp>
        <p:nvSpPr>
          <p:cNvPr id="92" name="Google Shape;92;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4" name="Google Shape;9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6" name="Google Shape;10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9" name="Shape 109"/>
        <p:cNvGrpSpPr/>
        <p:nvPr/>
      </p:nvGrpSpPr>
      <p:grpSpPr>
        <a:xfrm>
          <a:off x="0" y="0"/>
          <a:ext cx="0" cy="0"/>
          <a:chOff x="0" y="0"/>
          <a:chExt cx="0" cy="0"/>
        </a:xfrm>
      </p:grpSpPr>
      <p:sp>
        <p:nvSpPr>
          <p:cNvPr id="110" name="Google Shape;11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3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p3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9" name="Google Shape;119;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0" name="Google Shape;120;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1" name="Google Shape;121;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2" name="Google Shape;12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6" name="Shape 16"/>
        <p:cNvGrpSpPr/>
        <p:nvPr/>
      </p:nvGrpSpPr>
      <p:grpSpPr>
        <a:xfrm>
          <a:off x="0" y="0"/>
          <a:ext cx="0" cy="0"/>
          <a:chOff x="0" y="0"/>
          <a:chExt cx="0" cy="0"/>
        </a:xfrm>
      </p:grpSpPr>
      <p:sp>
        <p:nvSpPr>
          <p:cNvPr id="17" name="Google Shape;17;p2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560"/>
              </a:spcBef>
              <a:spcAft>
                <a:spcPts val="0"/>
              </a:spcAft>
              <a:buClr>
                <a:srgbClr val="888888"/>
              </a:buClr>
              <a:buSzPts val="2800"/>
              <a:buFont typeface="Arial"/>
              <a:buNone/>
              <a:defRPr b="0" i="0" sz="2800" u="none" cap="none" strike="noStrike">
                <a:solidFill>
                  <a:srgbClr val="888888"/>
                </a:solidFill>
                <a:latin typeface="Cambria"/>
                <a:ea typeface="Cambria"/>
                <a:cs typeface="Cambria"/>
                <a:sym typeface="Cambria"/>
              </a:defRPr>
            </a:lvl1pPr>
            <a:lvl2pPr lvl="1"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9" name="Google Shape;19;p2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4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4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7" name="Google Shape;137;p4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8" name="Google Shape;138;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1" name="Shape 141"/>
        <p:cNvGrpSpPr/>
        <p:nvPr/>
      </p:nvGrpSpPr>
      <p:grpSpPr>
        <a:xfrm>
          <a:off x="0" y="0"/>
          <a:ext cx="0" cy="0"/>
          <a:chOff x="0" y="0"/>
          <a:chExt cx="0" cy="0"/>
        </a:xfrm>
      </p:grpSpPr>
      <p:sp>
        <p:nvSpPr>
          <p:cNvPr id="142" name="Google Shape;142;p4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43"/>
          <p:cNvSpPr/>
          <p:nvPr>
            <p:ph idx="2" type="pic"/>
          </p:nvPr>
        </p:nvSpPr>
        <p:spPr>
          <a:xfrm>
            <a:off x="1792288" y="612775"/>
            <a:ext cx="5486400" cy="4114800"/>
          </a:xfrm>
          <a:prstGeom prst="rect">
            <a:avLst/>
          </a:prstGeom>
          <a:noFill/>
          <a:ln>
            <a:noFill/>
          </a:ln>
        </p:spPr>
      </p:sp>
      <p:sp>
        <p:nvSpPr>
          <p:cNvPr id="144" name="Google Shape;144;p4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5" name="Google Shape;14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8" name="Shape 148"/>
        <p:cNvGrpSpPr/>
        <p:nvPr/>
      </p:nvGrpSpPr>
      <p:grpSpPr>
        <a:xfrm>
          <a:off x="0" y="0"/>
          <a:ext cx="0" cy="0"/>
          <a:chOff x="0" y="0"/>
          <a:chExt cx="0" cy="0"/>
        </a:xfrm>
      </p:grpSpPr>
      <p:sp>
        <p:nvSpPr>
          <p:cNvPr id="149" name="Google Shape;14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4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1" name="Google Shape;15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4" name="Shape 154"/>
        <p:cNvGrpSpPr/>
        <p:nvPr/>
      </p:nvGrpSpPr>
      <p:grpSpPr>
        <a:xfrm>
          <a:off x="0" y="0"/>
          <a:ext cx="0" cy="0"/>
          <a:chOff x="0" y="0"/>
          <a:chExt cx="0" cy="0"/>
        </a:xfrm>
      </p:grpSpPr>
      <p:sp>
        <p:nvSpPr>
          <p:cNvPr id="155" name="Google Shape;155;p4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4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7" name="Google Shape;157;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3"/>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2400"/>
              <a:buFont typeface="Cambria"/>
              <a:buNone/>
              <a:defRPr b="1" i="0" sz="2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23"/>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23"/>
          <p:cNvSpPr txBox="1"/>
          <p:nvPr/>
        </p:nvSpPr>
        <p:spPr>
          <a:xfrm>
            <a:off x="2804329" y="0"/>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24"/>
          <p:cNvSpPr txBox="1"/>
          <p:nvPr>
            <p:ph idx="1" type="body"/>
          </p:nvPr>
        </p:nvSpPr>
        <p:spPr>
          <a:xfrm>
            <a:off x="762000" y="1447800"/>
            <a:ext cx="8229600" cy="4800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24"/>
          <p:cNvSpPr txBox="1"/>
          <p:nvPr>
            <p:ph idx="2" type="body"/>
          </p:nvPr>
        </p:nvSpPr>
        <p:spPr>
          <a:xfrm>
            <a:off x="1066800" y="609600"/>
            <a:ext cx="79248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rgbClr val="C00000"/>
              </a:buClr>
              <a:buSzPts val="3200"/>
              <a:buFont typeface="Arial"/>
              <a:buNone/>
              <a:defRPr b="1" i="0" sz="3200" u="none" cap="none" strike="noStrike">
                <a:solidFill>
                  <a:srgbClr val="C00000"/>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 name="Google Shape;29;p24"/>
          <p:cNvSpPr txBox="1"/>
          <p:nvPr/>
        </p:nvSpPr>
        <p:spPr>
          <a:xfrm>
            <a:off x="2804329" y="87868"/>
            <a:ext cx="61872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and Communication Engineering (CCE)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25"/>
          <p:cNvSpPr txBox="1"/>
          <p:nvPr>
            <p:ph type="ctrTitle"/>
          </p:nvPr>
        </p:nvSpPr>
        <p:spPr>
          <a:xfrm>
            <a:off x="1143000" y="3429000"/>
            <a:ext cx="7772400" cy="1066799"/>
          </a:xfrm>
          <a:prstGeom prst="rect">
            <a:avLst/>
          </a:prstGeom>
          <a:solidFill>
            <a:schemeClr val="lt1"/>
          </a:solidFill>
          <a:ln cap="sq" cmpd="thinThick" w="19050">
            <a:solidFill>
              <a:schemeClr val="dk1"/>
            </a:solidFill>
            <a:prstDash val="solid"/>
            <a:bevel/>
            <a:headEnd len="sm" w="sm" type="none"/>
            <a:tailEnd len="sm" w="sm" type="none"/>
          </a:ln>
        </p:spPr>
        <p:txBody>
          <a:bodyPr anchorCtr="0" anchor="ctr" bIns="45700" lIns="91425" spcFirstLastPara="1" rIns="91425" wrap="square" tIns="45700">
            <a:noAutofit/>
          </a:bodyPr>
          <a:lstStyle>
            <a:lvl1pPr lvl="0" marR="0" rtl="0" algn="r">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2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2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2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25"/>
          <p:cNvSpPr txBox="1"/>
          <p:nvPr/>
        </p:nvSpPr>
        <p:spPr>
          <a:xfrm>
            <a:off x="2804328" y="87868"/>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6" name="Shape 36"/>
        <p:cNvGrpSpPr/>
        <p:nvPr/>
      </p:nvGrpSpPr>
      <p:grpSpPr>
        <a:xfrm>
          <a:off x="0" y="0"/>
          <a:ext cx="0" cy="0"/>
          <a:chOff x="0" y="0"/>
          <a:chExt cx="0" cy="0"/>
        </a:xfrm>
      </p:grpSpPr>
      <p:sp>
        <p:nvSpPr>
          <p:cNvPr id="37" name="Google Shape;37;p2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2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6"/>
          <p:cNvSpPr/>
          <p:nvPr>
            <p:ph idx="2" type="pic"/>
          </p:nvPr>
        </p:nvSpPr>
        <p:spPr>
          <a:xfrm>
            <a:off x="2895600" y="1371600"/>
            <a:ext cx="6019800" cy="4724400"/>
          </a:xfrm>
          <a:prstGeom prst="rect">
            <a:avLst/>
          </a:prstGeom>
          <a:noFill/>
          <a:ln>
            <a:noFill/>
          </a:ln>
        </p:spPr>
      </p:sp>
      <p:sp>
        <p:nvSpPr>
          <p:cNvPr id="41" name="Google Shape;41;p26"/>
          <p:cNvSpPr txBox="1"/>
          <p:nvPr>
            <p:ph idx="1" type="body"/>
          </p:nvPr>
        </p:nvSpPr>
        <p:spPr>
          <a:xfrm>
            <a:off x="228600" y="1371600"/>
            <a:ext cx="2590800" cy="4724400"/>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2" name="Google Shape;42;p26"/>
          <p:cNvSpPr txBox="1"/>
          <p:nvPr/>
        </p:nvSpPr>
        <p:spPr>
          <a:xfrm>
            <a:off x="2804328" y="87868"/>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27"/>
          <p:cNvSpPr txBox="1"/>
          <p:nvPr>
            <p:ph idx="1" type="body"/>
          </p:nvPr>
        </p:nvSpPr>
        <p:spPr>
          <a:xfrm>
            <a:off x="609600" y="1524000"/>
            <a:ext cx="8305800" cy="48768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27"/>
          <p:cNvSpPr txBox="1"/>
          <p:nvPr>
            <p:ph idx="2" type="body"/>
          </p:nvPr>
        </p:nvSpPr>
        <p:spPr>
          <a:xfrm>
            <a:off x="1066800" y="533400"/>
            <a:ext cx="78486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spcBef>
                <a:spcPts val="640"/>
              </a:spcBef>
              <a:spcAft>
                <a:spcPts val="0"/>
              </a:spcAft>
              <a:buClr>
                <a:schemeClr val="dk1"/>
              </a:buClr>
              <a:buSzPts val="3200"/>
              <a:buFont typeface="Arial"/>
              <a:buNone/>
              <a:defRPr b="1" i="0" sz="3200" u="none" cap="none" strike="noStrike">
                <a:solidFill>
                  <a:schemeClr val="dk1"/>
                </a:solidFill>
                <a:latin typeface="Cambria"/>
                <a:ea typeface="Cambria"/>
                <a:cs typeface="Cambria"/>
                <a:sym typeface="Cambria"/>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27"/>
          <p:cNvSpPr txBox="1"/>
          <p:nvPr/>
        </p:nvSpPr>
        <p:spPr>
          <a:xfrm>
            <a:off x="3009795" y="0"/>
            <a:ext cx="6058005" cy="353943"/>
          </a:xfrm>
          <a:prstGeom prst="rect">
            <a:avLst/>
          </a:prstGeom>
          <a:solidFill>
            <a:srgbClr val="63242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lt1"/>
                </a:solidFill>
                <a:latin typeface="Calibri"/>
                <a:ea typeface="Calibri"/>
                <a:cs typeface="Calibri"/>
                <a:sym typeface="Calibri"/>
              </a:rPr>
              <a:t>Department of Computer and Communicationq Engineering (CCE)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2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2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2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28"/>
          <p:cNvSpPr txBox="1"/>
          <p:nvPr/>
        </p:nvSpPr>
        <p:spPr>
          <a:xfrm>
            <a:off x="2804328" y="87868"/>
            <a:ext cx="633967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800">
                <a:solidFill>
                  <a:schemeClr val="dk1"/>
                </a:solidFill>
                <a:latin typeface="Calibri"/>
                <a:ea typeface="Calibri"/>
                <a:cs typeface="Calibri"/>
                <a:sym typeface="Calibri"/>
              </a:rPr>
              <a:t>Department of Computer Science and Engineering (CSE)</a:t>
            </a:r>
            <a:endParaRPr b="0" sz="17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6" name="Google Shape;56;p2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2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2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0"/>
          <p:cNvSpPr txBox="1"/>
          <p:nvPr/>
        </p:nvSpPr>
        <p:spPr>
          <a:xfrm>
            <a:off x="0" y="6457890"/>
            <a:ext cx="91440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University Institute of Engineering (UIE)</a:t>
            </a:r>
            <a:endParaRPr b="1" i="0" sz="2000" u="none" cap="none" strike="noStrike">
              <a:solidFill>
                <a:schemeClr val="dk1"/>
              </a:solidFill>
              <a:latin typeface="Calibri"/>
              <a:ea typeface="Calibri"/>
              <a:cs typeface="Calibri"/>
              <a:sym typeface="Calibri"/>
            </a:endParaRPr>
          </a:p>
        </p:txBody>
      </p:sp>
      <p:cxnSp>
        <p:nvCxnSpPr>
          <p:cNvPr id="12" name="Google Shape;12;p20"/>
          <p:cNvCxnSpPr/>
          <p:nvPr/>
        </p:nvCxnSpPr>
        <p:spPr>
          <a:xfrm>
            <a:off x="0" y="6400800"/>
            <a:ext cx="9144000" cy="0"/>
          </a:xfrm>
          <a:prstGeom prst="straightConnector1">
            <a:avLst/>
          </a:prstGeom>
          <a:noFill/>
          <a:ln cap="flat" cmpd="thickThin" w="88900">
            <a:solidFill>
              <a:srgbClr val="C00000"/>
            </a:solidFill>
            <a:prstDash val="solid"/>
            <a:round/>
            <a:headEnd len="sm" w="sm" type="none"/>
            <a:tailEnd len="sm" w="sm" type="none"/>
          </a:ln>
        </p:spPr>
      </p:cxnSp>
      <p:pic>
        <p:nvPicPr>
          <p:cNvPr descr="https://encrypted-tbn3.gstatic.com/images?q=tbn:ANd9GcTyg3Gq4WoxkxO75aZWNEjYFvavmMfWdiMvs57jpDF8YRR3yCybqQ" id="13" name="Google Shape;13;p20">
            <a:hlinkClick r:id="rId1"/>
          </p:cNvPr>
          <p:cNvPicPr preferRelativeResize="0"/>
          <p:nvPr/>
        </p:nvPicPr>
        <p:blipFill rotWithShape="1">
          <a:blip r:embed="rId2">
            <a:alphaModFix/>
          </a:blip>
          <a:srcRect b="0" l="0" r="0" t="0"/>
          <a:stretch/>
        </p:blipFill>
        <p:spPr>
          <a:xfrm>
            <a:off x="152400" y="152400"/>
            <a:ext cx="768000" cy="1219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8" name="Google Shape;8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gatevidyalay.com/bankers-algorithm-deadlock-avoida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includehelp.com/c-programming-questions/" TargetMode="External"/><Relationship Id="rId4" Type="http://schemas.openxmlformats.org/officeDocument/2006/relationships/hyperlink" Target="https://www.studytonight.com/operating-system/" TargetMode="External"/><Relationship Id="rId9" Type="http://schemas.openxmlformats.org/officeDocument/2006/relationships/hyperlink" Target="https://www.geeksforgeeks.org/operating-systems/" TargetMode="External"/><Relationship Id="rId5" Type="http://schemas.openxmlformats.org/officeDocument/2006/relationships/hyperlink" Target="https://computing.llnl.gov/tutorials/" TargetMode="External"/><Relationship Id="rId6" Type="http://schemas.openxmlformats.org/officeDocument/2006/relationships/hyperlink" Target="https://www.tutorialspoint.com/operating_system/index.htm" TargetMode="External"/><Relationship Id="rId7" Type="http://schemas.openxmlformats.org/officeDocument/2006/relationships/hyperlink" Target="https://www.javatpoint.com/os-tutorial" TargetMode="External"/><Relationship Id="rId8" Type="http://schemas.openxmlformats.org/officeDocument/2006/relationships/hyperlink" Target="https://www.guru99.com/operating-system-tutoria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p:nvPr/>
        </p:nvSpPr>
        <p:spPr>
          <a:xfrm>
            <a:off x="-3316" y="4927756"/>
            <a:ext cx="9147315" cy="11389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5" name="Google Shape;165;p1"/>
          <p:cNvSpPr/>
          <p:nvPr/>
        </p:nvSpPr>
        <p:spPr>
          <a:xfrm>
            <a:off x="226648" y="5283739"/>
            <a:ext cx="34289" cy="46041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6" name="Google Shape;166;p1"/>
          <p:cNvSpPr txBox="1"/>
          <p:nvPr/>
        </p:nvSpPr>
        <p:spPr>
          <a:xfrm>
            <a:off x="6572250" y="5738813"/>
            <a:ext cx="2057400" cy="273844"/>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900" u="none" cap="none" strike="noStrike">
              <a:solidFill>
                <a:srgbClr val="888888"/>
              </a:solidFill>
              <a:latin typeface="Calibri"/>
              <a:ea typeface="Calibri"/>
              <a:cs typeface="Calibri"/>
              <a:sym typeface="Calibri"/>
            </a:endParaRPr>
          </a:p>
        </p:txBody>
      </p:sp>
      <p:sp>
        <p:nvSpPr>
          <p:cNvPr id="167" name="Google Shape;167;p1"/>
          <p:cNvSpPr/>
          <p:nvPr/>
        </p:nvSpPr>
        <p:spPr>
          <a:xfrm flipH="1" rot="10800000">
            <a:off x="7130143" y="5312160"/>
            <a:ext cx="968829" cy="868205"/>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aphicFrame>
        <p:nvGraphicFramePr>
          <p:cNvPr id="168" name="Google Shape;168;p1"/>
          <p:cNvGraphicFramePr/>
          <p:nvPr/>
        </p:nvGraphicFramePr>
        <p:xfrm>
          <a:off x="57591" y="3198541"/>
          <a:ext cx="2477292" cy="2361044"/>
        </p:xfrm>
        <a:graphic>
          <a:graphicData uri="http://schemas.openxmlformats.org/presentationml/2006/ole">
            <mc:AlternateContent>
              <mc:Choice Requires="v">
                <p:oleObj r:id="rId4" imgH="2361044" imgW="2477292" progId="" spid="_x0000_s1">
                  <p:embed/>
                </p:oleObj>
              </mc:Choice>
              <mc:Fallback>
                <p:oleObj r:id="rId5" imgH="2361044" imgW="2477292" progId="">
                  <p:embed/>
                  <p:pic>
                    <p:nvPicPr>
                      <p:cNvPr id="168" name="Google Shape;168;p1"/>
                      <p:cNvPicPr preferRelativeResize="0"/>
                      <p:nvPr/>
                    </p:nvPicPr>
                    <p:blipFill rotWithShape="1">
                      <a:blip r:embed="rId6">
                        <a:alphaModFix/>
                      </a:blip>
                      <a:srcRect b="0" l="0" r="0" t="0"/>
                      <a:stretch/>
                    </p:blipFill>
                    <p:spPr>
                      <a:xfrm>
                        <a:off x="57591" y="3198541"/>
                        <a:ext cx="2477292" cy="2361044"/>
                      </a:xfrm>
                      <a:prstGeom prst="rect">
                        <a:avLst/>
                      </a:prstGeom>
                      <a:noFill/>
                      <a:ln>
                        <a:noFill/>
                      </a:ln>
                    </p:spPr>
                  </p:pic>
                </p:oleObj>
              </mc:Fallback>
            </mc:AlternateContent>
          </a:graphicData>
        </a:graphic>
      </p:graphicFrame>
      <p:sp>
        <p:nvSpPr>
          <p:cNvPr id="169" name="Google Shape;169;p1"/>
          <p:cNvSpPr/>
          <p:nvPr/>
        </p:nvSpPr>
        <p:spPr>
          <a:xfrm flipH="1">
            <a:off x="5284078" y="808530"/>
            <a:ext cx="3859922" cy="438933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170" name="Google Shape;170;p1"/>
          <p:cNvSpPr/>
          <p:nvPr/>
        </p:nvSpPr>
        <p:spPr>
          <a:xfrm>
            <a:off x="1593056" y="2376394"/>
            <a:ext cx="5122069" cy="118550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71" name="Google Shape;171;p1"/>
          <p:cNvPicPr preferRelativeResize="0"/>
          <p:nvPr/>
        </p:nvPicPr>
        <p:blipFill rotWithShape="1">
          <a:blip r:embed="rId7">
            <a:alphaModFix/>
          </a:blip>
          <a:srcRect b="0" l="0" r="0" t="0"/>
          <a:stretch/>
        </p:blipFill>
        <p:spPr>
          <a:xfrm>
            <a:off x="57591" y="80792"/>
            <a:ext cx="3652047" cy="1455476"/>
          </a:xfrm>
          <a:prstGeom prst="rect">
            <a:avLst/>
          </a:prstGeom>
          <a:noFill/>
          <a:ln>
            <a:noFill/>
          </a:ln>
        </p:spPr>
      </p:pic>
      <p:sp>
        <p:nvSpPr>
          <p:cNvPr id="172" name="Google Shape;172;p1"/>
          <p:cNvSpPr/>
          <p:nvPr/>
        </p:nvSpPr>
        <p:spPr>
          <a:xfrm flipH="1">
            <a:off x="7372348" y="4857750"/>
            <a:ext cx="1774967" cy="120015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3" name="Google Shape;173;p1"/>
          <p:cNvSpPr txBox="1"/>
          <p:nvPr/>
        </p:nvSpPr>
        <p:spPr>
          <a:xfrm>
            <a:off x="5161019" y="5371921"/>
            <a:ext cx="3696456"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500" u="none" cap="none" strike="noStrike">
                <a:solidFill>
                  <a:srgbClr val="595959"/>
                </a:solidFill>
                <a:latin typeface="Arial"/>
                <a:ea typeface="Arial"/>
                <a:cs typeface="Arial"/>
                <a:sym typeface="Arial"/>
              </a:rPr>
              <a:t>DISCOVER . </a:t>
            </a:r>
            <a:r>
              <a:rPr b="1" i="0" lang="en-US" sz="1500" u="none" cap="none" strike="noStrike">
                <a:solidFill>
                  <a:srgbClr val="C00000"/>
                </a:solidFill>
                <a:latin typeface="Arial"/>
                <a:ea typeface="Arial"/>
                <a:cs typeface="Arial"/>
                <a:sym typeface="Arial"/>
              </a:rPr>
              <a:t>LEARN</a:t>
            </a:r>
            <a:r>
              <a:rPr b="1" i="0" lang="en-US" sz="1500" u="none" cap="none" strike="noStrike">
                <a:solidFill>
                  <a:srgbClr val="595959"/>
                </a:solidFill>
                <a:latin typeface="Arial"/>
                <a:ea typeface="Arial"/>
                <a:cs typeface="Arial"/>
                <a:sym typeface="Arial"/>
              </a:rPr>
              <a:t> . EMPOWER</a:t>
            </a:r>
            <a:endParaRPr b="1" i="0" sz="9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74" name="Google Shape;174;p1"/>
          <p:cNvSpPr/>
          <p:nvPr/>
        </p:nvSpPr>
        <p:spPr>
          <a:xfrm>
            <a:off x="5164336" y="5389985"/>
            <a:ext cx="34289" cy="277965"/>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5" name="Google Shape;175;p1"/>
          <p:cNvSpPr txBox="1"/>
          <p:nvPr/>
        </p:nvSpPr>
        <p:spPr>
          <a:xfrm>
            <a:off x="-344409" y="5367867"/>
            <a:ext cx="4824032" cy="623248"/>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1800" u="none" cap="none" strike="noStrike">
                <a:solidFill>
                  <a:srgbClr val="262626"/>
                </a:solidFill>
                <a:latin typeface="Times New Roman"/>
                <a:ea typeface="Times New Roman"/>
                <a:cs typeface="Times New Roman"/>
                <a:sym typeface="Times New Roman"/>
              </a:rPr>
              <a:t>Deadlocks</a:t>
            </a:r>
            <a:endParaRPr/>
          </a:p>
          <a:p>
            <a:pPr indent="0" lvl="0" marL="0" marR="0" rtl="0" algn="l">
              <a:spcBef>
                <a:spcPts val="630"/>
              </a:spcBef>
              <a:spcAft>
                <a:spcPts val="0"/>
              </a:spcAft>
              <a:buNone/>
            </a:pPr>
            <a:r>
              <a:t/>
            </a:r>
            <a:endParaRPr b="0" i="0" sz="1200" u="none" cap="none" strike="noStrike">
              <a:solidFill>
                <a:schemeClr val="dk1"/>
              </a:solidFill>
              <a:latin typeface="Raleway ExtraBold"/>
              <a:ea typeface="Raleway ExtraBold"/>
              <a:cs typeface="Raleway ExtraBold"/>
              <a:sym typeface="Raleway ExtraBold"/>
            </a:endParaRPr>
          </a:p>
        </p:txBody>
      </p:sp>
      <p:sp>
        <p:nvSpPr>
          <p:cNvPr id="176" name="Google Shape;176;p1"/>
          <p:cNvSpPr txBox="1"/>
          <p:nvPr/>
        </p:nvSpPr>
        <p:spPr>
          <a:xfrm>
            <a:off x="2901531" y="5571936"/>
            <a:ext cx="1373089"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350" u="none" cap="none" strike="noStrike">
                <a:solidFill>
                  <a:schemeClr val="dk1"/>
                </a:solidFill>
                <a:latin typeface="Calibri"/>
                <a:ea typeface="Calibri"/>
                <a:cs typeface="Calibri"/>
                <a:sym typeface="Calibri"/>
              </a:rPr>
              <a:t> </a:t>
            </a:r>
            <a:endParaRPr/>
          </a:p>
        </p:txBody>
      </p:sp>
      <p:sp>
        <p:nvSpPr>
          <p:cNvPr id="177" name="Google Shape;177;p1"/>
          <p:cNvSpPr txBox="1"/>
          <p:nvPr/>
        </p:nvSpPr>
        <p:spPr>
          <a:xfrm>
            <a:off x="1045029" y="1600201"/>
            <a:ext cx="7344591" cy="3873368"/>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US" sz="2400" u="non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840"/>
              </a:spcBef>
              <a:spcAft>
                <a:spcPts val="0"/>
              </a:spcAft>
              <a:buNone/>
            </a:pPr>
            <a:r>
              <a:rPr b="1" lang="en-US" sz="2400" u="none">
                <a:solidFill>
                  <a:schemeClr val="dk1"/>
                </a:solidFill>
                <a:latin typeface="Arial Black"/>
                <a:ea typeface="Arial Black"/>
                <a:cs typeface="Arial Black"/>
                <a:sym typeface="Arial Black"/>
              </a:rPr>
              <a:t>Bachelor of Engineering (Computer Science &amp; Engineering) </a:t>
            </a:r>
            <a:endParaRPr/>
          </a:p>
          <a:p>
            <a:pPr indent="0" lvl="0" marL="0" marR="0" rtl="0" algn="ctr">
              <a:lnSpc>
                <a:spcPct val="90000"/>
              </a:lnSpc>
              <a:spcBef>
                <a:spcPts val="840"/>
              </a:spcBef>
              <a:spcAft>
                <a:spcPts val="0"/>
              </a:spcAft>
              <a:buNone/>
            </a:pPr>
            <a:r>
              <a:rPr b="1" lang="en-US" sz="2400" u="none">
                <a:solidFill>
                  <a:schemeClr val="dk1"/>
                </a:solidFill>
                <a:latin typeface="Arial Black"/>
                <a:ea typeface="Arial Black"/>
                <a:cs typeface="Arial Black"/>
                <a:sym typeface="Arial Black"/>
              </a:rPr>
              <a:t>Operating System (CST-328)</a:t>
            </a:r>
            <a:endParaRPr/>
          </a:p>
          <a:p>
            <a:pPr indent="0" lvl="0" marL="0" marR="0" rtl="0" algn="ctr">
              <a:lnSpc>
                <a:spcPct val="90000"/>
              </a:lnSpc>
              <a:spcBef>
                <a:spcPts val="840"/>
              </a:spcBef>
              <a:spcAft>
                <a:spcPts val="0"/>
              </a:spcAft>
              <a:buNone/>
            </a:pPr>
            <a:r>
              <a:t/>
            </a:r>
            <a:endParaRPr b="1" sz="2400" u="none">
              <a:solidFill>
                <a:schemeClr val="dk1"/>
              </a:solidFill>
              <a:latin typeface="Arial Black"/>
              <a:ea typeface="Arial Black"/>
              <a:cs typeface="Arial Black"/>
              <a:sym typeface="Arial Black"/>
            </a:endParaRPr>
          </a:p>
          <a:p>
            <a:pPr indent="0" lvl="0" marL="0" marR="0" rtl="0" algn="ctr">
              <a:lnSpc>
                <a:spcPct val="90000"/>
              </a:lnSpc>
              <a:spcBef>
                <a:spcPts val="840"/>
              </a:spcBef>
              <a:spcAft>
                <a:spcPts val="0"/>
              </a:spcAft>
              <a:buNone/>
            </a:pPr>
            <a:r>
              <a:rPr b="1" lang="en-US" sz="1800" u="none">
                <a:solidFill>
                  <a:schemeClr val="dk1"/>
                </a:solidFill>
                <a:latin typeface="Arial Black"/>
                <a:ea typeface="Arial Black"/>
                <a:cs typeface="Arial Black"/>
                <a:sym typeface="Arial Black"/>
              </a:rPr>
              <a:t>Subject Coordinator: Er. Puneet kaur(E6913)</a:t>
            </a:r>
            <a:endParaRPr b="1" sz="1800" u="none">
              <a:solidFill>
                <a:schemeClr val="dk1"/>
              </a:solidFill>
              <a:latin typeface="Arial Black"/>
              <a:ea typeface="Arial Black"/>
              <a:cs typeface="Arial Black"/>
              <a:sym typeface="Arial Black"/>
            </a:endParaRPr>
          </a:p>
          <a:p>
            <a:pPr indent="0" lvl="0" marL="0" marR="0" rtl="0" algn="ctr">
              <a:lnSpc>
                <a:spcPct val="90000"/>
              </a:lnSpc>
              <a:spcBef>
                <a:spcPts val="630"/>
              </a:spcBef>
              <a:spcAft>
                <a:spcPts val="0"/>
              </a:spcAft>
              <a:buNone/>
            </a:pPr>
            <a:r>
              <a:t/>
            </a:r>
            <a:endParaRPr b="1" sz="2400" u="non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t/>
            </a:r>
            <a:endParaRPr b="1" sz="2400" u="none">
              <a:solidFill>
                <a:srgbClr val="262626"/>
              </a:solidFill>
              <a:latin typeface="Times New Roman"/>
              <a:ea typeface="Times New Roman"/>
              <a:cs typeface="Times New Roman"/>
              <a:sym typeface="Times New Roman"/>
            </a:endParaRPr>
          </a:p>
          <a:p>
            <a:pPr indent="0" lvl="0" marL="0" marR="0" rtl="0" algn="ctr">
              <a:lnSpc>
                <a:spcPct val="90000"/>
              </a:lnSpc>
              <a:spcBef>
                <a:spcPts val="840"/>
              </a:spcBef>
              <a:spcAft>
                <a:spcPts val="0"/>
              </a:spcAft>
              <a:buNone/>
            </a:pPr>
            <a:r>
              <a:rPr b="1" lang="en-US" sz="2400" u="none">
                <a:solidFill>
                  <a:srgbClr val="262626"/>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0"/>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2800"/>
              <a:buFont typeface="Times"/>
              <a:buNone/>
            </a:pPr>
            <a:r>
              <a:rPr lang="en-US" sz="2800">
                <a:solidFill>
                  <a:srgbClr val="C00000"/>
                </a:solidFill>
                <a:latin typeface="Times"/>
                <a:ea typeface="Times"/>
                <a:cs typeface="Times"/>
                <a:sym typeface="Times"/>
              </a:rPr>
              <a:t>Resource-Allocation Graph and Wait-for Graph</a:t>
            </a:r>
            <a:endParaRPr/>
          </a:p>
        </p:txBody>
      </p:sp>
      <p:grpSp>
        <p:nvGrpSpPr>
          <p:cNvPr id="252" name="Google Shape;252;p10"/>
          <p:cNvGrpSpPr/>
          <p:nvPr/>
        </p:nvGrpSpPr>
        <p:grpSpPr>
          <a:xfrm>
            <a:off x="2063750" y="1758949"/>
            <a:ext cx="5377180" cy="3507104"/>
            <a:chOff x="2274887" y="1987549"/>
            <a:chExt cx="5377180" cy="3507104"/>
          </a:xfrm>
        </p:grpSpPr>
        <p:sp>
          <p:nvSpPr>
            <p:cNvPr id="253" name="Google Shape;253;p10"/>
            <p:cNvSpPr/>
            <p:nvPr/>
          </p:nvSpPr>
          <p:spPr>
            <a:xfrm>
              <a:off x="5621337" y="4664075"/>
              <a:ext cx="8255" cy="9525"/>
            </a:xfrm>
            <a:custGeom>
              <a:rect b="b" l="l" r="r" t="t"/>
              <a:pathLst>
                <a:path extrusionOk="0" h="9525" w="8254">
                  <a:moveTo>
                    <a:pt x="7937" y="0"/>
                  </a:moveTo>
                  <a:lnTo>
                    <a:pt x="0" y="7937"/>
                  </a:lnTo>
                  <a:lnTo>
                    <a:pt x="4635" y="9525"/>
                  </a:lnTo>
                  <a:lnTo>
                    <a:pt x="793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0"/>
            <p:cNvSpPr/>
            <p:nvPr/>
          </p:nvSpPr>
          <p:spPr>
            <a:xfrm>
              <a:off x="2306637" y="2019300"/>
              <a:ext cx="5313362" cy="34432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0"/>
            <p:cNvSpPr/>
            <p:nvPr/>
          </p:nvSpPr>
          <p:spPr>
            <a:xfrm>
              <a:off x="2274887" y="1987549"/>
              <a:ext cx="5377180" cy="3507104"/>
            </a:xfrm>
            <a:custGeom>
              <a:rect b="b" l="l" r="r" t="t"/>
              <a:pathLst>
                <a:path extrusionOk="0" h="3507104" w="5377180">
                  <a:moveTo>
                    <a:pt x="0" y="0"/>
                  </a:moveTo>
                  <a:lnTo>
                    <a:pt x="5376856" y="0"/>
                  </a:lnTo>
                  <a:lnTo>
                    <a:pt x="5376856" y="3506787"/>
                  </a:lnTo>
                  <a:lnTo>
                    <a:pt x="0" y="3506787"/>
                  </a:lnTo>
                  <a:lnTo>
                    <a:pt x="0" y="0"/>
                  </a:lnTo>
                  <a:close/>
                </a:path>
                <a:path extrusionOk="0" h="3507104" w="5377180">
                  <a:moveTo>
                    <a:pt x="25400" y="25399"/>
                  </a:moveTo>
                  <a:lnTo>
                    <a:pt x="5351456" y="25399"/>
                  </a:lnTo>
                  <a:lnTo>
                    <a:pt x="5351456" y="3481387"/>
                  </a:lnTo>
                  <a:lnTo>
                    <a:pt x="25400" y="3481387"/>
                  </a:lnTo>
                  <a:lnTo>
                    <a:pt x="25400" y="25399"/>
                  </a:lnTo>
                  <a:close/>
                </a:path>
              </a:pathLst>
            </a:custGeom>
            <a:noFill/>
            <a:ln cap="flat" cmpd="sng" w="12675">
              <a:solidFill>
                <a:srgbClr val="D77A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6" name="Google Shape;256;p10"/>
          <p:cNvSpPr txBox="1"/>
          <p:nvPr/>
        </p:nvSpPr>
        <p:spPr>
          <a:xfrm>
            <a:off x="2057400" y="5334000"/>
            <a:ext cx="27705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Resource-Allocation Graph</a:t>
            </a:r>
            <a:endParaRPr sz="1800">
              <a:solidFill>
                <a:schemeClr val="dk1"/>
              </a:solidFill>
              <a:latin typeface="Arial"/>
              <a:ea typeface="Arial"/>
              <a:cs typeface="Arial"/>
              <a:sym typeface="Arial"/>
            </a:endParaRPr>
          </a:p>
        </p:txBody>
      </p:sp>
      <p:sp>
        <p:nvSpPr>
          <p:cNvPr id="257" name="Google Shape;257;p10"/>
          <p:cNvSpPr txBox="1"/>
          <p:nvPr/>
        </p:nvSpPr>
        <p:spPr>
          <a:xfrm>
            <a:off x="5105400" y="5334000"/>
            <a:ext cx="29864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Corresponding wait-for graph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1"/>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Deadlock Detection</a:t>
            </a:r>
            <a:endParaRPr/>
          </a:p>
        </p:txBody>
      </p:sp>
      <p:sp>
        <p:nvSpPr>
          <p:cNvPr id="264" name="Google Shape;264;p11"/>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Using Resource Allocation Graph, it can be easily detected whether system is in a Deadlock state or not. The rules are- </a:t>
            </a:r>
            <a:endParaRPr/>
          </a:p>
          <a:p>
            <a:pPr indent="0" lvl="0" marL="0" rtl="0" algn="just">
              <a:spcBef>
                <a:spcPts val="360"/>
              </a:spcBef>
              <a:spcAft>
                <a:spcPts val="0"/>
              </a:spcAft>
              <a:buClr>
                <a:schemeClr val="dk1"/>
              </a:buClr>
              <a:buSzPts val="1800"/>
              <a:buNone/>
            </a:pPr>
            <a:r>
              <a:rPr b="1" lang="en-US" sz="1800" u="sng">
                <a:latin typeface="Times New Roman"/>
                <a:ea typeface="Times New Roman"/>
                <a:cs typeface="Times New Roman"/>
                <a:sym typeface="Times New Roman"/>
              </a:rPr>
              <a:t>Rule-01:</a:t>
            </a:r>
            <a:endParaRPr b="1"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In a Resource Allocation Graph where all the resources are single instance,</a:t>
            </a:r>
            <a:endParaRPr/>
          </a:p>
          <a:p>
            <a:pPr indent="-285750" lvl="1" marL="742950" rtl="0" algn="just">
              <a:spcBef>
                <a:spcPts val="320"/>
              </a:spcBef>
              <a:spcAft>
                <a:spcPts val="0"/>
              </a:spcAft>
              <a:buClr>
                <a:schemeClr val="dk1"/>
              </a:buClr>
              <a:buSzPts val="1600"/>
              <a:buChar char="–"/>
            </a:pPr>
            <a:r>
              <a:rPr lang="en-US" sz="1600">
                <a:latin typeface="Times New Roman"/>
                <a:ea typeface="Times New Roman"/>
                <a:cs typeface="Times New Roman"/>
                <a:sym typeface="Times New Roman"/>
              </a:rPr>
              <a:t>If a cycle is being formed, then system is in a deadlock state.</a:t>
            </a:r>
            <a:endParaRPr/>
          </a:p>
          <a:p>
            <a:pPr indent="-285750" lvl="1" marL="742950" rtl="0" algn="just">
              <a:spcBef>
                <a:spcPts val="320"/>
              </a:spcBef>
              <a:spcAft>
                <a:spcPts val="0"/>
              </a:spcAft>
              <a:buClr>
                <a:schemeClr val="dk1"/>
              </a:buClr>
              <a:buSzPts val="1600"/>
              <a:buChar char="–"/>
            </a:pPr>
            <a:r>
              <a:rPr lang="en-US" sz="1600">
                <a:latin typeface="Times New Roman"/>
                <a:ea typeface="Times New Roman"/>
                <a:cs typeface="Times New Roman"/>
                <a:sym typeface="Times New Roman"/>
              </a:rPr>
              <a:t>If no cycle is being formed, then system is not in a deadlock state.</a:t>
            </a:r>
            <a:endParaRPr/>
          </a:p>
          <a:p>
            <a:pPr indent="0" lvl="0" marL="0" rtl="0" algn="just">
              <a:spcBef>
                <a:spcPts val="360"/>
              </a:spcBef>
              <a:spcAft>
                <a:spcPts val="0"/>
              </a:spcAft>
              <a:buClr>
                <a:schemeClr val="dk1"/>
              </a:buClr>
              <a:buSzPts val="1800"/>
              <a:buNone/>
            </a:pPr>
            <a:r>
              <a:rPr b="1" lang="en-US" sz="1800" u="sng">
                <a:latin typeface="Times New Roman"/>
                <a:ea typeface="Times New Roman"/>
                <a:cs typeface="Times New Roman"/>
                <a:sym typeface="Times New Roman"/>
              </a:rPr>
              <a:t>Rule-02:</a:t>
            </a:r>
            <a:endParaRPr b="1" sz="1800">
              <a:latin typeface="Times New Roman"/>
              <a:ea typeface="Times New Roman"/>
              <a:cs typeface="Times New Roman"/>
              <a:sym typeface="Times New Roman"/>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In a Resource Allocation Graph where all the resources are </a:t>
            </a:r>
            <a:r>
              <a:rPr b="1" lang="en-US" sz="1800">
                <a:latin typeface="Times New Roman"/>
                <a:ea typeface="Times New Roman"/>
                <a:cs typeface="Times New Roman"/>
                <a:sym typeface="Times New Roman"/>
              </a:rPr>
              <a:t>NOT</a:t>
            </a:r>
            <a:r>
              <a:rPr lang="en-US" sz="1800">
                <a:latin typeface="Times New Roman"/>
                <a:ea typeface="Times New Roman"/>
                <a:cs typeface="Times New Roman"/>
                <a:sym typeface="Times New Roman"/>
              </a:rPr>
              <a:t> single instance,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a cycle is being formed, then system may be in a deadlock state.</a:t>
            </a:r>
            <a:endParaRPr/>
          </a:p>
          <a:p>
            <a:pPr indent="-342900" lvl="0" marL="342900" rtl="0" algn="just">
              <a:spcBef>
                <a:spcPts val="360"/>
              </a:spcBef>
              <a:spcAft>
                <a:spcPts val="0"/>
              </a:spcAft>
              <a:buClr>
                <a:schemeClr val="dk1"/>
              </a:buClr>
              <a:buSzPts val="1800"/>
              <a:buChar char="•"/>
            </a:pPr>
            <a:r>
              <a:rPr b="1" lang="en-US" sz="1800" u="sng">
                <a:solidFill>
                  <a:schemeClr val="hlink"/>
                </a:solidFill>
                <a:latin typeface="Times New Roman"/>
                <a:ea typeface="Times New Roman"/>
                <a:cs typeface="Times New Roman"/>
                <a:sym typeface="Times New Roman"/>
                <a:hlinkClick r:id="rId3"/>
              </a:rPr>
              <a:t>Banker’s Algorithm</a:t>
            </a:r>
            <a:r>
              <a:rPr lang="en-US" sz="1800">
                <a:latin typeface="Times New Roman"/>
                <a:ea typeface="Times New Roman"/>
                <a:cs typeface="Times New Roman"/>
                <a:sym typeface="Times New Roman"/>
              </a:rPr>
              <a:t> is applied to confirm whether system is in a deadlock state or not.</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no cycle is being formed, then system is not in a deadlock state.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Presence of a cycle is a necessary but not a sufficient condition for the occurrence of deadlock.</a:t>
            </a:r>
            <a:endParaRPr/>
          </a:p>
          <a:p>
            <a:pPr indent="-228600" lvl="0" marL="405765" marR="68580" rtl="0" algn="just">
              <a:lnSpc>
                <a:spcPct val="116666"/>
              </a:lnSpc>
              <a:spcBef>
                <a:spcPts val="219"/>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Deadlock Detection and Recovery</a:t>
            </a:r>
            <a:endParaRPr/>
          </a:p>
        </p:txBody>
      </p:sp>
      <p:sp>
        <p:nvSpPr>
          <p:cNvPr id="271" name="Google Shape;271;p12"/>
          <p:cNvSpPr txBox="1"/>
          <p:nvPr>
            <p:ph idx="1" type="body"/>
          </p:nvPr>
        </p:nvSpPr>
        <p:spPr>
          <a:xfrm>
            <a:off x="685800" y="1752600"/>
            <a:ext cx="8153401" cy="42402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New Roman"/>
                <a:ea typeface="Times New Roman"/>
                <a:cs typeface="Times New Roman"/>
                <a:sym typeface="Times New Roman"/>
              </a:rPr>
              <a:t>This strategy involves waiting until a deadlock occurs.</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After deadlock occurs, the system state is recovered.</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The main challenge with this approach is detecting the deadlock.</a:t>
            </a:r>
            <a:endParaRPr/>
          </a:p>
          <a:p>
            <a:pPr indent="-228600" lvl="0" marL="342900" rtl="0" algn="l">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pic>
        <p:nvPicPr>
          <p:cNvPr descr="OS Deadlock Detection and Recovery" id="272" name="Google Shape;272;p12"/>
          <p:cNvPicPr preferRelativeResize="0"/>
          <p:nvPr/>
        </p:nvPicPr>
        <p:blipFill rotWithShape="1">
          <a:blip r:embed="rId3">
            <a:alphaModFix/>
          </a:blip>
          <a:srcRect b="0" l="0" r="0" t="0"/>
          <a:stretch/>
        </p:blipFill>
        <p:spPr>
          <a:xfrm>
            <a:off x="2543175" y="3048000"/>
            <a:ext cx="4057650" cy="2971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Deadlock Detection and Recovery</a:t>
            </a:r>
            <a:endParaRPr/>
          </a:p>
        </p:txBody>
      </p:sp>
      <p:sp>
        <p:nvSpPr>
          <p:cNvPr id="279" name="Google Shape;279;p13"/>
          <p:cNvSpPr txBox="1"/>
          <p:nvPr>
            <p:ph idx="1" type="body"/>
          </p:nvPr>
        </p:nvSpPr>
        <p:spPr>
          <a:xfrm>
            <a:off x="685800" y="1752600"/>
            <a:ext cx="8153401" cy="424021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The OS can detect the deadlocks with the help of Resource allocation graph.</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In single instanced resource types, if a cycle is being formed in the system then there will definitely be a deadlock.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On the other hand, in multiple instanced resource type graph, detecting a cycle is not just enough. </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We have to apply the safety algorithm on the system by converting the resource allocation graph into the allocation matrix and request matrix.</a:t>
            </a:r>
            <a:endParaRPr/>
          </a:p>
          <a:p>
            <a:pPr indent="0" lvl="0" marL="0" rtl="0" algn="l">
              <a:spcBef>
                <a:spcPts val="360"/>
              </a:spcBef>
              <a:spcAft>
                <a:spcPts val="0"/>
              </a:spcAft>
              <a:buClr>
                <a:schemeClr val="dk1"/>
              </a:buClr>
              <a:buSzPts val="1800"/>
              <a:buNone/>
            </a:pPr>
            <a:br>
              <a:rPr lang="en-US" sz="1800"/>
            </a:b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Deadlock Recovery</a:t>
            </a:r>
            <a:endParaRPr/>
          </a:p>
        </p:txBody>
      </p:sp>
      <p:sp>
        <p:nvSpPr>
          <p:cNvPr id="286" name="Google Shape;286;p14"/>
          <p:cNvSpPr txBox="1"/>
          <p:nvPr>
            <p:ph idx="1" type="body"/>
          </p:nvPr>
        </p:nvSpPr>
        <p:spPr>
          <a:xfrm>
            <a:off x="685800" y="1752600"/>
            <a:ext cx="8153401" cy="424021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lang="en-US" sz="1800">
                <a:latin typeface="Times New Roman"/>
                <a:ea typeface="Times New Roman"/>
                <a:cs typeface="Times New Roman"/>
                <a:sym typeface="Times New Roman"/>
              </a:rPr>
              <a:t>In order to recover the system from deadlocks, either OS considers resources or processes.</a:t>
            </a:r>
            <a:endParaRPr/>
          </a:p>
          <a:p>
            <a:pPr indent="0" lvl="0" marL="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pic>
        <p:nvPicPr>
          <p:cNvPr descr="OS Deadlock Detection and Recovery 1" id="287" name="Google Shape;287;p14"/>
          <p:cNvPicPr preferRelativeResize="0"/>
          <p:nvPr/>
        </p:nvPicPr>
        <p:blipFill rotWithShape="1">
          <a:blip r:embed="rId3">
            <a:alphaModFix/>
          </a:blip>
          <a:srcRect b="0" l="0" r="0" t="0"/>
          <a:stretch/>
        </p:blipFill>
        <p:spPr>
          <a:xfrm>
            <a:off x="1752600" y="2514600"/>
            <a:ext cx="6019799" cy="312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Deadlock Recovery</a:t>
            </a:r>
            <a:endParaRPr/>
          </a:p>
        </p:txBody>
      </p:sp>
      <p:sp>
        <p:nvSpPr>
          <p:cNvPr id="294" name="Google Shape;294;p15"/>
          <p:cNvSpPr txBox="1"/>
          <p:nvPr>
            <p:ph idx="1" type="body"/>
          </p:nvPr>
        </p:nvSpPr>
        <p:spPr>
          <a:xfrm>
            <a:off x="685800" y="1752600"/>
            <a:ext cx="8153401" cy="4240212"/>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b="1" lang="en-US" sz="1800">
                <a:latin typeface="Times New Roman"/>
                <a:ea typeface="Times New Roman"/>
                <a:cs typeface="Times New Roman"/>
                <a:sym typeface="Times New Roman"/>
              </a:rPr>
              <a:t>For Resource</a:t>
            </a:r>
            <a:endParaRPr/>
          </a:p>
          <a:p>
            <a:pPr indent="0" lvl="0" marL="0" rtl="0" algn="just">
              <a:spcBef>
                <a:spcPts val="360"/>
              </a:spcBef>
              <a:spcAft>
                <a:spcPts val="0"/>
              </a:spcAft>
              <a:buClr>
                <a:schemeClr val="dk1"/>
              </a:buClr>
              <a:buSzPts val="1800"/>
              <a:buNone/>
            </a:pPr>
            <a:br>
              <a:rPr b="1" lang="en-US" sz="1800">
                <a:latin typeface="Times New Roman"/>
                <a:ea typeface="Times New Roman"/>
                <a:cs typeface="Times New Roman"/>
                <a:sym typeface="Times New Roman"/>
              </a:rPr>
            </a:br>
            <a:r>
              <a:rPr b="1" lang="en-US" sz="1800">
                <a:latin typeface="Times New Roman"/>
                <a:ea typeface="Times New Roman"/>
                <a:cs typeface="Times New Roman"/>
                <a:sym typeface="Times New Roman"/>
              </a:rPr>
              <a:t>Preempt the resource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We can snatch one of the resources from the owner of the resource (process) and give it to the other process with the expectation that it will complete the execution and will release this resource sooner. Well, choosing a resource which will be snatched is going to be a bit difficult.</a:t>
            </a:r>
            <a:endParaRPr/>
          </a:p>
          <a:p>
            <a:pPr indent="0" lvl="0" marL="0" rtl="0" algn="just">
              <a:spcBef>
                <a:spcPts val="360"/>
              </a:spcBef>
              <a:spcAft>
                <a:spcPts val="0"/>
              </a:spcAft>
              <a:buClr>
                <a:schemeClr val="dk1"/>
              </a:buClr>
              <a:buSzPts val="1800"/>
              <a:buNone/>
            </a:pPr>
            <a:r>
              <a:rPr b="1" lang="en-US" sz="1800">
                <a:latin typeface="Times New Roman"/>
                <a:ea typeface="Times New Roman"/>
                <a:cs typeface="Times New Roman"/>
                <a:sym typeface="Times New Roman"/>
              </a:rPr>
              <a:t>Rollback to a safe state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System passes through various states to get into the deadlock state. The operating system can rollback the system to the previous safe state. For this purpose, OS needs to implement check pointing at every state.</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The moment, we get into deadlock, we will rollback all the allocations to get into the previous safe state.</a:t>
            </a:r>
            <a:endParaRPr/>
          </a:p>
          <a:p>
            <a:pPr indent="0" lvl="0" marL="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Deadlock Recovery</a:t>
            </a:r>
            <a:endParaRPr/>
          </a:p>
        </p:txBody>
      </p:sp>
      <p:sp>
        <p:nvSpPr>
          <p:cNvPr id="301" name="Google Shape;301;p16"/>
          <p:cNvSpPr txBox="1"/>
          <p:nvPr>
            <p:ph idx="1" type="body"/>
          </p:nvPr>
        </p:nvSpPr>
        <p:spPr>
          <a:xfrm>
            <a:off x="685800" y="1752600"/>
            <a:ext cx="8153401" cy="424021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For Process</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Kill a process</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Killing a process can solve our problem but the bigger concern is to decide which process to kill. Generally, Operating system kills a process which has done least amount of work until now.</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Kill all process</a:t>
            </a:r>
            <a:endParaRPr/>
          </a:p>
          <a:p>
            <a:pPr indent="-285750" lvl="1" marL="74295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This is not a suggestible approach but can be implemented if the problem becomes very serious. Killing all process will lead to inefficiency in the system because all the processes will execute again from starting.</a:t>
            </a:r>
            <a:endParaRPr/>
          </a:p>
          <a:p>
            <a:pPr indent="0" lvl="0" marL="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Deadlock Ignorance</a:t>
            </a:r>
            <a:endParaRPr/>
          </a:p>
        </p:txBody>
      </p:sp>
      <p:sp>
        <p:nvSpPr>
          <p:cNvPr id="308" name="Google Shape;308;p17"/>
          <p:cNvSpPr txBox="1"/>
          <p:nvPr>
            <p:ph idx="1" type="body"/>
          </p:nvPr>
        </p:nvSpPr>
        <p:spPr>
          <a:xfrm>
            <a:off x="685800" y="1752600"/>
            <a:ext cx="8153401" cy="42402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New Roman"/>
                <a:ea typeface="Times New Roman"/>
                <a:cs typeface="Times New Roman"/>
                <a:sym typeface="Times New Roman"/>
              </a:rPr>
              <a:t>This strategy involves ignoring the concept of deadlock and assuming as if it does not exist.</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This strategy helps to avoid the extra overhead of handling deadlock.</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Windows and Linux use this strategy and it is the most widely used method.</a:t>
            </a:r>
            <a:endParaRPr/>
          </a:p>
          <a:p>
            <a:pPr indent="-342900" lvl="0" marL="342900" rtl="0" algn="l">
              <a:spcBef>
                <a:spcPts val="360"/>
              </a:spcBef>
              <a:spcAft>
                <a:spcPts val="0"/>
              </a:spcAft>
              <a:buClr>
                <a:schemeClr val="dk1"/>
              </a:buClr>
              <a:buSzPts val="1800"/>
              <a:buChar char="•"/>
            </a:pPr>
            <a:r>
              <a:rPr lang="en-US" sz="1800">
                <a:latin typeface="Times New Roman"/>
                <a:ea typeface="Times New Roman"/>
                <a:cs typeface="Times New Roman"/>
                <a:sym typeface="Times New Roman"/>
              </a:rPr>
              <a:t>It is also called as </a:t>
            </a:r>
            <a:r>
              <a:rPr b="1" lang="en-US" sz="1800">
                <a:latin typeface="Times New Roman"/>
                <a:ea typeface="Times New Roman"/>
                <a:cs typeface="Times New Roman"/>
                <a:sym typeface="Times New Roman"/>
              </a:rPr>
              <a:t>Ostrich approach</a:t>
            </a:r>
            <a:r>
              <a:rPr lang="en-US" sz="1800">
                <a:latin typeface="Times New Roman"/>
                <a:ea typeface="Times New Roman"/>
                <a:cs typeface="Times New Roman"/>
                <a:sym typeface="Times New Roman"/>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ctrTitle"/>
          </p:nvPr>
        </p:nvSpPr>
        <p:spPr>
          <a:xfrm>
            <a:off x="685800" y="304801"/>
            <a:ext cx="7772400" cy="11429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400"/>
              <a:buFont typeface="Cambria"/>
              <a:buNone/>
            </a:pPr>
            <a:r>
              <a:rPr lang="en-US">
                <a:solidFill>
                  <a:srgbClr val="C00000"/>
                </a:solidFill>
              </a:rPr>
              <a:t>Conclusion</a:t>
            </a:r>
            <a:endParaRPr/>
          </a:p>
        </p:txBody>
      </p:sp>
      <p:sp>
        <p:nvSpPr>
          <p:cNvPr id="314" name="Google Shape;314;p18"/>
          <p:cNvSpPr txBox="1"/>
          <p:nvPr>
            <p:ph idx="1" type="subTitle"/>
          </p:nvPr>
        </p:nvSpPr>
        <p:spPr>
          <a:xfrm>
            <a:off x="914400" y="1752600"/>
            <a:ext cx="7696200" cy="3886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solidFill>
                  <a:schemeClr val="dk1"/>
                </a:solidFill>
              </a:rPr>
              <a:t>This lecture give you a deep insight to Deadlock avoidance-safe state, resource allocation graph , Deadlock detection, Recovery from deadlock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ctrTitle"/>
          </p:nvPr>
        </p:nvSpPr>
        <p:spPr>
          <a:xfrm>
            <a:off x="685800" y="381001"/>
            <a:ext cx="7772400" cy="10667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References</a:t>
            </a:r>
            <a:endParaRPr/>
          </a:p>
        </p:txBody>
      </p:sp>
      <p:sp>
        <p:nvSpPr>
          <p:cNvPr id="320" name="Google Shape;320;p19"/>
          <p:cNvSpPr txBox="1"/>
          <p:nvPr>
            <p:ph idx="1" type="subTitle"/>
          </p:nvPr>
        </p:nvSpPr>
        <p:spPr>
          <a:xfrm>
            <a:off x="838200" y="1828800"/>
            <a:ext cx="7467600" cy="381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888888"/>
              </a:buClr>
              <a:buSzPts val="1400"/>
              <a:buNone/>
            </a:pPr>
            <a:r>
              <a:rPr lang="en-US" sz="1400" u="sng">
                <a:solidFill>
                  <a:schemeClr val="hlink"/>
                </a:solidFill>
                <a:hlinkClick r:id="rId3"/>
              </a:rPr>
              <a:t>https://www.includehelp.com/c-programming-questions/</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888888"/>
              </a:buClr>
              <a:buSzPts val="1400"/>
              <a:buNone/>
            </a:pPr>
            <a:r>
              <a:rPr lang="en-US" sz="1400" u="sng">
                <a:solidFill>
                  <a:schemeClr val="hlink"/>
                </a:solidFill>
                <a:hlinkClick r:id="rId4"/>
              </a:rPr>
              <a:t>https://www.studytonight.com/operating-system/</a:t>
            </a:r>
            <a:endParaRPr sz="1400"/>
          </a:p>
          <a:p>
            <a:pPr indent="0" lvl="0" marL="0" rtl="0" algn="l">
              <a:spcBef>
                <a:spcPts val="280"/>
              </a:spcBef>
              <a:spcAft>
                <a:spcPts val="0"/>
              </a:spcAft>
              <a:buClr>
                <a:srgbClr val="888888"/>
              </a:buClr>
              <a:buSzPts val="1400"/>
              <a:buNone/>
            </a:pPr>
            <a:r>
              <a:t/>
            </a:r>
            <a:endParaRPr sz="1400"/>
          </a:p>
          <a:p>
            <a:pPr indent="0" lvl="0" marL="0" rtl="0" algn="l">
              <a:spcBef>
                <a:spcPts val="280"/>
              </a:spcBef>
              <a:spcAft>
                <a:spcPts val="0"/>
              </a:spcAft>
              <a:buClr>
                <a:srgbClr val="0070C0"/>
              </a:buClr>
              <a:buSzPts val="1400"/>
              <a:buNone/>
            </a:pPr>
            <a:r>
              <a:rPr lang="en-US" sz="1400" u="sng">
                <a:solidFill>
                  <a:srgbClr val="0070C0"/>
                </a:solidFill>
                <a:hlinkClick r:id="rId5">
                  <a:extLst>
                    <a:ext uri="{A12FA001-AC4F-418D-AE19-62706E023703}">
                      <ahyp:hlinkClr val="tx"/>
                    </a:ext>
                  </a:extLst>
                </a:hlinkClick>
              </a:rPr>
              <a:t>https://computing.llnl.gov/tutorials/</a:t>
            </a:r>
            <a:endParaRPr sz="1400" u="sng">
              <a:solidFill>
                <a:srgbClr val="0070C0"/>
              </a:solidFill>
            </a:endParaRPr>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6"/>
              </a:rPr>
              <a:t>https://www.tutorialspoint.com/operating_system/index.htm#:~:text=An%20operating%20system%20(OS)%20is,software%20in%20a%20computer%20system.</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7"/>
              </a:rPr>
              <a:t>https://www.javatpoint.com/os-tutorial</a:t>
            </a:r>
            <a:endParaRPr sz="1400"/>
          </a:p>
          <a:p>
            <a:pPr indent="0" lvl="0" marL="0" rtl="0" algn="l">
              <a:spcBef>
                <a:spcPts val="280"/>
              </a:spcBef>
              <a:spcAft>
                <a:spcPts val="0"/>
              </a:spcAft>
              <a:buClr>
                <a:srgbClr val="888888"/>
              </a:buClr>
              <a:buSzPts val="1400"/>
              <a:buNone/>
            </a:pPr>
            <a:r>
              <a:t/>
            </a:r>
            <a:endParaRPr sz="1400" u="sng">
              <a:solidFill>
                <a:srgbClr val="0070C0"/>
              </a:solidFill>
            </a:endParaRPr>
          </a:p>
          <a:p>
            <a:pPr indent="0" lvl="0" marL="0" rtl="0" algn="l">
              <a:spcBef>
                <a:spcPts val="280"/>
              </a:spcBef>
              <a:spcAft>
                <a:spcPts val="0"/>
              </a:spcAft>
              <a:buClr>
                <a:srgbClr val="888888"/>
              </a:buClr>
              <a:buSzPts val="1400"/>
              <a:buNone/>
            </a:pPr>
            <a:r>
              <a:rPr lang="en-US" sz="1400" u="sng">
                <a:solidFill>
                  <a:schemeClr val="hlink"/>
                </a:solidFill>
                <a:hlinkClick r:id="rId8"/>
              </a:rPr>
              <a:t>https://www.guru99.com/operating-system-tutorial.html</a:t>
            </a:r>
            <a:endParaRPr sz="1400"/>
          </a:p>
          <a:p>
            <a:pPr indent="0" lvl="0" marL="0" rtl="0" algn="l">
              <a:spcBef>
                <a:spcPts val="280"/>
              </a:spcBef>
              <a:spcAft>
                <a:spcPts val="0"/>
              </a:spcAft>
              <a:buClr>
                <a:srgbClr val="888888"/>
              </a:buClr>
              <a:buSzPts val="1400"/>
              <a:buNone/>
            </a:pPr>
            <a:r>
              <a:rPr lang="en-US" sz="1400" u="sng">
                <a:solidFill>
                  <a:schemeClr val="hlink"/>
                </a:solidFill>
                <a:hlinkClick r:id="rId9"/>
              </a:rPr>
              <a:t>https://www.geeksforgeeks.org/operating-systems/</a:t>
            </a:r>
            <a:endParaRPr sz="1400" u="sng">
              <a:solidFill>
                <a:srgbClr val="0070C0"/>
              </a:solidFill>
            </a:endParaRPr>
          </a:p>
          <a:p>
            <a:pPr indent="0" lvl="0" marL="0" rtl="0" algn="l">
              <a:spcBef>
                <a:spcPts val="280"/>
              </a:spcBef>
              <a:spcAft>
                <a:spcPts val="0"/>
              </a:spcAft>
              <a:buClr>
                <a:srgbClr val="888888"/>
              </a:buClr>
              <a:buSzPts val="1400"/>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
          <p:cNvSpPr txBox="1"/>
          <p:nvPr>
            <p:ph type="ctrTitle"/>
          </p:nvPr>
        </p:nvSpPr>
        <p:spPr>
          <a:xfrm>
            <a:off x="685800" y="914401"/>
            <a:ext cx="7772400" cy="487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200"/>
              <a:buFont typeface="Times New Roman"/>
              <a:buNone/>
            </a:pPr>
            <a:br>
              <a:rPr lang="en-US" sz="1200">
                <a:latin typeface="Times New Roman"/>
                <a:ea typeface="Times New Roman"/>
                <a:cs typeface="Times New Roman"/>
                <a:sym typeface="Times New Roman"/>
              </a:rPr>
            </a:br>
            <a:br>
              <a:rPr lang="en-US" sz="2800">
                <a:solidFill>
                  <a:srgbClr val="C00000"/>
                </a:solidFill>
                <a:latin typeface="Times New Roman"/>
                <a:ea typeface="Times New Roman"/>
                <a:cs typeface="Times New Roman"/>
                <a:sym typeface="Times New Roman"/>
              </a:rPr>
            </a:br>
            <a:r>
              <a:rPr lang="en-US" sz="2800">
                <a:solidFill>
                  <a:srgbClr val="C00000"/>
                </a:solidFill>
                <a:latin typeface="Times New Roman"/>
                <a:ea typeface="Times New Roman"/>
                <a:cs typeface="Times New Roman"/>
                <a:sym typeface="Times New Roman"/>
              </a:rPr>
              <a:t>Lecture 11</a:t>
            </a:r>
            <a:br>
              <a:rPr lang="en-US" sz="2800">
                <a:solidFill>
                  <a:srgbClr val="C00000"/>
                </a:solidFill>
                <a:latin typeface="Times New Roman"/>
                <a:ea typeface="Times New Roman"/>
                <a:cs typeface="Times New Roman"/>
                <a:sym typeface="Times New Roman"/>
              </a:rPr>
            </a:br>
            <a:r>
              <a:rPr lang="en-US" sz="2800">
                <a:solidFill>
                  <a:srgbClr val="C00000"/>
                </a:solidFill>
              </a:rPr>
              <a:t>Deadlock Handling</a:t>
            </a:r>
            <a:br>
              <a:rPr lang="en-US" sz="2800">
                <a:solidFill>
                  <a:srgbClr val="C00000"/>
                </a:solidFill>
                <a:latin typeface="Times New Roman"/>
                <a:ea typeface="Times New Roman"/>
                <a:cs typeface="Times New Roman"/>
                <a:sym typeface="Times New Roman"/>
              </a:rPr>
            </a:br>
            <a:endParaRPr b="0"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Deadlock Avoidance</a:t>
            </a:r>
            <a:endParaRPr/>
          </a:p>
        </p:txBody>
      </p:sp>
      <p:sp>
        <p:nvSpPr>
          <p:cNvPr id="189" name="Google Shape;189;p3"/>
          <p:cNvSpPr txBox="1"/>
          <p:nvPr>
            <p:ph idx="1" type="body"/>
          </p:nvPr>
        </p:nvSpPr>
        <p:spPr>
          <a:xfrm>
            <a:off x="685800" y="1752600"/>
            <a:ext cx="8153401" cy="424021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lang="en-US" sz="1800">
                <a:latin typeface="Times New Roman"/>
                <a:ea typeface="Times New Roman"/>
                <a:cs typeface="Times New Roman"/>
                <a:sym typeface="Times New Roman"/>
              </a:rPr>
              <a:t>In a deadlock state, the execution of multiple processes is blocked.</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Deadlock avoidance strategy involves maintaining a set of data.</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The data is used to make a decision whether to entertain any new request or not.</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If entertaining the new request causes the system to move in an unsafe state, then it is discarded.</a:t>
            </a:r>
            <a:endParaRPr/>
          </a:p>
          <a:p>
            <a:pPr indent="-2286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just">
              <a:spcBef>
                <a:spcPts val="360"/>
              </a:spcBef>
              <a:spcAft>
                <a:spcPts val="0"/>
              </a:spcAft>
              <a:buClr>
                <a:schemeClr val="dk1"/>
              </a:buClr>
              <a:buSzPts val="1800"/>
              <a:buNone/>
            </a:pPr>
            <a:r>
              <a:rPr b="1" lang="en-US" sz="1800" u="sng">
                <a:latin typeface="Times New Roman"/>
                <a:ea typeface="Times New Roman"/>
                <a:cs typeface="Times New Roman"/>
                <a:sym typeface="Times New Roman"/>
              </a:rPr>
              <a:t>Resource Allocation Graph (RAG)</a:t>
            </a:r>
            <a:endParaRPr/>
          </a:p>
          <a:p>
            <a:pPr indent="-342900" lvl="0" marL="342900" rtl="0" algn="just">
              <a:spcBef>
                <a:spcPts val="360"/>
              </a:spcBef>
              <a:spcAft>
                <a:spcPts val="0"/>
              </a:spcAft>
              <a:buClr>
                <a:schemeClr val="dk1"/>
              </a:buClr>
              <a:buSzPts val="1800"/>
              <a:buChar char="•"/>
            </a:pPr>
            <a:r>
              <a:rPr lang="en-US" sz="1800">
                <a:latin typeface="Times New Roman"/>
                <a:ea typeface="Times New Roman"/>
                <a:cs typeface="Times New Roman"/>
                <a:sym typeface="Times New Roman"/>
              </a:rPr>
              <a:t>Resource Allocation Graph (RAG) is a graph that represents the state of a system pictorically.</a:t>
            </a:r>
            <a:endParaRPr/>
          </a:p>
          <a:p>
            <a:pPr indent="-2286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342900" rtl="0" algn="just">
              <a:spcBef>
                <a:spcPts val="36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
          <p:cNvSpPr txBox="1"/>
          <p:nvPr>
            <p:ph idx="1" type="body"/>
          </p:nvPr>
        </p:nvSpPr>
        <p:spPr>
          <a:xfrm>
            <a:off x="685800" y="1447800"/>
            <a:ext cx="80010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t>It gives complete information about the state of a system such as-</a:t>
            </a:r>
            <a:endParaRPr/>
          </a:p>
          <a:p>
            <a:pPr indent="-228600" lvl="0" marL="342900" rtl="0" algn="l">
              <a:spcBef>
                <a:spcPts val="360"/>
              </a:spcBef>
              <a:spcAft>
                <a:spcPts val="0"/>
              </a:spcAft>
              <a:buClr>
                <a:schemeClr val="dk1"/>
              </a:buClr>
              <a:buSzPts val="1800"/>
              <a:buNone/>
            </a:pPr>
            <a:r>
              <a:t/>
            </a:r>
            <a:endParaRPr sz="1800"/>
          </a:p>
          <a:p>
            <a:pPr indent="-342900" lvl="0" marL="342900" rtl="0" algn="l">
              <a:spcBef>
                <a:spcPts val="360"/>
              </a:spcBef>
              <a:spcAft>
                <a:spcPts val="0"/>
              </a:spcAft>
              <a:buClr>
                <a:schemeClr val="dk1"/>
              </a:buClr>
              <a:buSzPts val="1800"/>
              <a:buChar char="•"/>
            </a:pPr>
            <a:r>
              <a:rPr lang="en-US" sz="1800"/>
              <a:t>How many processes exist in the system?</a:t>
            </a:r>
            <a:endParaRPr/>
          </a:p>
          <a:p>
            <a:pPr indent="-342900" lvl="0" marL="342900" rtl="0" algn="l">
              <a:spcBef>
                <a:spcPts val="360"/>
              </a:spcBef>
              <a:spcAft>
                <a:spcPts val="0"/>
              </a:spcAft>
              <a:buClr>
                <a:schemeClr val="dk1"/>
              </a:buClr>
              <a:buSzPts val="1800"/>
              <a:buChar char="•"/>
            </a:pPr>
            <a:r>
              <a:rPr lang="en-US" sz="1800"/>
              <a:t>How many instances of each resource type exist?</a:t>
            </a:r>
            <a:endParaRPr/>
          </a:p>
          <a:p>
            <a:pPr indent="-342900" lvl="0" marL="342900" rtl="0" algn="l">
              <a:spcBef>
                <a:spcPts val="360"/>
              </a:spcBef>
              <a:spcAft>
                <a:spcPts val="0"/>
              </a:spcAft>
              <a:buClr>
                <a:schemeClr val="dk1"/>
              </a:buClr>
              <a:buSzPts val="1800"/>
              <a:buChar char="•"/>
            </a:pPr>
            <a:r>
              <a:rPr lang="en-US" sz="1800"/>
              <a:t>How many instances of each resource type are allocated?</a:t>
            </a:r>
            <a:endParaRPr/>
          </a:p>
          <a:p>
            <a:pPr indent="-342900" lvl="0" marL="342900" rtl="0" algn="l">
              <a:spcBef>
                <a:spcPts val="360"/>
              </a:spcBef>
              <a:spcAft>
                <a:spcPts val="0"/>
              </a:spcAft>
              <a:buClr>
                <a:schemeClr val="dk1"/>
              </a:buClr>
              <a:buSzPts val="1800"/>
              <a:buChar char="•"/>
            </a:pPr>
            <a:r>
              <a:rPr lang="en-US" sz="1800"/>
              <a:t>How many instances of each resource type are still available?</a:t>
            </a:r>
            <a:endParaRPr/>
          </a:p>
          <a:p>
            <a:pPr indent="-342900" lvl="0" marL="342900" rtl="0" algn="l">
              <a:spcBef>
                <a:spcPts val="360"/>
              </a:spcBef>
              <a:spcAft>
                <a:spcPts val="0"/>
              </a:spcAft>
              <a:buClr>
                <a:schemeClr val="dk1"/>
              </a:buClr>
              <a:buSzPts val="1800"/>
              <a:buChar char="•"/>
            </a:pPr>
            <a:r>
              <a:rPr lang="en-US" sz="1800"/>
              <a:t>How many instances of each resource type are held by each process?</a:t>
            </a:r>
            <a:endParaRPr/>
          </a:p>
          <a:p>
            <a:pPr indent="-342900" lvl="0" marL="342900" rtl="0" algn="l">
              <a:spcBef>
                <a:spcPts val="360"/>
              </a:spcBef>
              <a:spcAft>
                <a:spcPts val="0"/>
              </a:spcAft>
              <a:buClr>
                <a:schemeClr val="dk1"/>
              </a:buClr>
              <a:buSzPts val="1800"/>
              <a:buChar char="•"/>
            </a:pPr>
            <a:r>
              <a:rPr lang="en-US" sz="1800"/>
              <a:t>How many instances of each resource type does each process need for execution?</a:t>
            </a:r>
            <a:endParaRPr/>
          </a:p>
          <a:p>
            <a:pPr indent="-228600" lvl="0" marL="342900" rtl="0" algn="l">
              <a:spcBef>
                <a:spcPts val="360"/>
              </a:spcBef>
              <a:spcAft>
                <a:spcPts val="0"/>
              </a:spcAft>
              <a:buClr>
                <a:schemeClr val="dk1"/>
              </a:buClr>
              <a:buSzPts val="1800"/>
              <a:buNone/>
            </a:pPr>
            <a:r>
              <a:t/>
            </a:r>
            <a:endParaRPr sz="1800">
              <a:latin typeface="Times"/>
              <a:ea typeface="Times"/>
              <a:cs typeface="Times"/>
              <a:sym typeface="Times"/>
            </a:endParaRPr>
          </a:p>
        </p:txBody>
      </p:sp>
      <p:sp>
        <p:nvSpPr>
          <p:cNvPr id="195" name="Google Shape;195;p4"/>
          <p:cNvSpPr txBox="1"/>
          <p:nvPr>
            <p:ph idx="2" type="body"/>
          </p:nvPr>
        </p:nvSpPr>
        <p:spPr>
          <a:xfrm>
            <a:off x="1066800" y="533400"/>
            <a:ext cx="7924800" cy="685800"/>
          </a:xfrm>
          <a:prstGeom prst="rect">
            <a:avLst/>
          </a:prstGeom>
          <a:solidFill>
            <a:schemeClr val="lt1"/>
          </a:solidFill>
          <a:ln>
            <a:noFill/>
          </a:ln>
        </p:spPr>
        <p:txBody>
          <a:bodyPr anchorCtr="0" anchor="ctr" bIns="45700" lIns="91425" spcFirstLastPara="1" rIns="91425" wrap="square" tIns="45700">
            <a:noAutofit/>
          </a:bodyPr>
          <a:lstStyle/>
          <a:p>
            <a:pPr indent="-342900" lvl="0" marL="342900" rtl="0" algn="ctr">
              <a:spcBef>
                <a:spcPts val="0"/>
              </a:spcBef>
              <a:spcAft>
                <a:spcPts val="0"/>
              </a:spcAft>
              <a:buClr>
                <a:srgbClr val="C00000"/>
              </a:buClr>
              <a:buSzPts val="4000"/>
              <a:buNone/>
            </a:pPr>
            <a:r>
              <a:t/>
            </a:r>
            <a:endParaRPr sz="4000">
              <a:latin typeface="Times"/>
              <a:ea typeface="Times"/>
              <a:cs typeface="Times"/>
              <a:sym typeface="Times"/>
            </a:endParaRPr>
          </a:p>
          <a:p>
            <a:pPr indent="-342900" lvl="0" marL="342900" rtl="0" algn="ctr">
              <a:spcBef>
                <a:spcPts val="800"/>
              </a:spcBef>
              <a:spcAft>
                <a:spcPts val="0"/>
              </a:spcAft>
              <a:buClr>
                <a:srgbClr val="C00000"/>
              </a:buClr>
              <a:buSzPts val="4000"/>
              <a:buNone/>
            </a:pPr>
            <a:r>
              <a:rPr lang="en-US" sz="4000">
                <a:latin typeface="Times"/>
                <a:ea typeface="Times"/>
                <a:cs typeface="Times"/>
                <a:sym typeface="Times"/>
              </a:rPr>
              <a:t>Resource-Allocation Graph</a:t>
            </a:r>
            <a:endParaRPr/>
          </a:p>
          <a:p>
            <a:pPr indent="-342900" lvl="0" marL="342900" rtl="0" algn="ctr">
              <a:spcBef>
                <a:spcPts val="800"/>
              </a:spcBef>
              <a:spcAft>
                <a:spcPts val="0"/>
              </a:spcAft>
              <a:buClr>
                <a:srgbClr val="C00000"/>
              </a:buClr>
              <a:buSzPts val="4000"/>
              <a:buNone/>
            </a:pPr>
            <a:r>
              <a:t/>
            </a:r>
            <a:endParaRPr sz="4000">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txBox="1"/>
          <p:nvPr>
            <p:ph idx="1" type="body"/>
          </p:nvPr>
        </p:nvSpPr>
        <p:spPr>
          <a:xfrm>
            <a:off x="685800" y="1447800"/>
            <a:ext cx="8001000" cy="4800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800"/>
              <a:buNone/>
            </a:pPr>
            <a:r>
              <a:rPr lang="en-US" sz="1800">
                <a:latin typeface="Times"/>
                <a:ea typeface="Times"/>
                <a:cs typeface="Times"/>
                <a:sym typeface="Times"/>
              </a:rPr>
              <a:t>In some cases deadlocks can be understood more clearly through the use of </a:t>
            </a:r>
            <a:r>
              <a:rPr b="1" lang="en-US" sz="1800">
                <a:latin typeface="Times"/>
                <a:ea typeface="Times"/>
                <a:cs typeface="Times"/>
                <a:sym typeface="Times"/>
              </a:rPr>
              <a:t>Resource-Allocation Graphs</a:t>
            </a:r>
            <a:r>
              <a:rPr lang="en-US" sz="1800">
                <a:latin typeface="Times"/>
                <a:ea typeface="Times"/>
                <a:cs typeface="Times"/>
                <a:sym typeface="Times"/>
              </a:rPr>
              <a:t>, having the following properties:</a:t>
            </a:r>
            <a:endParaRPr/>
          </a:p>
          <a:p>
            <a:pPr indent="0" lvl="0" marL="0" rtl="0" algn="just">
              <a:spcBef>
                <a:spcPts val="360"/>
              </a:spcBef>
              <a:spcAft>
                <a:spcPts val="0"/>
              </a:spcAft>
              <a:buClr>
                <a:schemeClr val="dk1"/>
              </a:buClr>
              <a:buSzPts val="1800"/>
              <a:buNone/>
            </a:pPr>
            <a:r>
              <a:t/>
            </a:r>
            <a:endParaRPr sz="1800">
              <a:latin typeface="Times"/>
              <a:ea typeface="Times"/>
              <a:cs typeface="Times"/>
              <a:sym typeface="Times"/>
            </a:endParaRPr>
          </a:p>
          <a:p>
            <a:pPr indent="-285750" lvl="1" marL="742950" rtl="0" algn="just">
              <a:spcBef>
                <a:spcPts val="360"/>
              </a:spcBef>
              <a:spcAft>
                <a:spcPts val="0"/>
              </a:spcAft>
              <a:buClr>
                <a:schemeClr val="dk1"/>
              </a:buClr>
              <a:buSzPts val="1800"/>
              <a:buChar char="–"/>
            </a:pPr>
            <a:r>
              <a:rPr lang="en-US" sz="1800">
                <a:latin typeface="Times"/>
                <a:ea typeface="Times"/>
                <a:cs typeface="Times"/>
                <a:sym typeface="Times"/>
              </a:rPr>
              <a:t>A set of resource categories, { R1, R2, R3, . . ., RN }, which appear as square nodes on the graph. Dots inside the resource nodes indicate specific instances of the resource. ( E.g. two dots might represent two laser printers. )</a:t>
            </a:r>
            <a:endParaRPr/>
          </a:p>
          <a:p>
            <a:pPr indent="-171450" lvl="1" marL="742950" rtl="0" algn="just">
              <a:spcBef>
                <a:spcPts val="360"/>
              </a:spcBef>
              <a:spcAft>
                <a:spcPts val="0"/>
              </a:spcAft>
              <a:buClr>
                <a:schemeClr val="dk1"/>
              </a:buClr>
              <a:buSzPts val="1800"/>
              <a:buNone/>
            </a:pPr>
            <a:r>
              <a:t/>
            </a:r>
            <a:endParaRPr sz="1800">
              <a:latin typeface="Times"/>
              <a:ea typeface="Times"/>
              <a:cs typeface="Times"/>
              <a:sym typeface="Times"/>
            </a:endParaRPr>
          </a:p>
          <a:p>
            <a:pPr indent="-285750" lvl="1" marL="742950" rtl="0" algn="just">
              <a:spcBef>
                <a:spcPts val="360"/>
              </a:spcBef>
              <a:spcAft>
                <a:spcPts val="0"/>
              </a:spcAft>
              <a:buClr>
                <a:schemeClr val="dk1"/>
              </a:buClr>
              <a:buSzPts val="1800"/>
              <a:buChar char="–"/>
            </a:pPr>
            <a:r>
              <a:rPr lang="en-US" sz="1800">
                <a:latin typeface="Times"/>
                <a:ea typeface="Times"/>
                <a:cs typeface="Times"/>
                <a:sym typeface="Times"/>
              </a:rPr>
              <a:t>A set of processes, { P1, P2, P3, . . ., PN }</a:t>
            </a:r>
            <a:endParaRPr/>
          </a:p>
          <a:p>
            <a:pPr indent="-228600" lvl="0" marL="342900" rtl="0" algn="just">
              <a:spcBef>
                <a:spcPts val="360"/>
              </a:spcBef>
              <a:spcAft>
                <a:spcPts val="0"/>
              </a:spcAft>
              <a:buClr>
                <a:schemeClr val="dk1"/>
              </a:buClr>
              <a:buSzPts val="1800"/>
              <a:buNone/>
            </a:pPr>
            <a:r>
              <a:t/>
            </a:r>
            <a:endParaRPr sz="1800">
              <a:latin typeface="Times"/>
              <a:ea typeface="Times"/>
              <a:cs typeface="Times"/>
              <a:sym typeface="Times"/>
            </a:endParaRPr>
          </a:p>
        </p:txBody>
      </p:sp>
      <p:sp>
        <p:nvSpPr>
          <p:cNvPr id="201" name="Google Shape;201;p5"/>
          <p:cNvSpPr txBox="1"/>
          <p:nvPr>
            <p:ph idx="2" type="body"/>
          </p:nvPr>
        </p:nvSpPr>
        <p:spPr>
          <a:xfrm>
            <a:off x="1066800" y="533400"/>
            <a:ext cx="7924800" cy="685800"/>
          </a:xfrm>
          <a:prstGeom prst="rect">
            <a:avLst/>
          </a:prstGeom>
          <a:solidFill>
            <a:schemeClr val="lt1"/>
          </a:solidFill>
          <a:ln>
            <a:noFill/>
          </a:ln>
        </p:spPr>
        <p:txBody>
          <a:bodyPr anchorCtr="0" anchor="ctr" bIns="45700" lIns="91425" spcFirstLastPara="1" rIns="91425" wrap="square" tIns="45700">
            <a:noAutofit/>
          </a:bodyPr>
          <a:lstStyle/>
          <a:p>
            <a:pPr indent="-342900" lvl="0" marL="342900" rtl="0" algn="ctr">
              <a:spcBef>
                <a:spcPts val="0"/>
              </a:spcBef>
              <a:spcAft>
                <a:spcPts val="0"/>
              </a:spcAft>
              <a:buClr>
                <a:srgbClr val="C00000"/>
              </a:buClr>
              <a:buSzPts val="4000"/>
              <a:buNone/>
            </a:pPr>
            <a:r>
              <a:t/>
            </a:r>
            <a:endParaRPr sz="4000">
              <a:latin typeface="Times"/>
              <a:ea typeface="Times"/>
              <a:cs typeface="Times"/>
              <a:sym typeface="Times"/>
            </a:endParaRPr>
          </a:p>
          <a:p>
            <a:pPr indent="-342900" lvl="0" marL="342900" rtl="0" algn="ctr">
              <a:spcBef>
                <a:spcPts val="800"/>
              </a:spcBef>
              <a:spcAft>
                <a:spcPts val="0"/>
              </a:spcAft>
              <a:buClr>
                <a:srgbClr val="C00000"/>
              </a:buClr>
              <a:buSzPts val="4000"/>
              <a:buNone/>
            </a:pPr>
            <a:r>
              <a:rPr lang="en-US" sz="4000">
                <a:latin typeface="Times"/>
                <a:ea typeface="Times"/>
                <a:cs typeface="Times"/>
                <a:sym typeface="Times"/>
              </a:rPr>
              <a:t>Resource-Allocation Graph</a:t>
            </a:r>
            <a:endParaRPr/>
          </a:p>
          <a:p>
            <a:pPr indent="-342900" lvl="0" marL="342900" rtl="0" algn="ctr">
              <a:spcBef>
                <a:spcPts val="800"/>
              </a:spcBef>
              <a:spcAft>
                <a:spcPts val="0"/>
              </a:spcAft>
              <a:buClr>
                <a:srgbClr val="C00000"/>
              </a:buClr>
              <a:buSzPts val="4000"/>
              <a:buNone/>
            </a:pPr>
            <a:r>
              <a:t/>
            </a:r>
            <a:endParaRPr sz="4000">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txBox="1"/>
          <p:nvPr>
            <p:ph idx="1" type="body"/>
          </p:nvPr>
        </p:nvSpPr>
        <p:spPr>
          <a:xfrm>
            <a:off x="838200" y="1447800"/>
            <a:ext cx="7848600" cy="4800600"/>
          </a:xfrm>
          <a:prstGeom prst="rect">
            <a:avLst/>
          </a:prstGeom>
          <a:noFill/>
          <a:ln>
            <a:noFill/>
          </a:ln>
        </p:spPr>
        <p:txBody>
          <a:bodyPr anchorCtr="0" anchor="t" bIns="45700" lIns="91425" spcFirstLastPara="1" rIns="91425" wrap="square" tIns="45700">
            <a:noAutofit/>
          </a:bodyPr>
          <a:lstStyle/>
          <a:p>
            <a:pPr indent="-285750" lvl="1" marL="742950" rtl="0" algn="just">
              <a:spcBef>
                <a:spcPts val="0"/>
              </a:spcBef>
              <a:spcAft>
                <a:spcPts val="0"/>
              </a:spcAft>
              <a:buClr>
                <a:schemeClr val="dk1"/>
              </a:buClr>
              <a:buSzPts val="1800"/>
              <a:buChar char="–"/>
            </a:pPr>
            <a:r>
              <a:rPr b="1" lang="en-US" sz="1800">
                <a:latin typeface="Times"/>
                <a:ea typeface="Times"/>
                <a:cs typeface="Times"/>
                <a:sym typeface="Times"/>
              </a:rPr>
              <a:t>Request Edges - </a:t>
            </a:r>
            <a:r>
              <a:rPr lang="en-US" sz="1800">
                <a:latin typeface="Times"/>
                <a:ea typeface="Times"/>
                <a:cs typeface="Times"/>
                <a:sym typeface="Times"/>
              </a:rPr>
              <a:t>A set of directed arcs from Pi to Rj, indicating that process Pi has requested Rj, and is currently waiting for that resource to become available.</a:t>
            </a:r>
            <a:endParaRPr/>
          </a:p>
          <a:p>
            <a:pPr indent="-171450" lvl="1" marL="742950" rtl="0" algn="just">
              <a:spcBef>
                <a:spcPts val="360"/>
              </a:spcBef>
              <a:spcAft>
                <a:spcPts val="0"/>
              </a:spcAft>
              <a:buClr>
                <a:schemeClr val="dk1"/>
              </a:buClr>
              <a:buSzPts val="1800"/>
              <a:buNone/>
            </a:pPr>
            <a:r>
              <a:t/>
            </a:r>
            <a:endParaRPr sz="1800">
              <a:latin typeface="Times"/>
              <a:ea typeface="Times"/>
              <a:cs typeface="Times"/>
              <a:sym typeface="Times"/>
            </a:endParaRPr>
          </a:p>
          <a:p>
            <a:pPr indent="-285750" lvl="1" marL="742950" rtl="0" algn="just">
              <a:spcBef>
                <a:spcPts val="360"/>
              </a:spcBef>
              <a:spcAft>
                <a:spcPts val="0"/>
              </a:spcAft>
              <a:buClr>
                <a:schemeClr val="dk1"/>
              </a:buClr>
              <a:buSzPts val="1800"/>
              <a:buChar char="–"/>
            </a:pPr>
            <a:r>
              <a:rPr b="1" lang="en-US" sz="1800">
                <a:latin typeface="Times"/>
                <a:ea typeface="Times"/>
                <a:cs typeface="Times"/>
                <a:sym typeface="Times"/>
              </a:rPr>
              <a:t>Assignment Edges - </a:t>
            </a:r>
            <a:r>
              <a:rPr lang="en-US" sz="1800">
                <a:latin typeface="Times"/>
                <a:ea typeface="Times"/>
                <a:cs typeface="Times"/>
                <a:sym typeface="Times"/>
              </a:rPr>
              <a:t>A set of directed arcs from Rj to Pi indicating that resource Rj has been allocated to process Pi, and that Pi is currently holding resource Rj.</a:t>
            </a:r>
            <a:endParaRPr/>
          </a:p>
          <a:p>
            <a:pPr indent="-171450" lvl="1" marL="742950" rtl="0" algn="just">
              <a:spcBef>
                <a:spcPts val="360"/>
              </a:spcBef>
              <a:spcAft>
                <a:spcPts val="0"/>
              </a:spcAft>
              <a:buClr>
                <a:schemeClr val="dk1"/>
              </a:buClr>
              <a:buSzPts val="1800"/>
              <a:buNone/>
            </a:pPr>
            <a:r>
              <a:t/>
            </a:r>
            <a:endParaRPr sz="1800">
              <a:latin typeface="Times"/>
              <a:ea typeface="Times"/>
              <a:cs typeface="Times"/>
              <a:sym typeface="Times"/>
            </a:endParaRPr>
          </a:p>
          <a:p>
            <a:pPr indent="-285750" lvl="1" marL="742950" rtl="0" algn="just">
              <a:spcBef>
                <a:spcPts val="360"/>
              </a:spcBef>
              <a:spcAft>
                <a:spcPts val="0"/>
              </a:spcAft>
              <a:buClr>
                <a:schemeClr val="dk1"/>
              </a:buClr>
              <a:buSzPts val="1800"/>
              <a:buChar char="–"/>
            </a:pPr>
            <a:r>
              <a:rPr lang="en-US" sz="1800">
                <a:latin typeface="Times"/>
                <a:ea typeface="Times"/>
                <a:cs typeface="Times"/>
                <a:sym typeface="Times"/>
              </a:rPr>
              <a:t>Note that a </a:t>
            </a:r>
            <a:r>
              <a:rPr b="1" lang="en-US" sz="1800">
                <a:latin typeface="Times"/>
                <a:ea typeface="Times"/>
                <a:cs typeface="Times"/>
                <a:sym typeface="Times"/>
              </a:rPr>
              <a:t>request edge</a:t>
            </a:r>
            <a:r>
              <a:rPr lang="en-US" sz="1800">
                <a:latin typeface="Times"/>
                <a:ea typeface="Times"/>
                <a:cs typeface="Times"/>
                <a:sym typeface="Times"/>
              </a:rPr>
              <a:t> can be converted into an </a:t>
            </a:r>
            <a:r>
              <a:rPr b="1" lang="en-US" sz="1800">
                <a:latin typeface="Times"/>
                <a:ea typeface="Times"/>
                <a:cs typeface="Times"/>
                <a:sym typeface="Times"/>
              </a:rPr>
              <a:t>assignment edge</a:t>
            </a:r>
            <a:r>
              <a:rPr lang="en-US" sz="1800">
                <a:latin typeface="Times"/>
                <a:ea typeface="Times"/>
                <a:cs typeface="Times"/>
                <a:sym typeface="Times"/>
              </a:rPr>
              <a:t> by reversing the direction of the arc when the request is granted. ( However note also that request edges point to the category box, whereas assignment edges emanate from a particular instance dot within the box. )</a:t>
            </a:r>
            <a:endParaRPr/>
          </a:p>
          <a:p>
            <a:pPr indent="-171450" lvl="1" marL="742950" rtl="0" algn="just">
              <a:spcBef>
                <a:spcPts val="360"/>
              </a:spcBef>
              <a:spcAft>
                <a:spcPts val="0"/>
              </a:spcAft>
              <a:buClr>
                <a:schemeClr val="dk1"/>
              </a:buClr>
              <a:buSzPts val="1800"/>
              <a:buNone/>
            </a:pPr>
            <a:r>
              <a:t/>
            </a:r>
            <a:endParaRPr sz="1800">
              <a:latin typeface="Times"/>
              <a:ea typeface="Times"/>
              <a:cs typeface="Times"/>
              <a:sym typeface="Times"/>
            </a:endParaRPr>
          </a:p>
          <a:p>
            <a:pPr indent="-228600" lvl="0" marL="342900" rtl="0" algn="just">
              <a:spcBef>
                <a:spcPts val="360"/>
              </a:spcBef>
              <a:spcAft>
                <a:spcPts val="0"/>
              </a:spcAft>
              <a:buClr>
                <a:schemeClr val="dk1"/>
              </a:buClr>
              <a:buSzPts val="1800"/>
              <a:buNone/>
            </a:pPr>
            <a:r>
              <a:t/>
            </a:r>
            <a:endParaRPr sz="1800">
              <a:latin typeface="Times"/>
              <a:ea typeface="Times"/>
              <a:cs typeface="Times"/>
              <a:sym typeface="Times"/>
            </a:endParaRPr>
          </a:p>
        </p:txBody>
      </p:sp>
      <p:sp>
        <p:nvSpPr>
          <p:cNvPr id="207" name="Google Shape;207;p6"/>
          <p:cNvSpPr txBox="1"/>
          <p:nvPr>
            <p:ph idx="2" type="body"/>
          </p:nvPr>
        </p:nvSpPr>
        <p:spPr>
          <a:xfrm>
            <a:off x="1066800" y="533400"/>
            <a:ext cx="7924800" cy="685800"/>
          </a:xfrm>
          <a:prstGeom prst="rect">
            <a:avLst/>
          </a:prstGeom>
          <a:solidFill>
            <a:schemeClr val="lt1"/>
          </a:solidFill>
          <a:ln>
            <a:noFill/>
          </a:ln>
        </p:spPr>
        <p:txBody>
          <a:bodyPr anchorCtr="0" anchor="ctr" bIns="45700" lIns="91425" spcFirstLastPara="1" rIns="91425" wrap="square" tIns="45700">
            <a:noAutofit/>
          </a:bodyPr>
          <a:lstStyle/>
          <a:p>
            <a:pPr indent="-342900" lvl="0" marL="342900" rtl="0" algn="ctr">
              <a:spcBef>
                <a:spcPts val="0"/>
              </a:spcBef>
              <a:spcAft>
                <a:spcPts val="0"/>
              </a:spcAft>
              <a:buClr>
                <a:srgbClr val="C00000"/>
              </a:buClr>
              <a:buSzPts val="4000"/>
              <a:buNone/>
            </a:pPr>
            <a:r>
              <a:t/>
            </a:r>
            <a:endParaRPr sz="4000">
              <a:latin typeface="Times"/>
              <a:ea typeface="Times"/>
              <a:cs typeface="Times"/>
              <a:sym typeface="Times"/>
            </a:endParaRPr>
          </a:p>
          <a:p>
            <a:pPr indent="-342900" lvl="0" marL="342900" rtl="0" algn="ctr">
              <a:spcBef>
                <a:spcPts val="800"/>
              </a:spcBef>
              <a:spcAft>
                <a:spcPts val="0"/>
              </a:spcAft>
              <a:buClr>
                <a:srgbClr val="C00000"/>
              </a:buClr>
              <a:buSzPts val="4000"/>
              <a:buNone/>
            </a:pPr>
            <a:r>
              <a:rPr lang="en-US" sz="4000">
                <a:latin typeface="Times"/>
                <a:ea typeface="Times"/>
                <a:cs typeface="Times"/>
                <a:sym typeface="Times"/>
              </a:rPr>
              <a:t>Resource-Allocation Graph</a:t>
            </a:r>
            <a:endParaRPr/>
          </a:p>
          <a:p>
            <a:pPr indent="-342900" lvl="0" marL="342900" rtl="0" algn="ctr">
              <a:spcBef>
                <a:spcPts val="800"/>
              </a:spcBef>
              <a:spcAft>
                <a:spcPts val="0"/>
              </a:spcAft>
              <a:buClr>
                <a:srgbClr val="C00000"/>
              </a:buClr>
              <a:buSzPts val="4000"/>
              <a:buNone/>
            </a:pPr>
            <a:r>
              <a:t/>
            </a:r>
            <a:endParaRPr sz="4000">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ph type="title"/>
          </p:nvPr>
        </p:nvSpPr>
        <p:spPr>
          <a:xfrm>
            <a:off x="838200" y="762000"/>
            <a:ext cx="8092364"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Resource-Allocation Graph (Cont.)</a:t>
            </a:r>
            <a:endParaRPr/>
          </a:p>
        </p:txBody>
      </p:sp>
      <p:sp>
        <p:nvSpPr>
          <p:cNvPr id="214" name="Google Shape;214;p7"/>
          <p:cNvSpPr txBox="1"/>
          <p:nvPr>
            <p:ph idx="1" type="body"/>
          </p:nvPr>
        </p:nvSpPr>
        <p:spPr>
          <a:xfrm>
            <a:off x="885825" y="1493838"/>
            <a:ext cx="7343775" cy="4678362"/>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Clr>
                <a:schemeClr val="dk1"/>
              </a:buClr>
              <a:buSzPts val="1800"/>
              <a:buNone/>
            </a:pPr>
            <a:r>
              <a:t/>
            </a:r>
            <a:endParaRPr sz="1800">
              <a:latin typeface="Times"/>
              <a:ea typeface="Times"/>
              <a:cs typeface="Times"/>
              <a:sym typeface="Times"/>
            </a:endParaRPr>
          </a:p>
          <a:p>
            <a:pPr indent="-228600" lvl="0" marL="342900" rtl="0" algn="l">
              <a:spcBef>
                <a:spcPts val="360"/>
              </a:spcBef>
              <a:spcAft>
                <a:spcPts val="0"/>
              </a:spcAft>
              <a:buClr>
                <a:schemeClr val="dk1"/>
              </a:buClr>
              <a:buSzPts val="1800"/>
              <a:buNone/>
            </a:pPr>
            <a:r>
              <a:t/>
            </a:r>
            <a:endParaRPr sz="1800">
              <a:latin typeface="Times"/>
              <a:ea typeface="Times"/>
              <a:cs typeface="Times"/>
              <a:sym typeface="Times"/>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Process</a:t>
            </a:r>
            <a:br>
              <a:rPr lang="en-US" sz="1800">
                <a:latin typeface="Times"/>
                <a:ea typeface="Times"/>
                <a:cs typeface="Times"/>
                <a:sym typeface="Times"/>
              </a:rPr>
            </a:br>
            <a:br>
              <a:rPr lang="en-US" sz="1800">
                <a:latin typeface="Times"/>
                <a:ea typeface="Times"/>
                <a:cs typeface="Times"/>
                <a:sym typeface="Times"/>
              </a:rPr>
            </a:br>
            <a:endParaRPr sz="1800">
              <a:latin typeface="Times"/>
              <a:ea typeface="Times"/>
              <a:cs typeface="Times"/>
              <a:sym typeface="Times"/>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Resource Type with 4 instances</a:t>
            </a:r>
            <a:endParaRPr/>
          </a:p>
          <a:p>
            <a:pPr indent="-342900" lvl="0" marL="342900" rtl="0" algn="l">
              <a:spcBef>
                <a:spcPts val="360"/>
              </a:spcBef>
              <a:spcAft>
                <a:spcPts val="0"/>
              </a:spcAft>
              <a:buClr>
                <a:schemeClr val="dk1"/>
              </a:buClr>
              <a:buSzPts val="1800"/>
              <a:buFont typeface="Arial"/>
              <a:buNone/>
            </a:pPr>
            <a:r>
              <a:t/>
            </a:r>
            <a:endParaRPr sz="1800">
              <a:latin typeface="Times"/>
              <a:ea typeface="Times"/>
              <a:cs typeface="Times"/>
              <a:sym typeface="Times"/>
            </a:endParaRPr>
          </a:p>
          <a:p>
            <a:pPr indent="-228600" lvl="0" marL="342900" rtl="0" algn="l">
              <a:spcBef>
                <a:spcPts val="360"/>
              </a:spcBef>
              <a:spcAft>
                <a:spcPts val="0"/>
              </a:spcAft>
              <a:buClr>
                <a:schemeClr val="dk1"/>
              </a:buClr>
              <a:buSzPts val="1800"/>
              <a:buNone/>
            </a:pPr>
            <a:r>
              <a:t/>
            </a:r>
            <a:endParaRPr sz="1800">
              <a:latin typeface="Times"/>
              <a:ea typeface="Times"/>
              <a:cs typeface="Times"/>
              <a:sym typeface="Times"/>
            </a:endParaRPr>
          </a:p>
          <a:p>
            <a:pPr indent="-342900" lvl="0" marL="342900" rtl="0" algn="l">
              <a:spcBef>
                <a:spcPts val="360"/>
              </a:spcBef>
              <a:spcAft>
                <a:spcPts val="0"/>
              </a:spcAft>
              <a:buClr>
                <a:schemeClr val="dk1"/>
              </a:buClr>
              <a:buSzPts val="1800"/>
              <a:buChar char="•"/>
            </a:pPr>
            <a:r>
              <a:rPr i="1" lang="en-US" sz="1800">
                <a:latin typeface="Times"/>
                <a:ea typeface="Times"/>
                <a:cs typeface="Times"/>
                <a:sym typeface="Times"/>
              </a:rPr>
              <a:t>P</a:t>
            </a:r>
            <a:r>
              <a:rPr baseline="-25000" i="1" lang="en-US" sz="1800">
                <a:latin typeface="Times"/>
                <a:ea typeface="Times"/>
                <a:cs typeface="Times"/>
                <a:sym typeface="Times"/>
              </a:rPr>
              <a:t>i</a:t>
            </a:r>
            <a:r>
              <a:rPr i="1" lang="en-US" sz="1800">
                <a:latin typeface="Times"/>
                <a:ea typeface="Times"/>
                <a:cs typeface="Times"/>
                <a:sym typeface="Times"/>
              </a:rPr>
              <a:t> </a:t>
            </a:r>
            <a:r>
              <a:rPr lang="en-US" sz="1800">
                <a:latin typeface="Times"/>
                <a:ea typeface="Times"/>
                <a:cs typeface="Times"/>
                <a:sym typeface="Times"/>
              </a:rPr>
              <a:t>requests instance of </a:t>
            </a:r>
            <a:r>
              <a:rPr i="1" lang="en-US" sz="1800">
                <a:latin typeface="Times"/>
                <a:ea typeface="Times"/>
                <a:cs typeface="Times"/>
                <a:sym typeface="Times"/>
              </a:rPr>
              <a:t>R</a:t>
            </a:r>
            <a:r>
              <a:rPr baseline="-25000" i="1" lang="en-US" sz="1800">
                <a:latin typeface="Times"/>
                <a:ea typeface="Times"/>
                <a:cs typeface="Times"/>
                <a:sym typeface="Times"/>
              </a:rPr>
              <a:t>j</a:t>
            </a:r>
            <a:endParaRPr sz="1800">
              <a:latin typeface="Times"/>
              <a:ea typeface="Times"/>
              <a:cs typeface="Times"/>
              <a:sym typeface="Times"/>
            </a:endParaRPr>
          </a:p>
          <a:p>
            <a:pPr indent="-228600" lvl="0" marL="342900" rtl="0" algn="l">
              <a:spcBef>
                <a:spcPts val="360"/>
              </a:spcBef>
              <a:spcAft>
                <a:spcPts val="0"/>
              </a:spcAft>
              <a:buClr>
                <a:schemeClr val="dk1"/>
              </a:buClr>
              <a:buSzPts val="1800"/>
              <a:buNone/>
            </a:pPr>
            <a:r>
              <a:t/>
            </a:r>
            <a:endParaRPr sz="1800">
              <a:latin typeface="Times"/>
              <a:ea typeface="Times"/>
              <a:cs typeface="Times"/>
              <a:sym typeface="Times"/>
            </a:endParaRPr>
          </a:p>
          <a:p>
            <a:pPr indent="-342900" lvl="0" marL="342900" rtl="0" algn="l">
              <a:spcBef>
                <a:spcPts val="360"/>
              </a:spcBef>
              <a:spcAft>
                <a:spcPts val="0"/>
              </a:spcAft>
              <a:buClr>
                <a:schemeClr val="dk1"/>
              </a:buClr>
              <a:buSzPts val="1800"/>
              <a:buFont typeface="Arial"/>
              <a:buNone/>
            </a:pPr>
            <a:r>
              <a:t/>
            </a:r>
            <a:endParaRPr sz="1800">
              <a:latin typeface="Times"/>
              <a:ea typeface="Times"/>
              <a:cs typeface="Times"/>
              <a:sym typeface="Times"/>
            </a:endParaRPr>
          </a:p>
          <a:p>
            <a:pPr indent="-228600" lvl="0" marL="342900" rtl="0" algn="l">
              <a:spcBef>
                <a:spcPts val="360"/>
              </a:spcBef>
              <a:spcAft>
                <a:spcPts val="0"/>
              </a:spcAft>
              <a:buClr>
                <a:schemeClr val="dk1"/>
              </a:buClr>
              <a:buSzPts val="1800"/>
              <a:buNone/>
            </a:pPr>
            <a:r>
              <a:t/>
            </a:r>
            <a:endParaRPr i="1" sz="1800">
              <a:latin typeface="Times"/>
              <a:ea typeface="Times"/>
              <a:cs typeface="Times"/>
              <a:sym typeface="Times"/>
            </a:endParaRPr>
          </a:p>
          <a:p>
            <a:pPr indent="-342900" lvl="0" marL="342900" rtl="0" algn="l">
              <a:spcBef>
                <a:spcPts val="360"/>
              </a:spcBef>
              <a:spcAft>
                <a:spcPts val="0"/>
              </a:spcAft>
              <a:buClr>
                <a:schemeClr val="dk1"/>
              </a:buClr>
              <a:buSzPts val="1800"/>
              <a:buChar char="•"/>
            </a:pPr>
            <a:r>
              <a:rPr i="1" lang="en-US" sz="1800">
                <a:latin typeface="Times"/>
                <a:ea typeface="Times"/>
                <a:cs typeface="Times"/>
                <a:sym typeface="Times"/>
              </a:rPr>
              <a:t>P</a:t>
            </a:r>
            <a:r>
              <a:rPr baseline="-25000" i="1" lang="en-US" sz="1800">
                <a:latin typeface="Times"/>
                <a:ea typeface="Times"/>
                <a:cs typeface="Times"/>
                <a:sym typeface="Times"/>
              </a:rPr>
              <a:t>i</a:t>
            </a:r>
            <a:r>
              <a:rPr lang="en-US" sz="1800">
                <a:latin typeface="Times"/>
                <a:ea typeface="Times"/>
                <a:cs typeface="Times"/>
                <a:sym typeface="Times"/>
              </a:rPr>
              <a:t> is holding an instance of </a:t>
            </a:r>
            <a:r>
              <a:rPr i="1" lang="en-US" sz="1800">
                <a:latin typeface="Times"/>
                <a:ea typeface="Times"/>
                <a:cs typeface="Times"/>
                <a:sym typeface="Times"/>
              </a:rPr>
              <a:t>R</a:t>
            </a:r>
            <a:r>
              <a:rPr baseline="-25000" i="1" lang="en-US" sz="1800">
                <a:latin typeface="Times"/>
                <a:ea typeface="Times"/>
                <a:cs typeface="Times"/>
                <a:sym typeface="Times"/>
              </a:rPr>
              <a:t>j</a:t>
            </a:r>
            <a:endParaRPr i="1" sz="1800">
              <a:latin typeface="Times"/>
              <a:ea typeface="Times"/>
              <a:cs typeface="Times"/>
              <a:sym typeface="Times"/>
            </a:endParaRPr>
          </a:p>
        </p:txBody>
      </p:sp>
      <p:sp>
        <p:nvSpPr>
          <p:cNvPr id="215" name="Google Shape;215;p7"/>
          <p:cNvSpPr/>
          <p:nvPr/>
        </p:nvSpPr>
        <p:spPr>
          <a:xfrm>
            <a:off x="2698845" y="2177578"/>
            <a:ext cx="495300" cy="495300"/>
          </a:xfrm>
          <a:prstGeom prst="ellipse">
            <a:avLst/>
          </a:prstGeom>
          <a:solidFill>
            <a:srgbClr val="CCE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7"/>
          <p:cNvSpPr/>
          <p:nvPr/>
        </p:nvSpPr>
        <p:spPr>
          <a:xfrm>
            <a:off x="3860800" y="3914775"/>
            <a:ext cx="495300" cy="495300"/>
          </a:xfrm>
          <a:prstGeom prst="ellipse">
            <a:avLst/>
          </a:prstGeom>
          <a:solidFill>
            <a:srgbClr val="CCE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800">
                <a:solidFill>
                  <a:schemeClr val="dk1"/>
                </a:solidFill>
                <a:latin typeface="Helvetica Neue"/>
                <a:ea typeface="Helvetica Neue"/>
                <a:cs typeface="Helvetica Neue"/>
                <a:sym typeface="Helvetica Neue"/>
              </a:rPr>
              <a:t>P</a:t>
            </a:r>
            <a:r>
              <a:rPr baseline="-25000" i="1" lang="en-US" sz="1800">
                <a:solidFill>
                  <a:schemeClr val="dk1"/>
                </a:solidFill>
                <a:latin typeface="Helvetica Neue"/>
                <a:ea typeface="Helvetica Neue"/>
                <a:cs typeface="Helvetica Neue"/>
                <a:sym typeface="Helvetica Neue"/>
              </a:rPr>
              <a:t>i</a:t>
            </a:r>
            <a:endParaRPr i="1" sz="1800">
              <a:solidFill>
                <a:schemeClr val="dk1"/>
              </a:solidFill>
              <a:latin typeface="Helvetica Neue"/>
              <a:ea typeface="Helvetica Neue"/>
              <a:cs typeface="Helvetica Neue"/>
              <a:sym typeface="Helvetica Neue"/>
            </a:endParaRPr>
          </a:p>
        </p:txBody>
      </p:sp>
      <p:grpSp>
        <p:nvGrpSpPr>
          <p:cNvPr id="217" name="Google Shape;217;p7"/>
          <p:cNvGrpSpPr/>
          <p:nvPr/>
        </p:nvGrpSpPr>
        <p:grpSpPr>
          <a:xfrm>
            <a:off x="4806239" y="2889559"/>
            <a:ext cx="438150" cy="419100"/>
            <a:chOff x="2666" y="1966"/>
            <a:chExt cx="276" cy="264"/>
          </a:xfrm>
        </p:grpSpPr>
        <p:sp>
          <p:nvSpPr>
            <p:cNvPr id="218" name="Google Shape;218;p7"/>
            <p:cNvSpPr/>
            <p:nvPr/>
          </p:nvSpPr>
          <p:spPr>
            <a:xfrm>
              <a:off x="2666" y="1966"/>
              <a:ext cx="276" cy="264"/>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9" name="Google Shape;219;p7"/>
            <p:cNvSpPr/>
            <p:nvPr/>
          </p:nvSpPr>
          <p:spPr>
            <a:xfrm>
              <a:off x="2736" y="2026"/>
              <a:ext cx="47" cy="4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0" name="Google Shape;220;p7"/>
            <p:cNvSpPr/>
            <p:nvPr/>
          </p:nvSpPr>
          <p:spPr>
            <a:xfrm>
              <a:off x="2832" y="2026"/>
              <a:ext cx="47" cy="4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1" name="Google Shape;221;p7"/>
            <p:cNvSpPr/>
            <p:nvPr/>
          </p:nvSpPr>
          <p:spPr>
            <a:xfrm>
              <a:off x="2736" y="2108"/>
              <a:ext cx="47" cy="4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2" name="Google Shape;222;p7"/>
            <p:cNvSpPr/>
            <p:nvPr/>
          </p:nvSpPr>
          <p:spPr>
            <a:xfrm>
              <a:off x="2832" y="2108"/>
              <a:ext cx="47" cy="4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223" name="Google Shape;223;p7"/>
          <p:cNvGrpSpPr/>
          <p:nvPr/>
        </p:nvGrpSpPr>
        <p:grpSpPr>
          <a:xfrm>
            <a:off x="4692650" y="3978275"/>
            <a:ext cx="438150" cy="419100"/>
            <a:chOff x="2666" y="1966"/>
            <a:chExt cx="276" cy="264"/>
          </a:xfrm>
        </p:grpSpPr>
        <p:sp>
          <p:nvSpPr>
            <p:cNvPr id="224" name="Google Shape;224;p7"/>
            <p:cNvSpPr/>
            <p:nvPr/>
          </p:nvSpPr>
          <p:spPr>
            <a:xfrm>
              <a:off x="2666" y="1966"/>
              <a:ext cx="276" cy="264"/>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5" name="Google Shape;225;p7"/>
            <p:cNvSpPr/>
            <p:nvPr/>
          </p:nvSpPr>
          <p:spPr>
            <a:xfrm>
              <a:off x="2736" y="2026"/>
              <a:ext cx="47" cy="4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6" name="Google Shape;226;p7"/>
            <p:cNvSpPr/>
            <p:nvPr/>
          </p:nvSpPr>
          <p:spPr>
            <a:xfrm>
              <a:off x="2832" y="2026"/>
              <a:ext cx="47" cy="4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7" name="Google Shape;227;p7"/>
            <p:cNvSpPr/>
            <p:nvPr/>
          </p:nvSpPr>
          <p:spPr>
            <a:xfrm>
              <a:off x="2736" y="2108"/>
              <a:ext cx="47" cy="4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8" name="Google Shape;228;p7"/>
            <p:cNvSpPr/>
            <p:nvPr/>
          </p:nvSpPr>
          <p:spPr>
            <a:xfrm>
              <a:off x="2832" y="2108"/>
              <a:ext cx="47" cy="4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cxnSp>
        <p:nvCxnSpPr>
          <p:cNvPr id="229" name="Google Shape;229;p7"/>
          <p:cNvCxnSpPr/>
          <p:nvPr/>
        </p:nvCxnSpPr>
        <p:spPr>
          <a:xfrm>
            <a:off x="4365625" y="4181475"/>
            <a:ext cx="304800" cy="0"/>
          </a:xfrm>
          <a:prstGeom prst="straightConnector1">
            <a:avLst/>
          </a:prstGeom>
          <a:noFill/>
          <a:ln cap="flat" cmpd="sng" w="9525">
            <a:solidFill>
              <a:schemeClr val="dk1"/>
            </a:solidFill>
            <a:prstDash val="solid"/>
            <a:round/>
            <a:headEnd len="med" w="med" type="none"/>
            <a:tailEnd len="med" w="med" type="triangle"/>
          </a:ln>
        </p:spPr>
      </p:cxnSp>
      <p:sp>
        <p:nvSpPr>
          <p:cNvPr id="230" name="Google Shape;230;p7"/>
          <p:cNvSpPr txBox="1"/>
          <p:nvPr/>
        </p:nvSpPr>
        <p:spPr>
          <a:xfrm>
            <a:off x="4752975" y="4395788"/>
            <a:ext cx="338138" cy="3048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i="1" lang="en-US" sz="1400">
                <a:solidFill>
                  <a:schemeClr val="dk1"/>
                </a:solidFill>
                <a:latin typeface="Helvetica Neue"/>
                <a:ea typeface="Helvetica Neue"/>
                <a:cs typeface="Helvetica Neue"/>
                <a:sym typeface="Helvetica Neue"/>
              </a:rPr>
              <a:t>R</a:t>
            </a:r>
            <a:r>
              <a:rPr baseline="-25000" i="1" lang="en-US" sz="1400">
                <a:solidFill>
                  <a:schemeClr val="dk1"/>
                </a:solidFill>
                <a:latin typeface="Helvetica Neue"/>
                <a:ea typeface="Helvetica Neue"/>
                <a:cs typeface="Helvetica Neue"/>
                <a:sym typeface="Helvetica Neue"/>
              </a:rPr>
              <a:t>j</a:t>
            </a:r>
            <a:endParaRPr i="1" sz="1400">
              <a:solidFill>
                <a:schemeClr val="dk1"/>
              </a:solidFill>
              <a:latin typeface="Helvetica Neue"/>
              <a:ea typeface="Helvetica Neue"/>
              <a:cs typeface="Helvetica Neue"/>
              <a:sym typeface="Helvetica Neue"/>
            </a:endParaRPr>
          </a:p>
        </p:txBody>
      </p:sp>
      <p:pic>
        <p:nvPicPr>
          <p:cNvPr id="231" name="Google Shape;231;p7"/>
          <p:cNvPicPr preferRelativeResize="0"/>
          <p:nvPr/>
        </p:nvPicPr>
        <p:blipFill rotWithShape="1">
          <a:blip r:embed="rId3">
            <a:alphaModFix/>
          </a:blip>
          <a:srcRect b="0" l="0" r="0" t="0"/>
          <a:stretch/>
        </p:blipFill>
        <p:spPr>
          <a:xfrm>
            <a:off x="4572000" y="5178081"/>
            <a:ext cx="1447800" cy="8714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8"/>
          <p:cNvSpPr txBox="1"/>
          <p:nvPr>
            <p:ph type="title"/>
          </p:nvPr>
        </p:nvSpPr>
        <p:spPr>
          <a:xfrm>
            <a:off x="685800" y="533400"/>
            <a:ext cx="8229600" cy="5762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4000"/>
              <a:buFont typeface="Times"/>
              <a:buNone/>
            </a:pPr>
            <a:r>
              <a:rPr lang="en-US" sz="4000">
                <a:solidFill>
                  <a:srgbClr val="C00000"/>
                </a:solidFill>
                <a:latin typeface="Times"/>
                <a:ea typeface="Times"/>
                <a:cs typeface="Times"/>
                <a:sym typeface="Times"/>
              </a:rPr>
              <a:t>Basic Facts</a:t>
            </a:r>
            <a:endParaRPr/>
          </a:p>
        </p:txBody>
      </p:sp>
      <p:sp>
        <p:nvSpPr>
          <p:cNvPr id="238" name="Google Shape;238;p8"/>
          <p:cNvSpPr txBox="1"/>
          <p:nvPr>
            <p:ph idx="1" type="body"/>
          </p:nvPr>
        </p:nvSpPr>
        <p:spPr>
          <a:xfrm>
            <a:off x="838200" y="1524000"/>
            <a:ext cx="7924800" cy="44005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Times"/>
                <a:ea typeface="Times"/>
                <a:cs typeface="Times"/>
                <a:sym typeface="Times"/>
              </a:rPr>
              <a:t>If graph contains no cycles ⇒ no deadlock</a:t>
            </a:r>
            <a:endParaRPr/>
          </a:p>
          <a:p>
            <a:pPr indent="-342900" lvl="0" marL="342900" rtl="0" algn="l">
              <a:spcBef>
                <a:spcPts val="360"/>
              </a:spcBef>
              <a:spcAft>
                <a:spcPts val="0"/>
              </a:spcAft>
              <a:buClr>
                <a:schemeClr val="dk1"/>
              </a:buClr>
              <a:buSzPts val="1800"/>
              <a:buChar char="•"/>
            </a:pPr>
            <a:r>
              <a:rPr lang="en-US" sz="1800">
                <a:latin typeface="Times"/>
                <a:ea typeface="Times"/>
                <a:cs typeface="Times"/>
                <a:sym typeface="Times"/>
              </a:rPr>
              <a:t>If graph contains a cycle ⇒</a:t>
            </a:r>
            <a:endParaRPr/>
          </a:p>
          <a:p>
            <a:pPr indent="-285750" lvl="1" marL="742950" rtl="0" algn="l">
              <a:spcBef>
                <a:spcPts val="360"/>
              </a:spcBef>
              <a:spcAft>
                <a:spcPts val="0"/>
              </a:spcAft>
              <a:buClr>
                <a:schemeClr val="dk1"/>
              </a:buClr>
              <a:buSzPts val="1800"/>
              <a:buChar char="–"/>
            </a:pPr>
            <a:r>
              <a:rPr lang="en-US" sz="1800">
                <a:latin typeface="Times"/>
                <a:ea typeface="Times"/>
                <a:cs typeface="Times"/>
                <a:sym typeface="Times"/>
              </a:rPr>
              <a:t>if only one instance per resource type, then deadlock</a:t>
            </a:r>
            <a:endParaRPr/>
          </a:p>
          <a:p>
            <a:pPr indent="-285750" lvl="1" marL="742950" rtl="0" algn="l">
              <a:spcBef>
                <a:spcPts val="360"/>
              </a:spcBef>
              <a:spcAft>
                <a:spcPts val="0"/>
              </a:spcAft>
              <a:buClr>
                <a:schemeClr val="dk1"/>
              </a:buClr>
              <a:buSzPts val="1800"/>
              <a:buChar char="–"/>
            </a:pPr>
            <a:r>
              <a:rPr lang="en-US" sz="1800">
                <a:latin typeface="Times"/>
                <a:ea typeface="Times"/>
                <a:cs typeface="Times"/>
                <a:sym typeface="Times"/>
              </a:rPr>
              <a:t>if several instances per resource type, possibility of deadlock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9"/>
          <p:cNvSpPr txBox="1"/>
          <p:nvPr>
            <p:ph type="title"/>
          </p:nvPr>
        </p:nvSpPr>
        <p:spPr>
          <a:xfrm>
            <a:off x="879487" y="762000"/>
            <a:ext cx="7792618"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C00000"/>
              </a:buClr>
              <a:buSzPts val="3200"/>
              <a:buFont typeface="Times"/>
              <a:buNone/>
            </a:pPr>
            <a:r>
              <a:rPr lang="en-US" sz="3200">
                <a:solidFill>
                  <a:srgbClr val="C00000"/>
                </a:solidFill>
                <a:latin typeface="Times"/>
                <a:ea typeface="Times"/>
                <a:cs typeface="Times"/>
                <a:sym typeface="Times"/>
              </a:rPr>
              <a:t>Single Instance of Each Resource Type</a:t>
            </a:r>
            <a:endParaRPr/>
          </a:p>
        </p:txBody>
      </p:sp>
      <p:sp>
        <p:nvSpPr>
          <p:cNvPr id="245" name="Google Shape;245;p9"/>
          <p:cNvSpPr txBox="1"/>
          <p:nvPr>
            <p:ph idx="1" type="body"/>
          </p:nvPr>
        </p:nvSpPr>
        <p:spPr>
          <a:xfrm>
            <a:off x="685800" y="1524000"/>
            <a:ext cx="8153401" cy="4468812"/>
          </a:xfrm>
          <a:prstGeom prst="rect">
            <a:avLst/>
          </a:prstGeom>
          <a:noFill/>
          <a:ln>
            <a:noFill/>
          </a:ln>
        </p:spPr>
        <p:txBody>
          <a:bodyPr anchorCtr="0" anchor="t" bIns="45700" lIns="91425" spcFirstLastPara="1" rIns="91425" wrap="square" tIns="45700">
            <a:normAutofit/>
          </a:bodyPr>
          <a:lstStyle/>
          <a:p>
            <a:pPr indent="-342900" lvl="0" marL="406400" rtl="0" algn="l">
              <a:spcBef>
                <a:spcPts val="0"/>
              </a:spcBef>
              <a:spcAft>
                <a:spcPts val="0"/>
              </a:spcAft>
              <a:buClr>
                <a:srgbClr val="993300"/>
              </a:buClr>
              <a:buSzPts val="1600"/>
              <a:buChar char="■"/>
            </a:pPr>
            <a:r>
              <a:rPr lang="en-US" sz="1800">
                <a:latin typeface="Times"/>
                <a:ea typeface="Times"/>
                <a:cs typeface="Times"/>
                <a:sym typeface="Times"/>
              </a:rPr>
              <a:t>Maintain </a:t>
            </a:r>
            <a:r>
              <a:rPr i="1" lang="en-US" sz="1800">
                <a:latin typeface="Times"/>
                <a:ea typeface="Times"/>
                <a:cs typeface="Times"/>
                <a:sym typeface="Times"/>
              </a:rPr>
              <a:t>wait-for </a:t>
            </a:r>
            <a:r>
              <a:rPr lang="en-US" sz="1800">
                <a:latin typeface="Times"/>
                <a:ea typeface="Times"/>
                <a:cs typeface="Times"/>
                <a:sym typeface="Times"/>
              </a:rPr>
              <a:t>graph</a:t>
            </a:r>
            <a:endParaRPr/>
          </a:p>
          <a:p>
            <a:pPr indent="-286385" lvl="1" marL="806450" rtl="0" algn="l">
              <a:lnSpc>
                <a:spcPct val="100000"/>
              </a:lnSpc>
              <a:spcBef>
                <a:spcPts val="695"/>
              </a:spcBef>
              <a:spcAft>
                <a:spcPts val="0"/>
              </a:spcAft>
              <a:buClr>
                <a:srgbClr val="CC6600"/>
              </a:buClr>
              <a:buSzPts val="1450"/>
              <a:buChar char="●"/>
            </a:pPr>
            <a:r>
              <a:rPr lang="en-US" sz="1800">
                <a:latin typeface="Times"/>
                <a:ea typeface="Times"/>
                <a:cs typeface="Times"/>
                <a:sym typeface="Times"/>
              </a:rPr>
              <a:t>Nodes are processes.</a:t>
            </a:r>
            <a:endParaRPr/>
          </a:p>
          <a:p>
            <a:pPr indent="-286385" lvl="1" marL="806450" rtl="0" algn="l">
              <a:lnSpc>
                <a:spcPct val="100000"/>
              </a:lnSpc>
              <a:spcBef>
                <a:spcPts val="740"/>
              </a:spcBef>
              <a:spcAft>
                <a:spcPts val="0"/>
              </a:spcAft>
              <a:buClr>
                <a:srgbClr val="CC6600"/>
              </a:buClr>
              <a:buSzPts val="1450"/>
              <a:buFont typeface="Arial"/>
              <a:buChar char="●"/>
            </a:pPr>
            <a:r>
              <a:rPr i="1" lang="en-US" sz="1800">
                <a:latin typeface="Arial"/>
                <a:ea typeface="Arial"/>
                <a:cs typeface="Arial"/>
                <a:sym typeface="Arial"/>
              </a:rPr>
              <a:t>P</a:t>
            </a:r>
            <a:r>
              <a:rPr baseline="-25000" i="1" lang="en-US" sz="1800">
                <a:latin typeface="Arial"/>
                <a:ea typeface="Arial"/>
                <a:cs typeface="Arial"/>
                <a:sym typeface="Arial"/>
              </a:rPr>
              <a:t>i </a:t>
            </a:r>
            <a:r>
              <a:rPr lang="en-US" sz="1800">
                <a:latin typeface="Noto Sans Symbols"/>
                <a:ea typeface="Noto Sans Symbols"/>
                <a:cs typeface="Noto Sans Symbols"/>
                <a:sym typeface="Noto Sans Symbols"/>
              </a:rPr>
              <a:t>→</a:t>
            </a:r>
            <a:r>
              <a:rPr lang="en-US" sz="1800">
                <a:latin typeface="Times New Roman"/>
                <a:ea typeface="Times New Roman"/>
                <a:cs typeface="Times New Roman"/>
                <a:sym typeface="Times New Roman"/>
              </a:rPr>
              <a:t> </a:t>
            </a:r>
            <a:r>
              <a:rPr i="1" lang="en-US" sz="1800">
                <a:latin typeface="Arial"/>
                <a:ea typeface="Arial"/>
                <a:cs typeface="Arial"/>
                <a:sym typeface="Arial"/>
              </a:rPr>
              <a:t>P</a:t>
            </a:r>
            <a:r>
              <a:rPr baseline="-25000" i="1" lang="en-US" sz="1800">
                <a:latin typeface="Arial"/>
                <a:ea typeface="Arial"/>
                <a:cs typeface="Arial"/>
                <a:sym typeface="Arial"/>
              </a:rPr>
              <a:t>j </a:t>
            </a:r>
            <a:r>
              <a:rPr lang="en-US" sz="1800">
                <a:latin typeface="Times"/>
                <a:ea typeface="Times"/>
                <a:cs typeface="Times"/>
                <a:sym typeface="Times"/>
              </a:rPr>
              <a:t>if </a:t>
            </a:r>
            <a:r>
              <a:rPr i="1" lang="en-US" sz="1800">
                <a:latin typeface="Times"/>
                <a:ea typeface="Times"/>
                <a:cs typeface="Times"/>
                <a:sym typeface="Times"/>
              </a:rPr>
              <a:t>P</a:t>
            </a:r>
            <a:r>
              <a:rPr baseline="-25000" i="1" lang="en-US" sz="1800">
                <a:latin typeface="Times"/>
                <a:ea typeface="Times"/>
                <a:cs typeface="Times"/>
                <a:sym typeface="Times"/>
              </a:rPr>
              <a:t>i </a:t>
            </a:r>
            <a:r>
              <a:rPr lang="en-US" sz="1800">
                <a:latin typeface="Times"/>
                <a:ea typeface="Times"/>
                <a:cs typeface="Times"/>
                <a:sym typeface="Times"/>
              </a:rPr>
              <a:t>is waiting for </a:t>
            </a:r>
            <a:r>
              <a:rPr i="1" lang="en-US" sz="1800">
                <a:latin typeface="Times"/>
                <a:ea typeface="Times"/>
                <a:cs typeface="Times"/>
                <a:sym typeface="Times"/>
              </a:rPr>
              <a:t>P</a:t>
            </a:r>
            <a:r>
              <a:rPr baseline="-25000" i="1" lang="en-US" sz="1800">
                <a:latin typeface="Times"/>
                <a:ea typeface="Times"/>
                <a:cs typeface="Times"/>
                <a:sym typeface="Times"/>
              </a:rPr>
              <a:t>j</a:t>
            </a:r>
            <a:r>
              <a:rPr i="1" lang="en-US" sz="1800">
                <a:latin typeface="Times"/>
                <a:ea typeface="Times"/>
                <a:cs typeface="Times"/>
                <a:sym typeface="Times"/>
              </a:rPr>
              <a:t>.</a:t>
            </a:r>
            <a:endParaRPr sz="1800">
              <a:latin typeface="Times"/>
              <a:ea typeface="Times"/>
              <a:cs typeface="Times"/>
              <a:sym typeface="Times"/>
            </a:endParaRPr>
          </a:p>
          <a:p>
            <a:pPr indent="-120650" lvl="1" marL="742950" rtl="0" algn="l">
              <a:lnSpc>
                <a:spcPct val="100000"/>
              </a:lnSpc>
              <a:spcBef>
                <a:spcPts val="40"/>
              </a:spcBef>
              <a:spcAft>
                <a:spcPts val="0"/>
              </a:spcAft>
              <a:buClr>
                <a:srgbClr val="CC6600"/>
              </a:buClr>
              <a:buSzPts val="2600"/>
              <a:buFont typeface="Arial"/>
              <a:buNone/>
            </a:pPr>
            <a:r>
              <a:t/>
            </a:r>
            <a:endParaRPr sz="2600">
              <a:latin typeface="Arial"/>
              <a:ea typeface="Arial"/>
              <a:cs typeface="Arial"/>
              <a:sym typeface="Arial"/>
            </a:endParaRPr>
          </a:p>
          <a:p>
            <a:pPr indent="-342900" lvl="0" marL="405765" marR="30480" rtl="0" algn="l">
              <a:lnSpc>
                <a:spcPct val="118888"/>
              </a:lnSpc>
              <a:spcBef>
                <a:spcPts val="360"/>
              </a:spcBef>
              <a:spcAft>
                <a:spcPts val="0"/>
              </a:spcAft>
              <a:buClr>
                <a:srgbClr val="993300"/>
              </a:buClr>
              <a:buSzPts val="1600"/>
              <a:buChar char="■"/>
            </a:pPr>
            <a:r>
              <a:rPr lang="en-US" sz="1800">
                <a:latin typeface="Times"/>
                <a:ea typeface="Times"/>
                <a:cs typeface="Times"/>
                <a:sym typeface="Times"/>
              </a:rPr>
              <a:t>Periodically invoke an algorithm that searches for a cycle in  the graph.</a:t>
            </a:r>
            <a:endParaRPr/>
          </a:p>
          <a:p>
            <a:pPr indent="-187325" lvl="0" marL="342900" rtl="0" algn="l">
              <a:lnSpc>
                <a:spcPct val="100000"/>
              </a:lnSpc>
              <a:spcBef>
                <a:spcPts val="490"/>
              </a:spcBef>
              <a:spcAft>
                <a:spcPts val="0"/>
              </a:spcAft>
              <a:buClr>
                <a:srgbClr val="993300"/>
              </a:buClr>
              <a:buSzPts val="2450"/>
              <a:buFont typeface="Arial"/>
              <a:buNone/>
            </a:pPr>
            <a:r>
              <a:t/>
            </a:r>
            <a:endParaRPr sz="2450">
              <a:latin typeface="Times"/>
              <a:ea typeface="Times"/>
              <a:cs typeface="Times"/>
              <a:sym typeface="Times"/>
            </a:endParaRPr>
          </a:p>
          <a:p>
            <a:pPr indent="-342900" lvl="0" marL="405765" marR="144145" rtl="0" algn="l">
              <a:lnSpc>
                <a:spcPct val="100600"/>
              </a:lnSpc>
              <a:spcBef>
                <a:spcPts val="360"/>
              </a:spcBef>
              <a:spcAft>
                <a:spcPts val="0"/>
              </a:spcAft>
              <a:buClr>
                <a:srgbClr val="993300"/>
              </a:buClr>
              <a:buSzPts val="1600"/>
              <a:buChar char="■"/>
            </a:pPr>
            <a:r>
              <a:rPr lang="en-US" sz="1800">
                <a:latin typeface="Times"/>
                <a:ea typeface="Times"/>
                <a:cs typeface="Times"/>
                <a:sym typeface="Times"/>
              </a:rPr>
              <a:t>An algorithm to detect a cycle in a graph requires an order  of </a:t>
            </a:r>
            <a:r>
              <a:rPr i="1" lang="en-US" sz="1800">
                <a:latin typeface="Times"/>
                <a:ea typeface="Times"/>
                <a:cs typeface="Times"/>
                <a:sym typeface="Times"/>
              </a:rPr>
              <a:t>n</a:t>
            </a:r>
            <a:r>
              <a:rPr baseline="30000" lang="en-US" sz="1800">
                <a:latin typeface="Times"/>
                <a:ea typeface="Times"/>
                <a:cs typeface="Times"/>
                <a:sym typeface="Times"/>
              </a:rPr>
              <a:t>2 </a:t>
            </a:r>
            <a:r>
              <a:rPr lang="en-US" sz="1800">
                <a:latin typeface="Times"/>
                <a:ea typeface="Times"/>
                <a:cs typeface="Times"/>
                <a:sym typeface="Times"/>
              </a:rPr>
              <a:t>operations, where </a:t>
            </a:r>
            <a:r>
              <a:rPr i="1" lang="en-US" sz="1800">
                <a:latin typeface="Times"/>
                <a:ea typeface="Times"/>
                <a:cs typeface="Times"/>
                <a:sym typeface="Times"/>
              </a:rPr>
              <a:t>n </a:t>
            </a:r>
            <a:r>
              <a:rPr lang="en-US" sz="1800">
                <a:latin typeface="Times"/>
                <a:ea typeface="Times"/>
                <a:cs typeface="Times"/>
                <a:sym typeface="Times"/>
              </a:rPr>
              <a:t>is the number of vertices in the  graph.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student</dc:creator>
</cp:coreProperties>
</file>