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Lst>
  <p:sldSz cy="6858000" cx="9144000"/>
  <p:notesSz cx="6858000" cy="9144000"/>
  <p:embeddedFontLst>
    <p:embeddedFont>
      <p:font typeface="Raleway ExtraBold"/>
      <p:bold r:id="rId46"/>
      <p:boldItalic r:id="rId47"/>
    </p:embeddedFont>
    <p:embeddedFont>
      <p:font typeface="Arial Black"/>
      <p:regular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49" roundtripDataSignature="AMtx7mhtjWN7a1Z0jjXFU/H9xyN85hnz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B44AC0A-6E84-47C5-9C98-0742F6FBA34F}">
  <a:tblStyle styleId="{AB44AC0A-6E84-47C5-9C98-0742F6FBA34F}"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B85D5FD-AD7F-4615-9797-5DAEDF67DDF2}"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font" Target="fonts/RalewayExtraBold-bold.fntdata"/><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ArialBlack-regular.fntdata"/><Relationship Id="rId47" Type="http://schemas.openxmlformats.org/officeDocument/2006/relationships/font" Target="fonts/RalewayExtraBold-boldItalic.fntdata"/><Relationship Id="rId49"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35" name="Google Shape;23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6" name="Google Shape;236;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42" name="Google Shape;24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3" name="Google Shape;243;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49" name="Google Shape;24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0" name="Google Shape;250;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56" name="Google Shape;25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7" name="Google Shape;257;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63" name="Google Shape;26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4" name="Google Shape;264;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70" name="Google Shape;27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1" name="Google Shape;271;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78" name="Google Shape;27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9" name="Google Shape;279;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87" name="Google Shape;28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8" name="Google Shape;288;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95" name="Google Shape;29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6" name="Google Shape;296;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02" name="Google Shape;30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3" name="Google Shape;303;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09" name="Google Shape;30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0" name="Google Shape;310;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16" name="Google Shape;31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7" name="Google Shape;317;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23" name="Google Shape;32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4" name="Google Shape;324;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30" name="Google Shape;33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1" name="Google Shape;331;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37" name="Google Shape;33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8" name="Google Shape;338;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44" name="Google Shape;34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5" name="Google Shape;345;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51" name="Google Shape;35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2" name="Google Shape;352;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59" name="Google Shape;35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0" name="Google Shape;360;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66" name="Google Shape;36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7" name="Google Shape;367;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74" name="Google Shape;37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5" name="Google Shape;375;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48984ce3dd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48984ce3dd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148984ce3dd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81" name="Google Shape;38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2" name="Google Shape;382;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88" name="Google Shape;38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9" name="Google Shape;389;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95" name="Google Shape;395;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6" name="Google Shape;396;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402" name="Google Shape;402;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3" name="Google Shape;403;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409" name="Google Shape;409;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0" name="Google Shape;410;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416" name="Google Shape;416;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7" name="Google Shape;417;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423" name="Google Shape;423;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4" name="Google Shape;424;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92" name="Google Shape;19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3" name="Google Shape;19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99" name="Google Shape;19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0" name="Google Shape;200;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06" name="Google Shape;20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7" name="Google Shape;20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13" name="Google Shape;21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4" name="Google Shape;214;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20" name="Google Shape;22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1" name="Google Shape;221;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27" name="Google Shape;22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8" name="Google Shape;228;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type="titleOnly">
  <p:cSld name="TITLE_ONLY">
    <p:spTree>
      <p:nvGrpSpPr>
        <p:cNvPr id="14" name="Shape 14"/>
        <p:cNvGrpSpPr/>
        <p:nvPr/>
      </p:nvGrpSpPr>
      <p:grpSpPr>
        <a:xfrm>
          <a:off x="0" y="0"/>
          <a:ext cx="0" cy="0"/>
          <a:chOff x="0" y="0"/>
          <a:chExt cx="0" cy="0"/>
        </a:xfrm>
      </p:grpSpPr>
      <p:sp>
        <p:nvSpPr>
          <p:cNvPr id="15" name="Google Shape;15;p39"/>
          <p:cNvSpPr txBox="1"/>
          <p:nvPr>
            <p:ph type="title"/>
          </p:nvPr>
        </p:nvSpPr>
        <p:spPr>
          <a:xfrm>
            <a:off x="457200" y="277813"/>
            <a:ext cx="8229600" cy="576262"/>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mbria"/>
              <a:buNone/>
              <a:defRPr b="1" i="0" sz="4400" u="none" cap="none" strike="noStrik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9" name="Shape 59"/>
        <p:cNvGrpSpPr/>
        <p:nvPr/>
      </p:nvGrpSpPr>
      <p:grpSpPr>
        <a:xfrm>
          <a:off x="0" y="0"/>
          <a:ext cx="0" cy="0"/>
          <a:chOff x="0" y="0"/>
          <a:chExt cx="0" cy="0"/>
        </a:xfrm>
      </p:grpSpPr>
      <p:sp>
        <p:nvSpPr>
          <p:cNvPr id="60" name="Google Shape;60;p4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Cambria"/>
              <a:buNone/>
              <a:defRPr b="1" i="0" sz="2000" u="none" cap="none" strike="noStrik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1" name="Google Shape;61;p48"/>
          <p:cNvSpPr/>
          <p:nvPr>
            <p:ph idx="2" type="pic"/>
          </p:nvPr>
        </p:nvSpPr>
        <p:spPr>
          <a:xfrm>
            <a:off x="1792288" y="612775"/>
            <a:ext cx="5486400" cy="4114800"/>
          </a:xfrm>
          <a:prstGeom prst="rect">
            <a:avLst/>
          </a:prstGeom>
          <a:noFill/>
          <a:ln>
            <a:noFill/>
          </a:ln>
        </p:spPr>
      </p:sp>
      <p:sp>
        <p:nvSpPr>
          <p:cNvPr id="62" name="Google Shape;62;p4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mbria"/>
                <a:ea typeface="Cambria"/>
                <a:cs typeface="Cambria"/>
                <a:sym typeface="Cambria"/>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3" name="Google Shape;63;p48"/>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48"/>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 name="Google Shape;65;p48"/>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6" name="Shape 66"/>
        <p:cNvGrpSpPr/>
        <p:nvPr/>
      </p:nvGrpSpPr>
      <p:grpSpPr>
        <a:xfrm>
          <a:off x="0" y="0"/>
          <a:ext cx="0" cy="0"/>
          <a:chOff x="0" y="0"/>
          <a:chExt cx="0" cy="0"/>
        </a:xfrm>
      </p:grpSpPr>
      <p:sp>
        <p:nvSpPr>
          <p:cNvPr id="67" name="Google Shape;67;p49"/>
          <p:cNvSpPr txBox="1"/>
          <p:nvPr>
            <p:ph type="title"/>
          </p:nvPr>
        </p:nvSpPr>
        <p:spPr>
          <a:xfrm>
            <a:off x="304800" y="1371600"/>
            <a:ext cx="8229600" cy="6858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mbria"/>
              <a:buNone/>
              <a:defRPr b="1" i="0" sz="4400" u="none" cap="none" strike="noStrik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8" name="Google Shape;68;p49"/>
          <p:cNvSpPr txBox="1"/>
          <p:nvPr>
            <p:ph idx="1" type="body"/>
          </p:nvPr>
        </p:nvSpPr>
        <p:spPr>
          <a:xfrm rot="5400000">
            <a:off x="2286000" y="228600"/>
            <a:ext cx="4267200" cy="82296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9" name="Google Shape;69;p49"/>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49"/>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49"/>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2" name="Shape 72"/>
        <p:cNvGrpSpPr/>
        <p:nvPr/>
      </p:nvGrpSpPr>
      <p:grpSpPr>
        <a:xfrm>
          <a:off x="0" y="0"/>
          <a:ext cx="0" cy="0"/>
          <a:chOff x="0" y="0"/>
          <a:chExt cx="0" cy="0"/>
        </a:xfrm>
      </p:grpSpPr>
      <p:sp>
        <p:nvSpPr>
          <p:cNvPr id="73" name="Google Shape;73;p50"/>
          <p:cNvSpPr txBox="1"/>
          <p:nvPr>
            <p:ph type="title"/>
          </p:nvPr>
        </p:nvSpPr>
        <p:spPr>
          <a:xfrm rot="5400000">
            <a:off x="4732338" y="2171701"/>
            <a:ext cx="5851525" cy="20574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mbria"/>
              <a:buNone/>
              <a:defRPr b="1" i="0" sz="4400" u="none" cap="none" strike="noStrik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Google Shape;74;p50"/>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5" name="Google Shape;75;p50"/>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50"/>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50"/>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lip Art" type="txAndClipArt">
  <p:cSld name="TEXT_AND_CLIPART">
    <p:spTree>
      <p:nvGrpSpPr>
        <p:cNvPr id="78" name="Shape 78"/>
        <p:cNvGrpSpPr/>
        <p:nvPr/>
      </p:nvGrpSpPr>
      <p:grpSpPr>
        <a:xfrm>
          <a:off x="0" y="0"/>
          <a:ext cx="0" cy="0"/>
          <a:chOff x="0" y="0"/>
          <a:chExt cx="0" cy="0"/>
        </a:xfrm>
      </p:grpSpPr>
      <p:sp>
        <p:nvSpPr>
          <p:cNvPr id="79" name="Google Shape;79;p51"/>
          <p:cNvSpPr txBox="1"/>
          <p:nvPr>
            <p:ph type="title"/>
          </p:nvPr>
        </p:nvSpPr>
        <p:spPr>
          <a:xfrm>
            <a:off x="609600" y="228600"/>
            <a:ext cx="7772400" cy="9906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mbria"/>
              <a:buNone/>
              <a:defRPr b="1" i="0" sz="4400" u="none" cap="none" strike="noStrik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0" name="Google Shape;80;p51"/>
          <p:cNvSpPr txBox="1"/>
          <p:nvPr>
            <p:ph idx="1" type="body"/>
          </p:nvPr>
        </p:nvSpPr>
        <p:spPr>
          <a:xfrm>
            <a:off x="685800" y="1524000"/>
            <a:ext cx="3886200" cy="46482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Google Shape;81;p51"/>
          <p:cNvSpPr/>
          <p:nvPr>
            <p:ph idx="2" type="clipArt"/>
          </p:nvPr>
        </p:nvSpPr>
        <p:spPr>
          <a:xfrm>
            <a:off x="4724400" y="1524000"/>
            <a:ext cx="3886200" cy="4648200"/>
          </a:xfrm>
          <a:prstGeom prst="rect">
            <a:avLst/>
          </a:prstGeom>
          <a:noFill/>
          <a:ln>
            <a:noFill/>
          </a:ln>
        </p:spPr>
      </p:sp>
      <p:sp>
        <p:nvSpPr>
          <p:cNvPr id="82" name="Google Shape;82;p51"/>
          <p:cNvSpPr txBox="1"/>
          <p:nvPr>
            <p:ph idx="10" type="dt"/>
          </p:nvPr>
        </p:nvSpPr>
        <p:spPr>
          <a:xfrm>
            <a:off x="685800" y="6248400"/>
            <a:ext cx="23622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51"/>
          <p:cNvSpPr txBox="1"/>
          <p:nvPr>
            <p:ph idx="11" type="ftr"/>
          </p:nvPr>
        </p:nvSpPr>
        <p:spPr>
          <a:xfrm>
            <a:off x="2743200" y="6553200"/>
            <a:ext cx="3810000" cy="3048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p51"/>
          <p:cNvSpPr txBox="1"/>
          <p:nvPr>
            <p:ph idx="12" type="sldNum"/>
          </p:nvPr>
        </p:nvSpPr>
        <p:spPr>
          <a:xfrm>
            <a:off x="6553200" y="6248400"/>
            <a:ext cx="1905000" cy="4572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1" name="Shape 91"/>
        <p:cNvGrpSpPr/>
        <p:nvPr/>
      </p:nvGrpSpPr>
      <p:grpSpPr>
        <a:xfrm>
          <a:off x="0" y="0"/>
          <a:ext cx="0" cy="0"/>
          <a:chOff x="0" y="0"/>
          <a:chExt cx="0" cy="0"/>
        </a:xfrm>
      </p:grpSpPr>
      <p:sp>
        <p:nvSpPr>
          <p:cNvPr id="92" name="Google Shape;92;p5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5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94" name="Google Shape;94;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7" name="Shape 97"/>
        <p:cNvGrpSpPr/>
        <p:nvPr/>
      </p:nvGrpSpPr>
      <p:grpSpPr>
        <a:xfrm>
          <a:off x="0" y="0"/>
          <a:ext cx="0" cy="0"/>
          <a:chOff x="0" y="0"/>
          <a:chExt cx="0" cy="0"/>
        </a:xfrm>
      </p:grpSpPr>
      <p:sp>
        <p:nvSpPr>
          <p:cNvPr id="98" name="Google Shape;98;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5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0" name="Google Shape;100;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3" name="Shape 103"/>
        <p:cNvGrpSpPr/>
        <p:nvPr/>
      </p:nvGrpSpPr>
      <p:grpSpPr>
        <a:xfrm>
          <a:off x="0" y="0"/>
          <a:ext cx="0" cy="0"/>
          <a:chOff x="0" y="0"/>
          <a:chExt cx="0" cy="0"/>
        </a:xfrm>
      </p:grpSpPr>
      <p:sp>
        <p:nvSpPr>
          <p:cNvPr id="104" name="Google Shape;104;p5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5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106" name="Google Shape;106;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9" name="Shape 109"/>
        <p:cNvGrpSpPr/>
        <p:nvPr/>
      </p:nvGrpSpPr>
      <p:grpSpPr>
        <a:xfrm>
          <a:off x="0" y="0"/>
          <a:ext cx="0" cy="0"/>
          <a:chOff x="0" y="0"/>
          <a:chExt cx="0" cy="0"/>
        </a:xfrm>
      </p:grpSpPr>
      <p:sp>
        <p:nvSpPr>
          <p:cNvPr id="110" name="Google Shape;110;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5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2" name="Google Shape;112;p5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3" name="Google Shape;113;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6" name="Shape 116"/>
        <p:cNvGrpSpPr/>
        <p:nvPr/>
      </p:nvGrpSpPr>
      <p:grpSpPr>
        <a:xfrm>
          <a:off x="0" y="0"/>
          <a:ext cx="0" cy="0"/>
          <a:chOff x="0" y="0"/>
          <a:chExt cx="0" cy="0"/>
        </a:xfrm>
      </p:grpSpPr>
      <p:sp>
        <p:nvSpPr>
          <p:cNvPr id="117" name="Google Shape;117;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5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19" name="Google Shape;119;p5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20" name="Google Shape;120;p5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21" name="Google Shape;121;p5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22" name="Google Shape;122;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5" name="Shape 125"/>
        <p:cNvGrpSpPr/>
        <p:nvPr/>
      </p:nvGrpSpPr>
      <p:grpSpPr>
        <a:xfrm>
          <a:off x="0" y="0"/>
          <a:ext cx="0" cy="0"/>
          <a:chOff x="0" y="0"/>
          <a:chExt cx="0" cy="0"/>
        </a:xfrm>
      </p:grpSpPr>
      <p:sp>
        <p:nvSpPr>
          <p:cNvPr id="126" name="Google Shape;126;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title">
  <p:cSld name="TITLE">
    <p:spTree>
      <p:nvGrpSpPr>
        <p:cNvPr id="16" name="Shape 16"/>
        <p:cNvGrpSpPr/>
        <p:nvPr/>
      </p:nvGrpSpPr>
      <p:grpSpPr>
        <a:xfrm>
          <a:off x="0" y="0"/>
          <a:ext cx="0" cy="0"/>
          <a:chOff x="0" y="0"/>
          <a:chExt cx="0" cy="0"/>
        </a:xfrm>
      </p:grpSpPr>
      <p:sp>
        <p:nvSpPr>
          <p:cNvPr id="17" name="Google Shape;17;p40"/>
          <p:cNvSpPr txBox="1"/>
          <p:nvPr>
            <p:ph type="ctrTitle"/>
          </p:nvPr>
        </p:nvSpPr>
        <p:spPr>
          <a:xfrm>
            <a:off x="685800" y="2130425"/>
            <a:ext cx="7772400" cy="14700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mbria"/>
              <a:buNone/>
              <a:defRPr b="1" i="0" sz="4400" u="none" cap="none" strike="noStrik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4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560"/>
              </a:spcBef>
              <a:spcAft>
                <a:spcPts val="0"/>
              </a:spcAft>
              <a:buClr>
                <a:srgbClr val="888888"/>
              </a:buClr>
              <a:buSzPts val="2800"/>
              <a:buFont typeface="Arial"/>
              <a:buNone/>
              <a:defRPr b="0" i="0" sz="2800" u="none" cap="none" strike="noStrike">
                <a:solidFill>
                  <a:srgbClr val="888888"/>
                </a:solidFill>
                <a:latin typeface="Cambria"/>
                <a:ea typeface="Cambria"/>
                <a:cs typeface="Cambria"/>
                <a:sym typeface="Cambria"/>
              </a:defRPr>
            </a:lvl1pPr>
            <a:lvl2pPr lvl="1"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9" name="Google Shape;19;p40"/>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40"/>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40"/>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0" name="Shape 130"/>
        <p:cNvGrpSpPr/>
        <p:nvPr/>
      </p:nvGrpSpPr>
      <p:grpSpPr>
        <a:xfrm>
          <a:off x="0" y="0"/>
          <a:ext cx="0" cy="0"/>
          <a:chOff x="0" y="0"/>
          <a:chExt cx="0" cy="0"/>
        </a:xfrm>
      </p:grpSpPr>
      <p:sp>
        <p:nvSpPr>
          <p:cNvPr id="131" name="Google Shape;131;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4" name="Shape 134"/>
        <p:cNvGrpSpPr/>
        <p:nvPr/>
      </p:nvGrpSpPr>
      <p:grpSpPr>
        <a:xfrm>
          <a:off x="0" y="0"/>
          <a:ext cx="0" cy="0"/>
          <a:chOff x="0" y="0"/>
          <a:chExt cx="0" cy="0"/>
        </a:xfrm>
      </p:grpSpPr>
      <p:sp>
        <p:nvSpPr>
          <p:cNvPr id="135" name="Google Shape;135;p6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6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37" name="Google Shape;137;p6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38" name="Google Shape;138;p6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6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1" name="Shape 141"/>
        <p:cNvGrpSpPr/>
        <p:nvPr/>
      </p:nvGrpSpPr>
      <p:grpSpPr>
        <a:xfrm>
          <a:off x="0" y="0"/>
          <a:ext cx="0" cy="0"/>
          <a:chOff x="0" y="0"/>
          <a:chExt cx="0" cy="0"/>
        </a:xfrm>
      </p:grpSpPr>
      <p:sp>
        <p:nvSpPr>
          <p:cNvPr id="142" name="Google Shape;142;p6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61"/>
          <p:cNvSpPr/>
          <p:nvPr>
            <p:ph idx="2" type="pic"/>
          </p:nvPr>
        </p:nvSpPr>
        <p:spPr>
          <a:xfrm>
            <a:off x="1792288" y="612775"/>
            <a:ext cx="5486400" cy="4114800"/>
          </a:xfrm>
          <a:prstGeom prst="rect">
            <a:avLst/>
          </a:prstGeom>
          <a:noFill/>
          <a:ln>
            <a:noFill/>
          </a:ln>
        </p:spPr>
      </p:sp>
      <p:sp>
        <p:nvSpPr>
          <p:cNvPr id="144" name="Google Shape;144;p6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45" name="Google Shape;145;p6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6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8" name="Shape 148"/>
        <p:cNvGrpSpPr/>
        <p:nvPr/>
      </p:nvGrpSpPr>
      <p:grpSpPr>
        <a:xfrm>
          <a:off x="0" y="0"/>
          <a:ext cx="0" cy="0"/>
          <a:chOff x="0" y="0"/>
          <a:chExt cx="0" cy="0"/>
        </a:xfrm>
      </p:grpSpPr>
      <p:sp>
        <p:nvSpPr>
          <p:cNvPr id="149" name="Google Shape;149;p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6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1" name="Google Shape;151;p6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6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4" name="Shape 154"/>
        <p:cNvGrpSpPr/>
        <p:nvPr/>
      </p:nvGrpSpPr>
      <p:grpSpPr>
        <a:xfrm>
          <a:off x="0" y="0"/>
          <a:ext cx="0" cy="0"/>
          <a:chOff x="0" y="0"/>
          <a:chExt cx="0" cy="0"/>
        </a:xfrm>
      </p:grpSpPr>
      <p:sp>
        <p:nvSpPr>
          <p:cNvPr id="155" name="Google Shape;155;p6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6" name="Google Shape;156;p6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7" name="Google Shape;157;p6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6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41"/>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2400"/>
              <a:buFont typeface="Cambria"/>
              <a:buNone/>
              <a:defRPr b="1" i="0" sz="2400" u="none" cap="none" strike="noStrik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41"/>
          <p:cNvSpPr txBox="1"/>
          <p:nvPr>
            <p:ph idx="1" type="body"/>
          </p:nvPr>
        </p:nvSpPr>
        <p:spPr>
          <a:xfrm>
            <a:off x="914400" y="1752600"/>
            <a:ext cx="8001000" cy="4495800"/>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mbria"/>
                <a:ea typeface="Cambria"/>
                <a:cs typeface="Cambria"/>
                <a:sym typeface="Cambria"/>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5" name="Google Shape;25;p41"/>
          <p:cNvSpPr txBox="1"/>
          <p:nvPr/>
        </p:nvSpPr>
        <p:spPr>
          <a:xfrm>
            <a:off x="2804329" y="0"/>
            <a:ext cx="633967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1800">
                <a:solidFill>
                  <a:schemeClr val="dk1"/>
                </a:solidFill>
                <a:latin typeface="Calibri"/>
                <a:ea typeface="Calibri"/>
                <a:cs typeface="Calibri"/>
                <a:sym typeface="Calibri"/>
              </a:rPr>
              <a:t>Department of Computer Science and Engineering (CSE)</a:t>
            </a:r>
            <a:endParaRPr b="0" sz="1700">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6" name="Shape 26"/>
        <p:cNvGrpSpPr/>
        <p:nvPr/>
      </p:nvGrpSpPr>
      <p:grpSpPr>
        <a:xfrm>
          <a:off x="0" y="0"/>
          <a:ext cx="0" cy="0"/>
          <a:chOff x="0" y="0"/>
          <a:chExt cx="0" cy="0"/>
        </a:xfrm>
      </p:grpSpPr>
      <p:sp>
        <p:nvSpPr>
          <p:cNvPr id="27" name="Google Shape;27;p42"/>
          <p:cNvSpPr txBox="1"/>
          <p:nvPr>
            <p:ph type="ctrTitle"/>
          </p:nvPr>
        </p:nvSpPr>
        <p:spPr>
          <a:xfrm>
            <a:off x="1143000" y="3429000"/>
            <a:ext cx="7772400" cy="1066799"/>
          </a:xfrm>
          <a:prstGeom prst="rect">
            <a:avLst/>
          </a:prstGeom>
          <a:solidFill>
            <a:schemeClr val="lt1"/>
          </a:solidFill>
          <a:ln cap="sq" cmpd="thinThick" w="19050">
            <a:solidFill>
              <a:schemeClr val="dk1"/>
            </a:solidFill>
            <a:prstDash val="solid"/>
            <a:bevel/>
            <a:headEnd len="sm" w="sm" type="none"/>
            <a:tailEnd len="sm" w="sm" type="none"/>
          </a:ln>
        </p:spPr>
        <p:txBody>
          <a:bodyPr anchorCtr="0" anchor="ctr" bIns="45700" lIns="91425" spcFirstLastPara="1" rIns="91425" wrap="square" tIns="45700">
            <a:noAutofit/>
          </a:bodyPr>
          <a:lstStyle>
            <a:lvl1pPr lvl="0" marR="0" rtl="0" algn="r">
              <a:spcBef>
                <a:spcPts val="0"/>
              </a:spcBef>
              <a:spcAft>
                <a:spcPts val="0"/>
              </a:spcAft>
              <a:buClr>
                <a:schemeClr val="dk1"/>
              </a:buClr>
              <a:buSzPts val="4400"/>
              <a:buFont typeface="Cambria"/>
              <a:buNone/>
              <a:defRPr b="1" i="0" sz="4400" u="none" cap="none" strike="noStrik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 name="Google Shape;28;p42"/>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Google Shape;29;p42"/>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 name="Google Shape;30;p42"/>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42"/>
          <p:cNvSpPr txBox="1"/>
          <p:nvPr/>
        </p:nvSpPr>
        <p:spPr>
          <a:xfrm>
            <a:off x="2804328" y="87868"/>
            <a:ext cx="633967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1800">
                <a:solidFill>
                  <a:schemeClr val="dk1"/>
                </a:solidFill>
                <a:latin typeface="Calibri"/>
                <a:ea typeface="Calibri"/>
                <a:cs typeface="Calibri"/>
                <a:sym typeface="Calibri"/>
              </a:rPr>
              <a:t>Department of Computer Science and Engineering (CSE)</a:t>
            </a:r>
            <a:endParaRPr b="0" sz="1700">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2" name="Shape 32"/>
        <p:cNvGrpSpPr/>
        <p:nvPr/>
      </p:nvGrpSpPr>
      <p:grpSpPr>
        <a:xfrm>
          <a:off x="0" y="0"/>
          <a:ext cx="0" cy="0"/>
          <a:chOff x="0" y="0"/>
          <a:chExt cx="0" cy="0"/>
        </a:xfrm>
      </p:grpSpPr>
      <p:sp>
        <p:nvSpPr>
          <p:cNvPr id="33" name="Google Shape;33;p43"/>
          <p:cNvSpPr txBox="1"/>
          <p:nvPr>
            <p:ph idx="1" type="body"/>
          </p:nvPr>
        </p:nvSpPr>
        <p:spPr>
          <a:xfrm>
            <a:off x="762000" y="1447800"/>
            <a:ext cx="8229600" cy="4800600"/>
          </a:xfrm>
          <a:prstGeom prst="rect">
            <a:avLst/>
          </a:prstGeom>
          <a:noFill/>
          <a:ln>
            <a:noFill/>
          </a:ln>
        </p:spPr>
        <p:txBody>
          <a:bodyPr anchorCtr="0" anchor="t" bIns="45700" lIns="91425" spcFirstLastPara="1" rIns="91425" wrap="square" tIns="45700">
            <a:normAutofit/>
          </a:bodyPr>
          <a:lstStyle>
            <a:lvl1pPr indent="-368300" lvl="0" marL="457200" marR="0" rtl="0" algn="l">
              <a:spcBef>
                <a:spcPts val="440"/>
              </a:spcBef>
              <a:spcAft>
                <a:spcPts val="0"/>
              </a:spcAft>
              <a:buClr>
                <a:schemeClr val="dk1"/>
              </a:buClr>
              <a:buSzPts val="2200"/>
              <a:buFont typeface="Arial"/>
              <a:buChar char="•"/>
              <a:defRPr b="0" i="0" sz="2200" u="none" cap="none" strike="noStrike">
                <a:solidFill>
                  <a:schemeClr val="dk1"/>
                </a:solidFill>
                <a:latin typeface="Cambria"/>
                <a:ea typeface="Cambria"/>
                <a:cs typeface="Cambria"/>
                <a:sym typeface="Cambria"/>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4" name="Google Shape;34;p43"/>
          <p:cNvSpPr txBox="1"/>
          <p:nvPr>
            <p:ph idx="2" type="body"/>
          </p:nvPr>
        </p:nvSpPr>
        <p:spPr>
          <a:xfrm>
            <a:off x="1066800" y="609600"/>
            <a:ext cx="7924800" cy="685800"/>
          </a:xfrm>
          <a:prstGeom prst="rect">
            <a:avLst/>
          </a:prstGeom>
          <a:solidFill>
            <a:schemeClr val="lt1"/>
          </a:solidFill>
          <a:ln>
            <a:noFill/>
          </a:ln>
        </p:spPr>
        <p:txBody>
          <a:bodyPr anchorCtr="0" anchor="ctr" bIns="45700" lIns="91425" spcFirstLastPara="1" rIns="91425" wrap="square" tIns="45700">
            <a:normAutofit/>
          </a:bodyPr>
          <a:lstStyle>
            <a:lvl1pPr indent="-228600" lvl="0" marL="457200" marR="0" rtl="0" algn="ctr">
              <a:spcBef>
                <a:spcPts val="640"/>
              </a:spcBef>
              <a:spcAft>
                <a:spcPts val="0"/>
              </a:spcAft>
              <a:buClr>
                <a:srgbClr val="C00000"/>
              </a:buClr>
              <a:buSzPts val="3200"/>
              <a:buFont typeface="Arial"/>
              <a:buNone/>
              <a:defRPr b="1" i="0" sz="3200" u="none" cap="none" strike="noStrike">
                <a:solidFill>
                  <a:srgbClr val="C00000"/>
                </a:solidFill>
                <a:latin typeface="Cambria"/>
                <a:ea typeface="Cambria"/>
                <a:cs typeface="Cambria"/>
                <a:sym typeface="Cambria"/>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5" name="Google Shape;35;p43"/>
          <p:cNvSpPr txBox="1"/>
          <p:nvPr/>
        </p:nvSpPr>
        <p:spPr>
          <a:xfrm>
            <a:off x="2804329" y="87868"/>
            <a:ext cx="618727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1800">
                <a:solidFill>
                  <a:schemeClr val="dk1"/>
                </a:solidFill>
                <a:latin typeface="Calibri"/>
                <a:ea typeface="Calibri"/>
                <a:cs typeface="Calibri"/>
                <a:sym typeface="Calibri"/>
              </a:rPr>
              <a:t>Department of Computer and Communication Engineering (CCE)</a:t>
            </a:r>
            <a:endParaRPr b="0" sz="1700">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6" name="Shape 36"/>
        <p:cNvGrpSpPr/>
        <p:nvPr/>
      </p:nvGrpSpPr>
      <p:grpSpPr>
        <a:xfrm>
          <a:off x="0" y="0"/>
          <a:ext cx="0" cy="0"/>
          <a:chOff x="0" y="0"/>
          <a:chExt cx="0" cy="0"/>
        </a:xfrm>
      </p:grpSpPr>
      <p:sp>
        <p:nvSpPr>
          <p:cNvPr id="37" name="Google Shape;37;p44"/>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44"/>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44"/>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0" name="Google Shape;40;p44"/>
          <p:cNvSpPr/>
          <p:nvPr>
            <p:ph idx="2" type="pic"/>
          </p:nvPr>
        </p:nvSpPr>
        <p:spPr>
          <a:xfrm>
            <a:off x="2895600" y="1371600"/>
            <a:ext cx="6019800" cy="4724400"/>
          </a:xfrm>
          <a:prstGeom prst="rect">
            <a:avLst/>
          </a:prstGeom>
          <a:noFill/>
          <a:ln>
            <a:noFill/>
          </a:ln>
        </p:spPr>
      </p:sp>
      <p:sp>
        <p:nvSpPr>
          <p:cNvPr id="41" name="Google Shape;41;p44"/>
          <p:cNvSpPr txBox="1"/>
          <p:nvPr>
            <p:ph idx="1" type="body"/>
          </p:nvPr>
        </p:nvSpPr>
        <p:spPr>
          <a:xfrm>
            <a:off x="228600" y="1371600"/>
            <a:ext cx="2590800" cy="4724400"/>
          </a:xfrm>
          <a:prstGeom prst="rect">
            <a:avLst/>
          </a:prstGeom>
          <a:noFill/>
          <a:ln>
            <a:noFill/>
          </a:ln>
        </p:spPr>
        <p:txBody>
          <a:bodyPr anchorCtr="0" anchor="t" bIns="45700" lIns="91425" spcFirstLastPara="1" rIns="91425" wrap="square" tIns="45700">
            <a:norm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1pPr>
            <a:lvl2pPr indent="-342900" lvl="1" marL="9144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2" name="Google Shape;42;p44"/>
          <p:cNvSpPr txBox="1"/>
          <p:nvPr/>
        </p:nvSpPr>
        <p:spPr>
          <a:xfrm>
            <a:off x="2804328" y="87868"/>
            <a:ext cx="633967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1800">
                <a:solidFill>
                  <a:schemeClr val="dk1"/>
                </a:solidFill>
                <a:latin typeface="Calibri"/>
                <a:ea typeface="Calibri"/>
                <a:cs typeface="Calibri"/>
                <a:sym typeface="Calibri"/>
              </a:rPr>
              <a:t>Department of Computer Science and Engineering (CSE)</a:t>
            </a:r>
            <a:endParaRPr b="0" sz="1700">
              <a:solidFill>
                <a:schemeClr val="dk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3" name="Shape 43"/>
        <p:cNvGrpSpPr/>
        <p:nvPr/>
      </p:nvGrpSpPr>
      <p:grpSpPr>
        <a:xfrm>
          <a:off x="0" y="0"/>
          <a:ext cx="0" cy="0"/>
          <a:chOff x="0" y="0"/>
          <a:chExt cx="0" cy="0"/>
        </a:xfrm>
      </p:grpSpPr>
      <p:sp>
        <p:nvSpPr>
          <p:cNvPr id="44" name="Google Shape;44;p45"/>
          <p:cNvSpPr txBox="1"/>
          <p:nvPr>
            <p:ph idx="1" type="body"/>
          </p:nvPr>
        </p:nvSpPr>
        <p:spPr>
          <a:xfrm>
            <a:off x="609600" y="1524000"/>
            <a:ext cx="8305800" cy="4876800"/>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mbria"/>
                <a:ea typeface="Cambria"/>
                <a:cs typeface="Cambria"/>
                <a:sym typeface="Cambria"/>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5" name="Google Shape;45;p45"/>
          <p:cNvSpPr txBox="1"/>
          <p:nvPr>
            <p:ph idx="2" type="body"/>
          </p:nvPr>
        </p:nvSpPr>
        <p:spPr>
          <a:xfrm>
            <a:off x="1066800" y="533400"/>
            <a:ext cx="7848600" cy="685800"/>
          </a:xfrm>
          <a:prstGeom prst="rect">
            <a:avLst/>
          </a:prstGeom>
          <a:solidFill>
            <a:schemeClr val="lt1"/>
          </a:solidFill>
          <a:ln>
            <a:noFill/>
          </a:ln>
        </p:spPr>
        <p:txBody>
          <a:bodyPr anchorCtr="0" anchor="ctr" bIns="45700" lIns="91425" spcFirstLastPara="1" rIns="91425" wrap="square" tIns="45700">
            <a:normAutofit/>
          </a:bodyPr>
          <a:lstStyle>
            <a:lvl1pPr indent="-228600" lvl="0" marL="457200" marR="0" rtl="0" algn="ctr">
              <a:spcBef>
                <a:spcPts val="640"/>
              </a:spcBef>
              <a:spcAft>
                <a:spcPts val="0"/>
              </a:spcAft>
              <a:buClr>
                <a:schemeClr val="dk1"/>
              </a:buClr>
              <a:buSzPts val="3200"/>
              <a:buFont typeface="Arial"/>
              <a:buNone/>
              <a:defRPr b="1" i="0" sz="3200" u="none" cap="none" strike="noStrike">
                <a:solidFill>
                  <a:schemeClr val="dk1"/>
                </a:solidFill>
                <a:latin typeface="Cambria"/>
                <a:ea typeface="Cambria"/>
                <a:cs typeface="Cambria"/>
                <a:sym typeface="Cambria"/>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6" name="Google Shape;46;p45"/>
          <p:cNvSpPr txBox="1"/>
          <p:nvPr/>
        </p:nvSpPr>
        <p:spPr>
          <a:xfrm>
            <a:off x="3009795" y="0"/>
            <a:ext cx="6058005" cy="353943"/>
          </a:xfrm>
          <a:prstGeom prst="rect">
            <a:avLst/>
          </a:prstGeom>
          <a:solidFill>
            <a:srgbClr val="63242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700">
                <a:solidFill>
                  <a:schemeClr val="lt1"/>
                </a:solidFill>
                <a:latin typeface="Calibri"/>
                <a:ea typeface="Calibri"/>
                <a:cs typeface="Calibri"/>
                <a:sym typeface="Calibri"/>
              </a:rPr>
              <a:t>Department of Computer and Communicationq Engineering (CCE)</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sp>
        <p:nvSpPr>
          <p:cNvPr id="48" name="Google Shape;48;p46"/>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46"/>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0" name="Google Shape;50;p46"/>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1" name="Google Shape;51;p46"/>
          <p:cNvSpPr txBox="1"/>
          <p:nvPr/>
        </p:nvSpPr>
        <p:spPr>
          <a:xfrm>
            <a:off x="2804328" y="87868"/>
            <a:ext cx="633967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1800">
                <a:solidFill>
                  <a:schemeClr val="dk1"/>
                </a:solidFill>
                <a:latin typeface="Calibri"/>
                <a:ea typeface="Calibri"/>
                <a:cs typeface="Calibri"/>
                <a:sym typeface="Calibri"/>
              </a:rPr>
              <a:t>Department of Computer Science and Engineering (CSE)</a:t>
            </a:r>
            <a:endParaRPr b="0" sz="1700">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2" name="Shape 52"/>
        <p:cNvGrpSpPr/>
        <p:nvPr/>
      </p:nvGrpSpPr>
      <p:grpSpPr>
        <a:xfrm>
          <a:off x="0" y="0"/>
          <a:ext cx="0" cy="0"/>
          <a:chOff x="0" y="0"/>
          <a:chExt cx="0" cy="0"/>
        </a:xfrm>
      </p:grpSpPr>
      <p:sp>
        <p:nvSpPr>
          <p:cNvPr id="53" name="Google Shape;53;p4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Cambria"/>
              <a:buNone/>
              <a:defRPr b="1" i="0" sz="2000" u="none" cap="none" strike="noStrik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4" name="Google Shape;54;p4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mbria"/>
                <a:ea typeface="Cambria"/>
                <a:cs typeface="Cambria"/>
                <a:sym typeface="Cambri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5" name="Google Shape;55;p4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mbria"/>
                <a:ea typeface="Cambria"/>
                <a:cs typeface="Cambria"/>
                <a:sym typeface="Cambria"/>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56" name="Google Shape;56;p47"/>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47"/>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p47"/>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2" Type="http://schemas.openxmlformats.org/officeDocument/2006/relationships/image" Target="../media/image2.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2" Type="http://schemas.openxmlformats.org/officeDocument/2006/relationships/theme" Target="../theme/theme1.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8"/>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38"/>
          <p:cNvSpPr txBox="1"/>
          <p:nvPr/>
        </p:nvSpPr>
        <p:spPr>
          <a:xfrm>
            <a:off x="0" y="6457890"/>
            <a:ext cx="914400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none" cap="none" strike="noStrike">
                <a:solidFill>
                  <a:schemeClr val="dk1"/>
                </a:solidFill>
                <a:latin typeface="Calibri"/>
                <a:ea typeface="Calibri"/>
                <a:cs typeface="Calibri"/>
                <a:sym typeface="Calibri"/>
              </a:rPr>
              <a:t>University Institute of Engineering (UIE)</a:t>
            </a:r>
            <a:endParaRPr b="1" i="0" sz="2000" u="none" cap="none" strike="noStrike">
              <a:solidFill>
                <a:schemeClr val="dk1"/>
              </a:solidFill>
              <a:latin typeface="Calibri"/>
              <a:ea typeface="Calibri"/>
              <a:cs typeface="Calibri"/>
              <a:sym typeface="Calibri"/>
            </a:endParaRPr>
          </a:p>
        </p:txBody>
      </p:sp>
      <p:cxnSp>
        <p:nvCxnSpPr>
          <p:cNvPr id="12" name="Google Shape;12;p38"/>
          <p:cNvCxnSpPr/>
          <p:nvPr/>
        </p:nvCxnSpPr>
        <p:spPr>
          <a:xfrm>
            <a:off x="0" y="6400800"/>
            <a:ext cx="9144000" cy="0"/>
          </a:xfrm>
          <a:prstGeom prst="straightConnector1">
            <a:avLst/>
          </a:prstGeom>
          <a:noFill/>
          <a:ln cap="flat" cmpd="thickThin" w="88900">
            <a:solidFill>
              <a:srgbClr val="C00000"/>
            </a:solidFill>
            <a:prstDash val="solid"/>
            <a:round/>
            <a:headEnd len="sm" w="sm" type="none"/>
            <a:tailEnd len="sm" w="sm" type="none"/>
          </a:ln>
        </p:spPr>
      </p:cxnSp>
      <p:pic>
        <p:nvPicPr>
          <p:cNvPr descr="https://encrypted-tbn3.gstatic.com/images?q=tbn:ANd9GcTyg3Gq4WoxkxO75aZWNEjYFvavmMfWdiMvs57jpDF8YRR3yCybqQ" id="13" name="Google Shape;13;p38">
            <a:hlinkClick r:id="rId1"/>
          </p:cNvPr>
          <p:cNvPicPr preferRelativeResize="0"/>
          <p:nvPr/>
        </p:nvPicPr>
        <p:blipFill rotWithShape="1">
          <a:blip r:embed="rId2">
            <a:alphaModFix/>
          </a:blip>
          <a:srcRect b="0" l="0" r="0" t="0"/>
          <a:stretch/>
        </p:blipFill>
        <p:spPr>
          <a:xfrm>
            <a:off x="152400" y="152400"/>
            <a:ext cx="768000" cy="12192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 name="Shape 85"/>
        <p:cNvGrpSpPr/>
        <p:nvPr/>
      </p:nvGrpSpPr>
      <p:grpSpPr>
        <a:xfrm>
          <a:off x="0" y="0"/>
          <a:ext cx="0" cy="0"/>
          <a:chOff x="0" y="0"/>
          <a:chExt cx="0" cy="0"/>
        </a:xfrm>
      </p:grpSpPr>
      <p:sp>
        <p:nvSpPr>
          <p:cNvPr id="86" name="Google Shape;86;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7" name="Google Shape;87;p5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8" name="Google Shape;88;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0" name="Google Shape;90;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1.png"/><Relationship Id="rId7"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s://www.includehelp.com/c-programming-questions/" TargetMode="External"/><Relationship Id="rId4" Type="http://schemas.openxmlformats.org/officeDocument/2006/relationships/hyperlink" Target="https://www.studytonight.com/operating-system/" TargetMode="External"/><Relationship Id="rId9" Type="http://schemas.openxmlformats.org/officeDocument/2006/relationships/hyperlink" Target="https://www.geeksforgeeks.org/operating-systems/" TargetMode="External"/><Relationship Id="rId5" Type="http://schemas.openxmlformats.org/officeDocument/2006/relationships/hyperlink" Target="https://computing.llnl.gov/tutorials/" TargetMode="External"/><Relationship Id="rId6" Type="http://schemas.openxmlformats.org/officeDocument/2006/relationships/hyperlink" Target="https://www.tutorialspoint.com/operating_system/index.htm" TargetMode="External"/><Relationship Id="rId7" Type="http://schemas.openxmlformats.org/officeDocument/2006/relationships/hyperlink" Target="https://www.javatpoint.com/os-tutorial" TargetMode="External"/><Relationship Id="rId8" Type="http://schemas.openxmlformats.org/officeDocument/2006/relationships/hyperlink" Target="https://www.guru99.com/operating-system-tutorial.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
          <p:cNvSpPr/>
          <p:nvPr/>
        </p:nvSpPr>
        <p:spPr>
          <a:xfrm>
            <a:off x="-3316" y="4927756"/>
            <a:ext cx="9147315" cy="113891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65" name="Google Shape;165;p1"/>
          <p:cNvSpPr/>
          <p:nvPr/>
        </p:nvSpPr>
        <p:spPr>
          <a:xfrm>
            <a:off x="226648" y="5283739"/>
            <a:ext cx="34289" cy="460411"/>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66" name="Google Shape;166;p1"/>
          <p:cNvSpPr txBox="1"/>
          <p:nvPr/>
        </p:nvSpPr>
        <p:spPr>
          <a:xfrm>
            <a:off x="6572250" y="5738813"/>
            <a:ext cx="2057400" cy="273844"/>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r>
              <a:t/>
            </a:r>
            <a:endParaRPr b="0" i="0" sz="900" u="none" cap="none" strike="noStrike">
              <a:solidFill>
                <a:srgbClr val="888888"/>
              </a:solidFill>
              <a:latin typeface="Calibri"/>
              <a:ea typeface="Calibri"/>
              <a:cs typeface="Calibri"/>
              <a:sym typeface="Calibri"/>
            </a:endParaRPr>
          </a:p>
        </p:txBody>
      </p:sp>
      <p:sp>
        <p:nvSpPr>
          <p:cNvPr id="167" name="Google Shape;167;p1"/>
          <p:cNvSpPr/>
          <p:nvPr/>
        </p:nvSpPr>
        <p:spPr>
          <a:xfrm flipH="1" rot="10800000">
            <a:off x="7130143" y="5312160"/>
            <a:ext cx="968829" cy="868205"/>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graphicFrame>
        <p:nvGraphicFramePr>
          <p:cNvPr id="168" name="Google Shape;168;p1"/>
          <p:cNvGraphicFramePr/>
          <p:nvPr/>
        </p:nvGraphicFramePr>
        <p:xfrm>
          <a:off x="57591" y="3198541"/>
          <a:ext cx="2477292" cy="2361044"/>
        </p:xfrm>
        <a:graphic>
          <a:graphicData uri="http://schemas.openxmlformats.org/presentationml/2006/ole">
            <mc:AlternateContent>
              <mc:Choice Requires="v">
                <p:oleObj r:id="rId4" imgH="2361044" imgW="2477292" progId="" spid="_x0000_s1">
                  <p:embed/>
                </p:oleObj>
              </mc:Choice>
              <mc:Fallback>
                <p:oleObj r:id="rId5" imgH="2361044" imgW="2477292" progId="">
                  <p:embed/>
                  <p:pic>
                    <p:nvPicPr>
                      <p:cNvPr id="168" name="Google Shape;168;p1"/>
                      <p:cNvPicPr preferRelativeResize="0"/>
                      <p:nvPr/>
                    </p:nvPicPr>
                    <p:blipFill rotWithShape="1">
                      <a:blip r:embed="rId6">
                        <a:alphaModFix/>
                      </a:blip>
                      <a:srcRect b="0" l="0" r="0" t="0"/>
                      <a:stretch/>
                    </p:blipFill>
                    <p:spPr>
                      <a:xfrm>
                        <a:off x="57591" y="3198541"/>
                        <a:ext cx="2477292" cy="2361044"/>
                      </a:xfrm>
                      <a:prstGeom prst="rect">
                        <a:avLst/>
                      </a:prstGeom>
                      <a:noFill/>
                      <a:ln>
                        <a:noFill/>
                      </a:ln>
                    </p:spPr>
                  </p:pic>
                </p:oleObj>
              </mc:Fallback>
            </mc:AlternateContent>
          </a:graphicData>
        </a:graphic>
      </p:graphicFrame>
      <p:sp>
        <p:nvSpPr>
          <p:cNvPr id="169" name="Google Shape;169;p1"/>
          <p:cNvSpPr/>
          <p:nvPr/>
        </p:nvSpPr>
        <p:spPr>
          <a:xfrm flipH="1">
            <a:off x="5284078" y="808530"/>
            <a:ext cx="3859922" cy="4389330"/>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sp>
        <p:nvSpPr>
          <p:cNvPr id="170" name="Google Shape;170;p1"/>
          <p:cNvSpPr/>
          <p:nvPr/>
        </p:nvSpPr>
        <p:spPr>
          <a:xfrm>
            <a:off x="1593056" y="2376394"/>
            <a:ext cx="5122069" cy="118550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pic>
        <p:nvPicPr>
          <p:cNvPr id="171" name="Google Shape;171;p1"/>
          <p:cNvPicPr preferRelativeResize="0"/>
          <p:nvPr/>
        </p:nvPicPr>
        <p:blipFill rotWithShape="1">
          <a:blip r:embed="rId7">
            <a:alphaModFix/>
          </a:blip>
          <a:srcRect b="0" l="0" r="0" t="0"/>
          <a:stretch/>
        </p:blipFill>
        <p:spPr>
          <a:xfrm>
            <a:off x="57591" y="80792"/>
            <a:ext cx="3652047" cy="1455476"/>
          </a:xfrm>
          <a:prstGeom prst="rect">
            <a:avLst/>
          </a:prstGeom>
          <a:noFill/>
          <a:ln>
            <a:noFill/>
          </a:ln>
        </p:spPr>
      </p:pic>
      <p:sp>
        <p:nvSpPr>
          <p:cNvPr id="172" name="Google Shape;172;p1"/>
          <p:cNvSpPr/>
          <p:nvPr/>
        </p:nvSpPr>
        <p:spPr>
          <a:xfrm flipH="1">
            <a:off x="7372348" y="4857750"/>
            <a:ext cx="1774967" cy="1200151"/>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73" name="Google Shape;173;p1"/>
          <p:cNvSpPr txBox="1"/>
          <p:nvPr/>
        </p:nvSpPr>
        <p:spPr>
          <a:xfrm>
            <a:off x="5161019" y="5371921"/>
            <a:ext cx="3696456" cy="5078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500" u="none" cap="none" strike="noStrike">
                <a:solidFill>
                  <a:srgbClr val="595959"/>
                </a:solidFill>
                <a:latin typeface="Arial"/>
                <a:ea typeface="Arial"/>
                <a:cs typeface="Arial"/>
                <a:sym typeface="Arial"/>
              </a:rPr>
              <a:t>DISCOVER . </a:t>
            </a:r>
            <a:r>
              <a:rPr b="1" i="0" lang="en-US" sz="1500" u="none" cap="none" strike="noStrike">
                <a:solidFill>
                  <a:srgbClr val="C00000"/>
                </a:solidFill>
                <a:latin typeface="Arial"/>
                <a:ea typeface="Arial"/>
                <a:cs typeface="Arial"/>
                <a:sym typeface="Arial"/>
              </a:rPr>
              <a:t>LEARN</a:t>
            </a:r>
            <a:r>
              <a:rPr b="1" i="0" lang="en-US" sz="1500" u="none" cap="none" strike="noStrike">
                <a:solidFill>
                  <a:srgbClr val="595959"/>
                </a:solidFill>
                <a:latin typeface="Arial"/>
                <a:ea typeface="Arial"/>
                <a:cs typeface="Arial"/>
                <a:sym typeface="Arial"/>
              </a:rPr>
              <a:t> . EMPOWER</a:t>
            </a:r>
            <a:endParaRPr b="1" i="0" sz="9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1" i="0" sz="1200" u="none" cap="none" strike="noStrike">
              <a:solidFill>
                <a:schemeClr val="dk1"/>
              </a:solidFill>
              <a:latin typeface="Arial"/>
              <a:ea typeface="Arial"/>
              <a:cs typeface="Arial"/>
              <a:sym typeface="Arial"/>
            </a:endParaRPr>
          </a:p>
        </p:txBody>
      </p:sp>
      <p:sp>
        <p:nvSpPr>
          <p:cNvPr id="174" name="Google Shape;174;p1"/>
          <p:cNvSpPr/>
          <p:nvPr/>
        </p:nvSpPr>
        <p:spPr>
          <a:xfrm>
            <a:off x="5164336" y="5389985"/>
            <a:ext cx="34289" cy="277965"/>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75" name="Google Shape;175;p1"/>
          <p:cNvSpPr txBox="1"/>
          <p:nvPr/>
        </p:nvSpPr>
        <p:spPr>
          <a:xfrm>
            <a:off x="-344409" y="5367867"/>
            <a:ext cx="4824032" cy="623248"/>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i="0" lang="en-US" sz="1800" u="none" cap="none" strike="noStrike">
                <a:solidFill>
                  <a:srgbClr val="262626"/>
                </a:solidFill>
                <a:latin typeface="Times New Roman"/>
                <a:ea typeface="Times New Roman"/>
                <a:cs typeface="Times New Roman"/>
                <a:sym typeface="Times New Roman"/>
              </a:rPr>
              <a:t>Deadlocks</a:t>
            </a:r>
            <a:endParaRPr/>
          </a:p>
          <a:p>
            <a:pPr indent="0" lvl="0" marL="0" marR="0" rtl="0" algn="l">
              <a:spcBef>
                <a:spcPts val="630"/>
              </a:spcBef>
              <a:spcAft>
                <a:spcPts val="0"/>
              </a:spcAft>
              <a:buNone/>
            </a:pPr>
            <a:r>
              <a:t/>
            </a:r>
            <a:endParaRPr b="0" i="0" sz="1200" u="none" cap="none" strike="noStrike">
              <a:solidFill>
                <a:schemeClr val="dk1"/>
              </a:solidFill>
              <a:latin typeface="Raleway ExtraBold"/>
              <a:ea typeface="Raleway ExtraBold"/>
              <a:cs typeface="Raleway ExtraBold"/>
              <a:sym typeface="Raleway ExtraBold"/>
            </a:endParaRPr>
          </a:p>
        </p:txBody>
      </p:sp>
      <p:sp>
        <p:nvSpPr>
          <p:cNvPr id="176" name="Google Shape;176;p1"/>
          <p:cNvSpPr txBox="1"/>
          <p:nvPr/>
        </p:nvSpPr>
        <p:spPr>
          <a:xfrm>
            <a:off x="2901531" y="5571936"/>
            <a:ext cx="1373089"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350" u="none" cap="none" strike="noStrike">
                <a:solidFill>
                  <a:schemeClr val="dk1"/>
                </a:solidFill>
                <a:latin typeface="Calibri"/>
                <a:ea typeface="Calibri"/>
                <a:cs typeface="Calibri"/>
                <a:sym typeface="Calibri"/>
              </a:rPr>
              <a:t> </a:t>
            </a:r>
            <a:endParaRPr/>
          </a:p>
        </p:txBody>
      </p:sp>
      <p:sp>
        <p:nvSpPr>
          <p:cNvPr id="177" name="Google Shape;177;p1"/>
          <p:cNvSpPr txBox="1"/>
          <p:nvPr/>
        </p:nvSpPr>
        <p:spPr>
          <a:xfrm>
            <a:off x="1045029" y="1828800"/>
            <a:ext cx="7344591" cy="252069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lang="en-US" sz="2400" u="none">
                <a:solidFill>
                  <a:schemeClr val="dk1"/>
                </a:solidFill>
                <a:latin typeface="Arial Black"/>
                <a:ea typeface="Arial Black"/>
                <a:cs typeface="Arial Black"/>
                <a:sym typeface="Arial Black"/>
              </a:rPr>
              <a:t>UNIVERSITY INSTITUTE OF ENGINEERING</a:t>
            </a:r>
            <a:endParaRPr/>
          </a:p>
          <a:p>
            <a:pPr indent="0" lvl="0" marL="0" marR="0" rtl="0" algn="ctr">
              <a:lnSpc>
                <a:spcPct val="90000"/>
              </a:lnSpc>
              <a:spcBef>
                <a:spcPts val="840"/>
              </a:spcBef>
              <a:spcAft>
                <a:spcPts val="0"/>
              </a:spcAft>
              <a:buNone/>
            </a:pPr>
            <a:r>
              <a:rPr b="1" lang="en-US" sz="2400" u="none">
                <a:solidFill>
                  <a:schemeClr val="dk1"/>
                </a:solidFill>
                <a:latin typeface="Arial Black"/>
                <a:ea typeface="Arial Black"/>
                <a:cs typeface="Arial Black"/>
                <a:sym typeface="Arial Black"/>
              </a:rPr>
              <a:t>Bachelor of Engineering (Computer Science &amp; Engineering) </a:t>
            </a:r>
            <a:endParaRPr/>
          </a:p>
          <a:p>
            <a:pPr indent="0" lvl="0" marL="0" marR="0" rtl="0" algn="ctr">
              <a:lnSpc>
                <a:spcPct val="90000"/>
              </a:lnSpc>
              <a:spcBef>
                <a:spcPts val="840"/>
              </a:spcBef>
              <a:spcAft>
                <a:spcPts val="0"/>
              </a:spcAft>
              <a:buNone/>
            </a:pPr>
            <a:r>
              <a:rPr b="1" lang="en-US" sz="2400" u="none">
                <a:solidFill>
                  <a:schemeClr val="dk1"/>
                </a:solidFill>
                <a:latin typeface="Arial Black"/>
                <a:ea typeface="Arial Black"/>
                <a:cs typeface="Arial Black"/>
                <a:sym typeface="Arial Black"/>
              </a:rPr>
              <a:t>Operating System (CST-328)</a:t>
            </a:r>
            <a:endParaRPr/>
          </a:p>
          <a:p>
            <a:pPr indent="0" lvl="0" marL="0" marR="0" rtl="0" algn="ctr">
              <a:lnSpc>
                <a:spcPct val="90000"/>
              </a:lnSpc>
              <a:spcBef>
                <a:spcPts val="840"/>
              </a:spcBef>
              <a:spcAft>
                <a:spcPts val="0"/>
              </a:spcAft>
              <a:buNone/>
            </a:pPr>
            <a:r>
              <a:t/>
            </a:r>
            <a:endParaRPr b="1" sz="2400" u="none">
              <a:solidFill>
                <a:schemeClr val="dk1"/>
              </a:solidFill>
              <a:latin typeface="Arial Black"/>
              <a:ea typeface="Arial Black"/>
              <a:cs typeface="Arial Black"/>
              <a:sym typeface="Arial Black"/>
            </a:endParaRPr>
          </a:p>
          <a:p>
            <a:pPr indent="0" lvl="0" marL="0" marR="0" rtl="0" algn="ctr">
              <a:lnSpc>
                <a:spcPct val="90000"/>
              </a:lnSpc>
              <a:spcBef>
                <a:spcPts val="840"/>
              </a:spcBef>
              <a:spcAft>
                <a:spcPts val="0"/>
              </a:spcAft>
              <a:buNone/>
            </a:pPr>
            <a:r>
              <a:rPr b="1" lang="en-US" sz="1800" u="none">
                <a:solidFill>
                  <a:schemeClr val="dk1"/>
                </a:solidFill>
                <a:latin typeface="Arial Black"/>
                <a:ea typeface="Arial Black"/>
                <a:cs typeface="Arial Black"/>
                <a:sym typeface="Arial Black"/>
              </a:rPr>
              <a:t>Subject Coordinator: Er. Puneet kaur(E6913)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9"/>
          <p:cNvSpPr txBox="1"/>
          <p:nvPr>
            <p:ph type="title"/>
          </p:nvPr>
        </p:nvSpPr>
        <p:spPr>
          <a:xfrm>
            <a:off x="879487" y="762000"/>
            <a:ext cx="7792618" cy="576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3200"/>
              <a:buFont typeface="Times"/>
              <a:buNone/>
            </a:pPr>
            <a:r>
              <a:rPr lang="en-US" sz="3200">
                <a:solidFill>
                  <a:srgbClr val="C00000"/>
                </a:solidFill>
                <a:latin typeface="Times"/>
                <a:ea typeface="Times"/>
                <a:cs typeface="Times"/>
                <a:sym typeface="Times"/>
              </a:rPr>
              <a:t>Data Structures for the Banker’s Algorithm</a:t>
            </a:r>
            <a:endParaRPr/>
          </a:p>
        </p:txBody>
      </p:sp>
      <p:sp>
        <p:nvSpPr>
          <p:cNvPr id="239" name="Google Shape;239;p9"/>
          <p:cNvSpPr txBox="1"/>
          <p:nvPr>
            <p:ph idx="1" type="body"/>
          </p:nvPr>
        </p:nvSpPr>
        <p:spPr>
          <a:xfrm>
            <a:off x="685800" y="1524000"/>
            <a:ext cx="8153401" cy="446881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None/>
            </a:pPr>
            <a:r>
              <a:rPr lang="en-US" sz="1800">
                <a:latin typeface="Times"/>
                <a:ea typeface="Times"/>
                <a:cs typeface="Times"/>
                <a:sym typeface="Times"/>
              </a:rPr>
              <a:t>Let n = number of processes, and m = number of resources types.</a:t>
            </a:r>
            <a:endParaRPr/>
          </a:p>
          <a:p>
            <a:pPr indent="-342900" lvl="0" marL="342900" rtl="0" algn="l">
              <a:spcBef>
                <a:spcPts val="360"/>
              </a:spcBef>
              <a:spcAft>
                <a:spcPts val="0"/>
              </a:spcAft>
              <a:buClr>
                <a:schemeClr val="dk1"/>
              </a:buClr>
              <a:buSzPts val="1800"/>
              <a:buChar char="•"/>
            </a:pPr>
            <a:r>
              <a:rPr lang="en-US" sz="1800">
                <a:latin typeface="Times"/>
                <a:ea typeface="Times"/>
                <a:cs typeface="Times"/>
                <a:sym typeface="Times"/>
              </a:rPr>
              <a:t>Available: Vector of length m. If available [j] = k, there are k  instances of resource type Rj available.</a:t>
            </a:r>
            <a:endParaRPr/>
          </a:p>
          <a:p>
            <a:pPr indent="-342900" lvl="0" marL="342900" rtl="0" algn="l">
              <a:spcBef>
                <a:spcPts val="360"/>
              </a:spcBef>
              <a:spcAft>
                <a:spcPts val="0"/>
              </a:spcAft>
              <a:buClr>
                <a:schemeClr val="dk1"/>
              </a:buClr>
              <a:buSzPts val="1800"/>
              <a:buChar char="•"/>
            </a:pPr>
            <a:r>
              <a:rPr lang="en-US" sz="1800">
                <a:latin typeface="Times"/>
                <a:ea typeface="Times"/>
                <a:cs typeface="Times"/>
                <a:sym typeface="Times"/>
              </a:rPr>
              <a:t>Max: n x m matrix. If Max [i,j] = k, then process Pi may  request at most k instances of resource type Rj.</a:t>
            </a:r>
            <a:endParaRPr/>
          </a:p>
          <a:p>
            <a:pPr indent="-342900" lvl="0" marL="342900" rtl="0" algn="l">
              <a:spcBef>
                <a:spcPts val="360"/>
              </a:spcBef>
              <a:spcAft>
                <a:spcPts val="0"/>
              </a:spcAft>
              <a:buClr>
                <a:schemeClr val="dk1"/>
              </a:buClr>
              <a:buSzPts val="1800"/>
              <a:buChar char="•"/>
            </a:pPr>
            <a:r>
              <a:rPr lang="en-US" sz="1800">
                <a:latin typeface="Times"/>
                <a:ea typeface="Times"/>
                <a:cs typeface="Times"/>
                <a:sym typeface="Times"/>
              </a:rPr>
              <a:t>Allocation: n x m matrix. If Allocation[i,j] = k then Pi is  currently allocated k instances of Rj.</a:t>
            </a:r>
            <a:endParaRPr/>
          </a:p>
          <a:p>
            <a:pPr indent="-342900" lvl="0" marL="342900" rtl="0" algn="l">
              <a:spcBef>
                <a:spcPts val="360"/>
              </a:spcBef>
              <a:spcAft>
                <a:spcPts val="0"/>
              </a:spcAft>
              <a:buClr>
                <a:schemeClr val="dk1"/>
              </a:buClr>
              <a:buSzPts val="1800"/>
              <a:buChar char="•"/>
            </a:pPr>
            <a:r>
              <a:rPr lang="en-US" sz="1800">
                <a:latin typeface="Times"/>
                <a:ea typeface="Times"/>
                <a:cs typeface="Times"/>
                <a:sym typeface="Times"/>
              </a:rPr>
              <a:t>Need:	n x m matrix. If Need[i,j] = k, then Pi may need k more instances of Rj to complete its task.</a:t>
            </a:r>
            <a:endParaRPr/>
          </a:p>
          <a:p>
            <a:pPr indent="-228600" lvl="0" marL="342900" rtl="0" algn="l">
              <a:spcBef>
                <a:spcPts val="360"/>
              </a:spcBef>
              <a:spcAft>
                <a:spcPts val="0"/>
              </a:spcAft>
              <a:buClr>
                <a:schemeClr val="dk1"/>
              </a:buClr>
              <a:buSzPts val="1800"/>
              <a:buNone/>
            </a:pPr>
            <a:r>
              <a:t/>
            </a:r>
            <a:endParaRPr sz="1800">
              <a:latin typeface="Times"/>
              <a:ea typeface="Times"/>
              <a:cs typeface="Times"/>
              <a:sym typeface="Times"/>
            </a:endParaRPr>
          </a:p>
          <a:p>
            <a:pPr indent="-342900" lvl="0" marL="342900" rtl="0" algn="l">
              <a:spcBef>
                <a:spcPts val="360"/>
              </a:spcBef>
              <a:spcAft>
                <a:spcPts val="0"/>
              </a:spcAft>
              <a:buClr>
                <a:schemeClr val="dk1"/>
              </a:buClr>
              <a:buSzPts val="1800"/>
              <a:buChar char="•"/>
            </a:pPr>
            <a:r>
              <a:rPr lang="en-US" sz="1800">
                <a:latin typeface="Times"/>
                <a:ea typeface="Times"/>
                <a:cs typeface="Times"/>
                <a:sym typeface="Times"/>
              </a:rPr>
              <a:t>Need [i,j] = Max[i,j] – Allocation [i,j].</a:t>
            </a:r>
            <a:endParaRPr/>
          </a:p>
          <a:p>
            <a:pPr indent="-228600" lvl="0" marL="342900" rtl="0" algn="l">
              <a:spcBef>
                <a:spcPts val="360"/>
              </a:spcBef>
              <a:spcAft>
                <a:spcPts val="0"/>
              </a:spcAft>
              <a:buClr>
                <a:schemeClr val="dk1"/>
              </a:buClr>
              <a:buSzPts val="1800"/>
              <a:buNone/>
            </a:pPr>
            <a:r>
              <a:t/>
            </a:r>
            <a:endParaRPr sz="1800">
              <a:latin typeface="Times"/>
              <a:ea typeface="Times"/>
              <a:cs typeface="Times"/>
              <a:sym typeface="Time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0"/>
          <p:cNvSpPr txBox="1"/>
          <p:nvPr>
            <p:ph type="title"/>
          </p:nvPr>
        </p:nvSpPr>
        <p:spPr>
          <a:xfrm>
            <a:off x="879487" y="762000"/>
            <a:ext cx="7792618" cy="576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3200"/>
              <a:buFont typeface="Times"/>
              <a:buNone/>
            </a:pPr>
            <a:r>
              <a:rPr lang="en-US" sz="3200">
                <a:solidFill>
                  <a:srgbClr val="C00000"/>
                </a:solidFill>
                <a:latin typeface="Times"/>
                <a:ea typeface="Times"/>
                <a:cs typeface="Times"/>
                <a:sym typeface="Times"/>
              </a:rPr>
              <a:t>Working</a:t>
            </a:r>
            <a:endParaRPr/>
          </a:p>
        </p:txBody>
      </p:sp>
      <p:sp>
        <p:nvSpPr>
          <p:cNvPr id="246" name="Google Shape;246;p10"/>
          <p:cNvSpPr txBox="1"/>
          <p:nvPr>
            <p:ph idx="1" type="body"/>
          </p:nvPr>
        </p:nvSpPr>
        <p:spPr>
          <a:xfrm>
            <a:off x="685800" y="1524000"/>
            <a:ext cx="8153401" cy="4468812"/>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800"/>
              <a:buNone/>
            </a:pPr>
            <a:r>
              <a:rPr b="1" lang="en-US" sz="1800" u="sng">
                <a:latin typeface="Times New Roman"/>
                <a:ea typeface="Times New Roman"/>
                <a:cs typeface="Times New Roman"/>
                <a:sym typeface="Times New Roman"/>
              </a:rPr>
              <a:t>Step-01:</a:t>
            </a:r>
            <a:endParaRPr sz="1800">
              <a:latin typeface="Times New Roman"/>
              <a:ea typeface="Times New Roman"/>
              <a:cs typeface="Times New Roman"/>
              <a:sym typeface="Times New Roman"/>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Banker’s Algorithm checks whether the request made by the process is valid or not.</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A request is considered valid if and only if-</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The number of requested instances of each resource type is less than the need declared by the process in the beginning.</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If the request is invalid, it aborts the request.</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If the request is valid, it follows step-02.</a:t>
            </a:r>
            <a:endParaRPr/>
          </a:p>
          <a:p>
            <a:pPr indent="0" lvl="0" marL="0" rtl="0" algn="just">
              <a:spcBef>
                <a:spcPts val="360"/>
              </a:spcBef>
              <a:spcAft>
                <a:spcPts val="0"/>
              </a:spcAft>
              <a:buClr>
                <a:schemeClr val="dk1"/>
              </a:buClr>
              <a:buSzPts val="1800"/>
              <a:buNone/>
            </a:pPr>
            <a:r>
              <a:rPr b="1" lang="en-US" sz="1800" u="sng">
                <a:latin typeface="Times New Roman"/>
                <a:ea typeface="Times New Roman"/>
                <a:cs typeface="Times New Roman"/>
                <a:sym typeface="Times New Roman"/>
              </a:rPr>
              <a:t>Step-02:</a:t>
            </a:r>
            <a:endParaRPr sz="1800">
              <a:latin typeface="Times New Roman"/>
              <a:ea typeface="Times New Roman"/>
              <a:cs typeface="Times New Roman"/>
              <a:sym typeface="Times New Roman"/>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Banker’s Algorithm checks if the number of requested instances of each resource type is less than the number of available instances of each type.</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If the sufficient number of instances are not available, it asks the process to wait longer.</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If the sufficient number of instances are available, it follows step-03.</a:t>
            </a:r>
            <a:endParaRPr/>
          </a:p>
          <a:p>
            <a:pPr indent="-228600" lvl="0" marL="342900" rtl="0" algn="just">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1"/>
          <p:cNvSpPr txBox="1"/>
          <p:nvPr>
            <p:ph type="title"/>
          </p:nvPr>
        </p:nvSpPr>
        <p:spPr>
          <a:xfrm>
            <a:off x="879487" y="762000"/>
            <a:ext cx="7792618" cy="576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3200"/>
              <a:buFont typeface="Times"/>
              <a:buNone/>
            </a:pPr>
            <a:r>
              <a:rPr lang="en-US" sz="3200">
                <a:solidFill>
                  <a:srgbClr val="C00000"/>
                </a:solidFill>
                <a:latin typeface="Times"/>
                <a:ea typeface="Times"/>
                <a:cs typeface="Times"/>
                <a:sym typeface="Times"/>
              </a:rPr>
              <a:t>Working</a:t>
            </a:r>
            <a:endParaRPr/>
          </a:p>
        </p:txBody>
      </p:sp>
      <p:sp>
        <p:nvSpPr>
          <p:cNvPr id="253" name="Google Shape;253;p11"/>
          <p:cNvSpPr txBox="1"/>
          <p:nvPr>
            <p:ph idx="1" type="body"/>
          </p:nvPr>
        </p:nvSpPr>
        <p:spPr>
          <a:xfrm>
            <a:off x="685800" y="1524000"/>
            <a:ext cx="8153401" cy="4468812"/>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800"/>
              <a:buNone/>
            </a:pPr>
            <a:r>
              <a:rPr b="1" lang="en-US" sz="1800" u="sng">
                <a:latin typeface="Times New Roman"/>
                <a:ea typeface="Times New Roman"/>
                <a:cs typeface="Times New Roman"/>
                <a:sym typeface="Times New Roman"/>
              </a:rPr>
              <a:t>Step-03:</a:t>
            </a:r>
            <a:endParaRPr sz="1800">
              <a:latin typeface="Times New Roman"/>
              <a:ea typeface="Times New Roman"/>
              <a:cs typeface="Times New Roman"/>
              <a:sym typeface="Times New Roman"/>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Banker’s Algorithm makes an assumption that the requested resources have been allocated to the process.</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Then, it modifies its data structures accordingly and moves from one state to the other state.</a:t>
            </a:r>
            <a:endParaRPr/>
          </a:p>
          <a:p>
            <a:pPr indent="-285750" lvl="1" marL="74295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Available = Available - Request(i)</a:t>
            </a:r>
            <a:endParaRPr/>
          </a:p>
          <a:p>
            <a:pPr indent="-285750" lvl="1" marL="74295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Allocation(i) = Allocation(i) + Request(i)</a:t>
            </a:r>
            <a:endParaRPr/>
          </a:p>
          <a:p>
            <a:pPr indent="-285750" lvl="1" marL="74295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Need(i) = Need(i) - Request(i)</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Now, Banker’s Algorithm follows the safety algorithm to check whether the resulting state it has entered in is a safe state or not.</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If it is a safe state, then it allocates the requested resources to the process in actual.</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If it is an unsafe state, then it rollbacks to its previous state and asks the process to wait longer.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2"/>
          <p:cNvSpPr txBox="1"/>
          <p:nvPr>
            <p:ph type="title"/>
          </p:nvPr>
        </p:nvSpPr>
        <p:spPr>
          <a:xfrm>
            <a:off x="879487" y="762000"/>
            <a:ext cx="7792618" cy="576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a:buNone/>
            </a:pPr>
            <a:r>
              <a:rPr lang="en-US" sz="4000">
                <a:solidFill>
                  <a:srgbClr val="C00000"/>
                </a:solidFill>
                <a:latin typeface="Times"/>
                <a:ea typeface="Times"/>
                <a:cs typeface="Times"/>
                <a:sym typeface="Times"/>
              </a:rPr>
              <a:t>Safety Algorithm</a:t>
            </a:r>
            <a:endParaRPr/>
          </a:p>
        </p:txBody>
      </p:sp>
      <p:sp>
        <p:nvSpPr>
          <p:cNvPr id="260" name="Google Shape;260;p12"/>
          <p:cNvSpPr txBox="1"/>
          <p:nvPr>
            <p:ph idx="1" type="body"/>
          </p:nvPr>
        </p:nvSpPr>
        <p:spPr>
          <a:xfrm>
            <a:off x="685800" y="1676400"/>
            <a:ext cx="8153401" cy="4316412"/>
          </a:xfrm>
          <a:prstGeom prst="rect">
            <a:avLst/>
          </a:prstGeom>
          <a:noFill/>
          <a:ln>
            <a:noFill/>
          </a:ln>
        </p:spPr>
        <p:txBody>
          <a:bodyPr anchorCtr="0" anchor="t" bIns="45700" lIns="91425" spcFirstLastPara="1" rIns="91425" wrap="square" tIns="45700">
            <a:normAutofit fontScale="92500" lnSpcReduction="10000"/>
          </a:bodyPr>
          <a:lstStyle/>
          <a:p>
            <a:pPr indent="0" lvl="0" marL="75565" marR="499744" rtl="0" algn="l">
              <a:lnSpc>
                <a:spcPct val="150000"/>
              </a:lnSpc>
              <a:spcBef>
                <a:spcPts val="0"/>
              </a:spcBef>
              <a:spcAft>
                <a:spcPts val="0"/>
              </a:spcAft>
              <a:buClr>
                <a:schemeClr val="dk1"/>
              </a:buClr>
              <a:buSzPct val="100000"/>
              <a:buNone/>
            </a:pPr>
            <a:r>
              <a:rPr lang="en-US" sz="1800">
                <a:latin typeface="Times"/>
                <a:ea typeface="Times"/>
                <a:cs typeface="Times"/>
                <a:sym typeface="Times"/>
              </a:rPr>
              <a:t>Safety Algorithm is executed to check whether the resultant state after allocating the resources is safe or not.</a:t>
            </a:r>
            <a:endParaRPr/>
          </a:p>
          <a:p>
            <a:pPr indent="-342900" lvl="0" marL="418465" marR="499744" rtl="0" algn="l">
              <a:lnSpc>
                <a:spcPct val="150000"/>
              </a:lnSpc>
              <a:spcBef>
                <a:spcPts val="380"/>
              </a:spcBef>
              <a:spcAft>
                <a:spcPts val="0"/>
              </a:spcAft>
              <a:buClr>
                <a:schemeClr val="dk1"/>
              </a:buClr>
              <a:buSzPct val="100000"/>
              <a:buAutoNum type="arabicPeriod"/>
            </a:pPr>
            <a:r>
              <a:rPr lang="en-US" sz="1800">
                <a:latin typeface="Times"/>
                <a:ea typeface="Times"/>
                <a:cs typeface="Times"/>
                <a:sym typeface="Times"/>
              </a:rPr>
              <a:t>When a process gets all its resources it must return them in  a finite amount of time. Let </a:t>
            </a:r>
            <a:r>
              <a:rPr i="1" lang="en-US" sz="1800">
                <a:latin typeface="Times"/>
                <a:ea typeface="Times"/>
                <a:cs typeface="Times"/>
                <a:sym typeface="Times"/>
              </a:rPr>
              <a:t>Work </a:t>
            </a:r>
            <a:r>
              <a:rPr lang="en-US" sz="1800">
                <a:latin typeface="Times"/>
                <a:ea typeface="Times"/>
                <a:cs typeface="Times"/>
                <a:sym typeface="Times"/>
              </a:rPr>
              <a:t>and </a:t>
            </a:r>
            <a:r>
              <a:rPr i="1" lang="en-US" sz="1800">
                <a:latin typeface="Times"/>
                <a:ea typeface="Times"/>
                <a:cs typeface="Times"/>
                <a:sym typeface="Times"/>
              </a:rPr>
              <a:t>Finish </a:t>
            </a:r>
            <a:r>
              <a:rPr lang="en-US" sz="1800">
                <a:latin typeface="Times"/>
                <a:ea typeface="Times"/>
                <a:cs typeface="Times"/>
                <a:sym typeface="Times"/>
              </a:rPr>
              <a:t>be vectors of length </a:t>
            </a:r>
            <a:r>
              <a:rPr i="1" lang="en-US" sz="1800">
                <a:latin typeface="Times"/>
                <a:ea typeface="Times"/>
                <a:cs typeface="Times"/>
                <a:sym typeface="Times"/>
              </a:rPr>
              <a:t>m </a:t>
            </a:r>
            <a:r>
              <a:rPr lang="en-US" sz="1800">
                <a:latin typeface="Times"/>
                <a:ea typeface="Times"/>
                <a:cs typeface="Times"/>
                <a:sym typeface="Times"/>
              </a:rPr>
              <a:t>and </a:t>
            </a:r>
            <a:r>
              <a:rPr i="1" lang="en-US" sz="1800">
                <a:latin typeface="Times"/>
                <a:ea typeface="Times"/>
                <a:cs typeface="Times"/>
                <a:sym typeface="Times"/>
              </a:rPr>
              <a:t>n</a:t>
            </a:r>
            <a:r>
              <a:rPr lang="en-US" sz="1800">
                <a:latin typeface="Times"/>
                <a:ea typeface="Times"/>
                <a:cs typeface="Times"/>
                <a:sym typeface="Times"/>
              </a:rPr>
              <a:t>,  respectively. Initialize:</a:t>
            </a:r>
            <a:endParaRPr sz="1800">
              <a:latin typeface="Times"/>
              <a:ea typeface="Times"/>
              <a:cs typeface="Times"/>
              <a:sym typeface="Times"/>
            </a:endParaRPr>
          </a:p>
          <a:p>
            <a:pPr indent="-342900" lvl="0" marL="1269365" rtl="0" algn="l">
              <a:lnSpc>
                <a:spcPct val="150000"/>
              </a:lnSpc>
              <a:spcBef>
                <a:spcPts val="475"/>
              </a:spcBef>
              <a:spcAft>
                <a:spcPts val="0"/>
              </a:spcAft>
              <a:buClr>
                <a:schemeClr val="dk1"/>
              </a:buClr>
              <a:buSzPct val="100000"/>
              <a:buFont typeface="Calibri"/>
              <a:buAutoNum type="alphaLcParenR"/>
            </a:pPr>
            <a:r>
              <a:rPr i="1" lang="en-US" sz="1800">
                <a:latin typeface="Times"/>
                <a:ea typeface="Times"/>
                <a:cs typeface="Times"/>
                <a:sym typeface="Times"/>
              </a:rPr>
              <a:t>Work </a:t>
            </a:r>
            <a:r>
              <a:rPr lang="en-US" sz="1800">
                <a:latin typeface="Times"/>
                <a:ea typeface="Times"/>
                <a:cs typeface="Times"/>
                <a:sym typeface="Times"/>
              </a:rPr>
              <a:t>= </a:t>
            </a:r>
            <a:r>
              <a:rPr i="1" lang="en-US" sz="1800">
                <a:latin typeface="Times"/>
                <a:ea typeface="Times"/>
                <a:cs typeface="Times"/>
                <a:sym typeface="Times"/>
              </a:rPr>
              <a:t>Available</a:t>
            </a:r>
            <a:endParaRPr sz="1800">
              <a:latin typeface="Times"/>
              <a:ea typeface="Times"/>
              <a:cs typeface="Times"/>
              <a:sym typeface="Times"/>
            </a:endParaRPr>
          </a:p>
          <a:p>
            <a:pPr indent="-342900" lvl="0" marL="1269365" rtl="0" algn="l">
              <a:lnSpc>
                <a:spcPct val="150000"/>
              </a:lnSpc>
              <a:spcBef>
                <a:spcPts val="540"/>
              </a:spcBef>
              <a:spcAft>
                <a:spcPts val="0"/>
              </a:spcAft>
              <a:buClr>
                <a:schemeClr val="dk1"/>
              </a:buClr>
              <a:buSzPct val="100000"/>
              <a:buFont typeface="Calibri"/>
              <a:buAutoNum type="alphaLcParenR"/>
            </a:pPr>
            <a:r>
              <a:rPr i="1" lang="en-US" sz="1800">
                <a:latin typeface="Times"/>
                <a:ea typeface="Times"/>
                <a:cs typeface="Times"/>
                <a:sym typeface="Times"/>
              </a:rPr>
              <a:t>Finish </a:t>
            </a:r>
            <a:r>
              <a:rPr lang="en-US" sz="1800">
                <a:latin typeface="Times"/>
                <a:ea typeface="Times"/>
                <a:cs typeface="Times"/>
                <a:sym typeface="Times"/>
              </a:rPr>
              <a:t>[</a:t>
            </a:r>
            <a:r>
              <a:rPr i="1" lang="en-US" sz="1800">
                <a:latin typeface="Times"/>
                <a:ea typeface="Times"/>
                <a:cs typeface="Times"/>
                <a:sym typeface="Times"/>
              </a:rPr>
              <a:t>i</a:t>
            </a:r>
            <a:r>
              <a:rPr lang="en-US" sz="1800">
                <a:latin typeface="Times"/>
                <a:ea typeface="Times"/>
                <a:cs typeface="Times"/>
                <a:sym typeface="Times"/>
              </a:rPr>
              <a:t>] = </a:t>
            </a:r>
            <a:r>
              <a:rPr i="1" lang="en-US" sz="1800">
                <a:latin typeface="Times"/>
                <a:ea typeface="Times"/>
                <a:cs typeface="Times"/>
                <a:sym typeface="Times"/>
              </a:rPr>
              <a:t>false </a:t>
            </a:r>
            <a:r>
              <a:rPr lang="en-US" sz="1800">
                <a:latin typeface="Times"/>
                <a:ea typeface="Times"/>
                <a:cs typeface="Times"/>
                <a:sym typeface="Times"/>
              </a:rPr>
              <a:t>for </a:t>
            </a:r>
            <a:r>
              <a:rPr i="1" lang="en-US" sz="1800">
                <a:latin typeface="Times"/>
                <a:ea typeface="Times"/>
                <a:cs typeface="Times"/>
                <a:sym typeface="Times"/>
              </a:rPr>
              <a:t>i </a:t>
            </a:r>
            <a:r>
              <a:rPr lang="en-US" sz="1800">
                <a:latin typeface="Times"/>
                <a:ea typeface="Times"/>
                <a:cs typeface="Times"/>
                <a:sym typeface="Times"/>
              </a:rPr>
              <a:t>- 1,3, …, </a:t>
            </a:r>
            <a:r>
              <a:rPr i="1" lang="en-US" sz="1800">
                <a:latin typeface="Times"/>
                <a:ea typeface="Times"/>
                <a:cs typeface="Times"/>
                <a:sym typeface="Times"/>
              </a:rPr>
              <a:t>n.</a:t>
            </a:r>
            <a:endParaRPr sz="1800">
              <a:latin typeface="Times"/>
              <a:ea typeface="Times"/>
              <a:cs typeface="Times"/>
              <a:sym typeface="Times"/>
            </a:endParaRPr>
          </a:p>
          <a:p>
            <a:pPr indent="-342900" lvl="0" marL="419100" rtl="0" algn="l">
              <a:lnSpc>
                <a:spcPct val="150000"/>
              </a:lnSpc>
              <a:spcBef>
                <a:spcPts val="540"/>
              </a:spcBef>
              <a:spcAft>
                <a:spcPts val="0"/>
              </a:spcAft>
              <a:buClr>
                <a:schemeClr val="dk1"/>
              </a:buClr>
              <a:buSzPct val="100000"/>
              <a:buAutoNum type="arabicPeriod" startAt="2"/>
            </a:pPr>
            <a:r>
              <a:rPr lang="en-US" sz="1800">
                <a:latin typeface="Times"/>
                <a:ea typeface="Times"/>
                <a:cs typeface="Times"/>
                <a:sym typeface="Times"/>
              </a:rPr>
              <a:t>Find an </a:t>
            </a:r>
            <a:r>
              <a:rPr i="1" lang="en-US" sz="1800">
                <a:latin typeface="Times"/>
                <a:ea typeface="Times"/>
                <a:cs typeface="Times"/>
                <a:sym typeface="Times"/>
              </a:rPr>
              <a:t>i </a:t>
            </a:r>
            <a:r>
              <a:rPr lang="en-US" sz="1800">
                <a:latin typeface="Times"/>
                <a:ea typeface="Times"/>
                <a:cs typeface="Times"/>
                <a:sym typeface="Times"/>
              </a:rPr>
              <a:t>such that both:</a:t>
            </a:r>
            <a:endParaRPr sz="1800">
              <a:latin typeface="Times"/>
              <a:ea typeface="Times"/>
              <a:cs typeface="Times"/>
              <a:sym typeface="Times"/>
            </a:endParaRPr>
          </a:p>
          <a:p>
            <a:pPr indent="-343535" lvl="1" marL="876300" rtl="0" algn="l">
              <a:lnSpc>
                <a:spcPct val="150000"/>
              </a:lnSpc>
              <a:spcBef>
                <a:spcPts val="540"/>
              </a:spcBef>
              <a:spcAft>
                <a:spcPts val="0"/>
              </a:spcAft>
              <a:buClr>
                <a:schemeClr val="dk1"/>
              </a:buClr>
              <a:buSzPct val="100000"/>
              <a:buFont typeface="Arial"/>
              <a:buAutoNum type="alphaLcParenBoth"/>
            </a:pPr>
            <a:r>
              <a:rPr i="1" lang="en-US" sz="1800">
                <a:latin typeface="Times"/>
                <a:ea typeface="Times"/>
                <a:cs typeface="Times"/>
                <a:sym typeface="Times"/>
              </a:rPr>
              <a:t>Finish </a:t>
            </a:r>
            <a:r>
              <a:rPr lang="en-US" sz="1800">
                <a:latin typeface="Times"/>
                <a:ea typeface="Times"/>
                <a:cs typeface="Times"/>
                <a:sym typeface="Times"/>
              </a:rPr>
              <a:t>[</a:t>
            </a:r>
            <a:r>
              <a:rPr i="1" lang="en-US" sz="1800">
                <a:latin typeface="Times"/>
                <a:ea typeface="Times"/>
                <a:cs typeface="Times"/>
                <a:sym typeface="Times"/>
              </a:rPr>
              <a:t>i</a:t>
            </a:r>
            <a:r>
              <a:rPr lang="en-US" sz="1800">
                <a:latin typeface="Times"/>
                <a:ea typeface="Times"/>
                <a:cs typeface="Times"/>
                <a:sym typeface="Times"/>
              </a:rPr>
              <a:t>] = </a:t>
            </a:r>
            <a:r>
              <a:rPr i="1" lang="en-US" sz="1800">
                <a:latin typeface="Times"/>
                <a:ea typeface="Times"/>
                <a:cs typeface="Times"/>
                <a:sym typeface="Times"/>
              </a:rPr>
              <a:t>false</a:t>
            </a:r>
            <a:endParaRPr sz="1800">
              <a:latin typeface="Times"/>
              <a:ea typeface="Times"/>
              <a:cs typeface="Times"/>
              <a:sym typeface="Times"/>
            </a:endParaRPr>
          </a:p>
          <a:p>
            <a:pPr indent="-343535" lvl="1" marL="876300" rtl="0" algn="l">
              <a:lnSpc>
                <a:spcPct val="150000"/>
              </a:lnSpc>
              <a:spcBef>
                <a:spcPts val="540"/>
              </a:spcBef>
              <a:spcAft>
                <a:spcPts val="0"/>
              </a:spcAft>
              <a:buClr>
                <a:schemeClr val="dk1"/>
              </a:buClr>
              <a:buSzPct val="100000"/>
              <a:buFont typeface="Arial"/>
              <a:buAutoNum type="alphaLcParenBoth"/>
            </a:pPr>
            <a:r>
              <a:rPr i="1" lang="en-US" sz="1800">
                <a:latin typeface="Times"/>
                <a:ea typeface="Times"/>
                <a:cs typeface="Times"/>
                <a:sym typeface="Times"/>
              </a:rPr>
              <a:t>Need</a:t>
            </a:r>
            <a:r>
              <a:rPr baseline="-25000" i="1" lang="en-US" sz="1800">
                <a:latin typeface="Times"/>
                <a:ea typeface="Times"/>
                <a:cs typeface="Times"/>
                <a:sym typeface="Times"/>
              </a:rPr>
              <a:t>i </a:t>
            </a:r>
            <a:r>
              <a:rPr lang="en-US" sz="1800">
                <a:latin typeface="Times"/>
                <a:ea typeface="Times"/>
                <a:cs typeface="Times"/>
                <a:sym typeface="Times"/>
              </a:rPr>
              <a:t>&lt;= </a:t>
            </a:r>
            <a:r>
              <a:rPr i="1" lang="en-US" sz="1800">
                <a:latin typeface="Times"/>
                <a:ea typeface="Times"/>
                <a:cs typeface="Times"/>
                <a:sym typeface="Times"/>
              </a:rPr>
              <a:t>Work</a:t>
            </a:r>
            <a:endParaRPr sz="1800">
              <a:latin typeface="Times"/>
              <a:ea typeface="Times"/>
              <a:cs typeface="Times"/>
              <a:sym typeface="Times"/>
            </a:endParaRPr>
          </a:p>
          <a:p>
            <a:pPr indent="-342900" lvl="0" marL="532765" rtl="0" algn="l">
              <a:lnSpc>
                <a:spcPct val="150000"/>
              </a:lnSpc>
              <a:spcBef>
                <a:spcPts val="540"/>
              </a:spcBef>
              <a:spcAft>
                <a:spcPts val="0"/>
              </a:spcAft>
              <a:buClr>
                <a:schemeClr val="dk1"/>
              </a:buClr>
              <a:buSzPct val="100000"/>
              <a:buChar char="•"/>
            </a:pPr>
            <a:r>
              <a:rPr lang="en-US" sz="1800">
                <a:latin typeface="Times"/>
                <a:ea typeface="Times"/>
                <a:cs typeface="Times"/>
                <a:sym typeface="Times"/>
              </a:rPr>
              <a:t>If no such </a:t>
            </a:r>
            <a:r>
              <a:rPr i="1" lang="en-US" sz="1800">
                <a:latin typeface="Times"/>
                <a:ea typeface="Times"/>
                <a:cs typeface="Times"/>
                <a:sym typeface="Times"/>
              </a:rPr>
              <a:t>i </a:t>
            </a:r>
            <a:r>
              <a:rPr lang="en-US" sz="1800">
                <a:latin typeface="Times"/>
                <a:ea typeface="Times"/>
                <a:cs typeface="Times"/>
                <a:sym typeface="Times"/>
              </a:rPr>
              <a:t>exists, go to step 4.</a:t>
            </a:r>
            <a:endParaRPr/>
          </a:p>
          <a:p>
            <a:pPr indent="-237172" lvl="0" marL="342900" rtl="0" algn="l">
              <a:lnSpc>
                <a:spcPct val="150000"/>
              </a:lnSpc>
              <a:spcBef>
                <a:spcPts val="333"/>
              </a:spcBef>
              <a:spcAft>
                <a:spcPts val="0"/>
              </a:spcAft>
              <a:buClr>
                <a:schemeClr val="dk1"/>
              </a:buClr>
              <a:buSzPct val="100000"/>
              <a:buNone/>
            </a:pPr>
            <a:r>
              <a:t/>
            </a:r>
            <a:endParaRPr sz="1800">
              <a:latin typeface="Times"/>
              <a:ea typeface="Times"/>
              <a:cs typeface="Times"/>
              <a:sym typeface="Times"/>
            </a:endParaRPr>
          </a:p>
          <a:p>
            <a:pPr indent="-237172" lvl="0" marL="342900" rtl="0" algn="l">
              <a:spcBef>
                <a:spcPts val="333"/>
              </a:spcBef>
              <a:spcAft>
                <a:spcPts val="0"/>
              </a:spcAft>
              <a:buClr>
                <a:schemeClr val="dk1"/>
              </a:buClr>
              <a:buSzPct val="100000"/>
              <a:buNone/>
            </a:pPr>
            <a:r>
              <a:t/>
            </a:r>
            <a:endParaRPr sz="1800">
              <a:latin typeface="Times"/>
              <a:ea typeface="Times"/>
              <a:cs typeface="Times"/>
              <a:sym typeface="Time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3"/>
          <p:cNvSpPr txBox="1"/>
          <p:nvPr>
            <p:ph type="title"/>
          </p:nvPr>
        </p:nvSpPr>
        <p:spPr>
          <a:xfrm>
            <a:off x="879487" y="762000"/>
            <a:ext cx="7792618" cy="576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a:buNone/>
            </a:pPr>
            <a:r>
              <a:rPr lang="en-US" sz="4000">
                <a:solidFill>
                  <a:srgbClr val="C00000"/>
                </a:solidFill>
                <a:latin typeface="Times"/>
                <a:ea typeface="Times"/>
                <a:cs typeface="Times"/>
                <a:sym typeface="Times"/>
              </a:rPr>
              <a:t>Safety Algorithm</a:t>
            </a:r>
            <a:endParaRPr/>
          </a:p>
        </p:txBody>
      </p:sp>
      <p:sp>
        <p:nvSpPr>
          <p:cNvPr id="267" name="Google Shape;267;p13"/>
          <p:cNvSpPr txBox="1"/>
          <p:nvPr>
            <p:ph idx="1" type="body"/>
          </p:nvPr>
        </p:nvSpPr>
        <p:spPr>
          <a:xfrm>
            <a:off x="685800" y="1981200"/>
            <a:ext cx="8153401" cy="4011612"/>
          </a:xfrm>
          <a:prstGeom prst="rect">
            <a:avLst/>
          </a:prstGeom>
          <a:noFill/>
          <a:ln>
            <a:noFill/>
          </a:ln>
        </p:spPr>
        <p:txBody>
          <a:bodyPr anchorCtr="0" anchor="t" bIns="45700" lIns="91425" spcFirstLastPara="1" rIns="91425" wrap="square" tIns="45700">
            <a:normAutofit/>
          </a:bodyPr>
          <a:lstStyle/>
          <a:p>
            <a:pPr indent="-342900" lvl="0" marL="418465" marR="2931795" rtl="0" algn="l">
              <a:lnSpc>
                <a:spcPct val="150000"/>
              </a:lnSpc>
              <a:spcBef>
                <a:spcPts val="0"/>
              </a:spcBef>
              <a:spcAft>
                <a:spcPts val="0"/>
              </a:spcAft>
              <a:buClr>
                <a:schemeClr val="dk1"/>
              </a:buClr>
              <a:buSzPts val="1800"/>
              <a:buFont typeface="Arial"/>
              <a:buAutoNum type="arabicPeriod" startAt="3"/>
            </a:pPr>
            <a:r>
              <a:rPr i="1" lang="en-US" sz="1800">
                <a:latin typeface="Times"/>
                <a:ea typeface="Times"/>
                <a:cs typeface="Times"/>
                <a:sym typeface="Times"/>
              </a:rPr>
              <a:t>Work </a:t>
            </a:r>
            <a:r>
              <a:rPr lang="en-US" sz="1800">
                <a:latin typeface="Times"/>
                <a:ea typeface="Times"/>
                <a:cs typeface="Times"/>
                <a:sym typeface="Times"/>
              </a:rPr>
              <a:t>= </a:t>
            </a:r>
            <a:r>
              <a:rPr i="1" lang="en-US" sz="1800">
                <a:latin typeface="Times"/>
                <a:ea typeface="Times"/>
                <a:cs typeface="Times"/>
                <a:sym typeface="Times"/>
              </a:rPr>
              <a:t>Work </a:t>
            </a:r>
            <a:r>
              <a:rPr lang="en-US" sz="1800">
                <a:latin typeface="Times"/>
                <a:ea typeface="Times"/>
                <a:cs typeface="Times"/>
                <a:sym typeface="Times"/>
              </a:rPr>
              <a:t>+ </a:t>
            </a:r>
            <a:r>
              <a:rPr i="1" lang="en-US" sz="1800">
                <a:latin typeface="Times"/>
                <a:ea typeface="Times"/>
                <a:cs typeface="Times"/>
                <a:sym typeface="Times"/>
              </a:rPr>
              <a:t>Allocation</a:t>
            </a:r>
            <a:r>
              <a:rPr baseline="-25000" i="1" lang="en-US" sz="1800">
                <a:latin typeface="Times"/>
                <a:ea typeface="Times"/>
                <a:cs typeface="Times"/>
                <a:sym typeface="Times"/>
              </a:rPr>
              <a:t>i </a:t>
            </a:r>
            <a:r>
              <a:rPr i="1" lang="en-US" sz="1200">
                <a:latin typeface="Times"/>
                <a:ea typeface="Times"/>
                <a:cs typeface="Times"/>
                <a:sym typeface="Times"/>
              </a:rPr>
              <a:t> </a:t>
            </a:r>
            <a:endParaRPr/>
          </a:p>
          <a:p>
            <a:pPr indent="0" lvl="0" marL="75565" marR="2931795" rtl="0" algn="l">
              <a:lnSpc>
                <a:spcPct val="150000"/>
              </a:lnSpc>
              <a:spcBef>
                <a:spcPts val="790"/>
              </a:spcBef>
              <a:spcAft>
                <a:spcPts val="0"/>
              </a:spcAft>
              <a:buClr>
                <a:schemeClr val="dk1"/>
              </a:buClr>
              <a:buSzPts val="1200"/>
              <a:buNone/>
            </a:pPr>
            <a:r>
              <a:rPr i="1" lang="en-US" sz="1200">
                <a:latin typeface="Times"/>
                <a:ea typeface="Times"/>
                <a:cs typeface="Times"/>
                <a:sym typeface="Times"/>
              </a:rPr>
              <a:t>		</a:t>
            </a:r>
            <a:r>
              <a:rPr i="1" lang="en-US" sz="1800">
                <a:latin typeface="Times"/>
                <a:ea typeface="Times"/>
                <a:cs typeface="Times"/>
                <a:sym typeface="Times"/>
              </a:rPr>
              <a:t>Finish</a:t>
            </a:r>
            <a:r>
              <a:rPr lang="en-US" sz="1800">
                <a:latin typeface="Times"/>
                <a:ea typeface="Times"/>
                <a:cs typeface="Times"/>
                <a:sym typeface="Times"/>
              </a:rPr>
              <a:t>[</a:t>
            </a:r>
            <a:r>
              <a:rPr i="1" lang="en-US" sz="1800">
                <a:latin typeface="Times"/>
                <a:ea typeface="Times"/>
                <a:cs typeface="Times"/>
                <a:sym typeface="Times"/>
              </a:rPr>
              <a:t>i</a:t>
            </a:r>
            <a:r>
              <a:rPr lang="en-US" sz="1800">
                <a:latin typeface="Times"/>
                <a:ea typeface="Times"/>
                <a:cs typeface="Times"/>
                <a:sym typeface="Times"/>
              </a:rPr>
              <a:t>] = </a:t>
            </a:r>
            <a:r>
              <a:rPr i="1" lang="en-US" sz="1800">
                <a:latin typeface="Times"/>
                <a:ea typeface="Times"/>
                <a:cs typeface="Times"/>
                <a:sym typeface="Times"/>
              </a:rPr>
              <a:t>true</a:t>
            </a:r>
            <a:endParaRPr sz="1800">
              <a:latin typeface="Times"/>
              <a:ea typeface="Times"/>
              <a:cs typeface="Times"/>
              <a:sym typeface="Times"/>
            </a:endParaRPr>
          </a:p>
          <a:p>
            <a:pPr indent="0" lvl="0" marL="75565" rtl="0" algn="l">
              <a:lnSpc>
                <a:spcPct val="150000"/>
              </a:lnSpc>
              <a:spcBef>
                <a:spcPts val="360"/>
              </a:spcBef>
              <a:spcAft>
                <a:spcPts val="0"/>
              </a:spcAft>
              <a:buClr>
                <a:schemeClr val="dk1"/>
              </a:buClr>
              <a:buSzPts val="1800"/>
              <a:buNone/>
            </a:pPr>
            <a:r>
              <a:rPr lang="en-US" sz="1800">
                <a:latin typeface="Times"/>
                <a:ea typeface="Times"/>
                <a:cs typeface="Times"/>
                <a:sym typeface="Times"/>
              </a:rPr>
              <a:t>      go to step 2.</a:t>
            </a:r>
            <a:endParaRPr/>
          </a:p>
          <a:p>
            <a:pPr indent="-342900" lvl="0" marL="418465" marR="81280" rtl="0" algn="l">
              <a:lnSpc>
                <a:spcPct val="150000"/>
              </a:lnSpc>
              <a:spcBef>
                <a:spcPts val="740"/>
              </a:spcBef>
              <a:spcAft>
                <a:spcPts val="0"/>
              </a:spcAft>
              <a:buClr>
                <a:schemeClr val="dk1"/>
              </a:buClr>
              <a:buSzPts val="1800"/>
              <a:buAutoNum type="arabicPeriod" startAt="4"/>
            </a:pPr>
            <a:r>
              <a:rPr lang="en-US" sz="1800">
                <a:latin typeface="Times"/>
                <a:ea typeface="Times"/>
                <a:cs typeface="Times"/>
                <a:sym typeface="Times"/>
              </a:rPr>
              <a:t>If </a:t>
            </a:r>
            <a:r>
              <a:rPr i="1" lang="en-US" sz="1800">
                <a:latin typeface="Times"/>
                <a:ea typeface="Times"/>
                <a:cs typeface="Times"/>
                <a:sym typeface="Times"/>
              </a:rPr>
              <a:t>Finish </a:t>
            </a:r>
            <a:r>
              <a:rPr lang="en-US" sz="1800">
                <a:latin typeface="Times"/>
                <a:ea typeface="Times"/>
                <a:cs typeface="Times"/>
                <a:sym typeface="Times"/>
              </a:rPr>
              <a:t>[</a:t>
            </a:r>
            <a:r>
              <a:rPr i="1" lang="en-US" sz="1800">
                <a:latin typeface="Times"/>
                <a:ea typeface="Times"/>
                <a:cs typeface="Times"/>
                <a:sym typeface="Times"/>
              </a:rPr>
              <a:t>i</a:t>
            </a:r>
            <a:r>
              <a:rPr lang="en-US" sz="1800">
                <a:latin typeface="Times"/>
                <a:ea typeface="Times"/>
                <a:cs typeface="Times"/>
                <a:sym typeface="Times"/>
              </a:rPr>
              <a:t>] == true for all </a:t>
            </a:r>
            <a:r>
              <a:rPr i="1" lang="en-US" sz="1800">
                <a:latin typeface="Times"/>
                <a:ea typeface="Times"/>
                <a:cs typeface="Times"/>
                <a:sym typeface="Times"/>
              </a:rPr>
              <a:t>i</a:t>
            </a:r>
            <a:r>
              <a:rPr lang="en-US" sz="1800">
                <a:latin typeface="Times"/>
                <a:ea typeface="Times"/>
                <a:cs typeface="Times"/>
                <a:sym typeface="Times"/>
              </a:rPr>
              <a:t>, then the system is in a safe  state.</a:t>
            </a:r>
            <a:endParaRPr sz="1800">
              <a:latin typeface="Times"/>
              <a:ea typeface="Times"/>
              <a:cs typeface="Times"/>
              <a:sym typeface="Times"/>
            </a:endParaRPr>
          </a:p>
          <a:p>
            <a:pPr indent="-228600" lvl="0" marL="342900" rtl="0" algn="l">
              <a:lnSpc>
                <a:spcPct val="150000"/>
              </a:lnSpc>
              <a:spcBef>
                <a:spcPts val="360"/>
              </a:spcBef>
              <a:spcAft>
                <a:spcPts val="0"/>
              </a:spcAft>
              <a:buClr>
                <a:schemeClr val="dk1"/>
              </a:buClr>
              <a:buSzPts val="1800"/>
              <a:buNone/>
            </a:pPr>
            <a:r>
              <a:t/>
            </a:r>
            <a:endParaRPr sz="1800">
              <a:latin typeface="Times"/>
              <a:ea typeface="Times"/>
              <a:cs typeface="Times"/>
              <a:sym typeface="Times"/>
            </a:endParaRPr>
          </a:p>
          <a:p>
            <a:pPr indent="-228600" lvl="0" marL="342900" rtl="0" algn="l">
              <a:lnSpc>
                <a:spcPct val="150000"/>
              </a:lnSpc>
              <a:spcBef>
                <a:spcPts val="360"/>
              </a:spcBef>
              <a:spcAft>
                <a:spcPts val="0"/>
              </a:spcAft>
              <a:buClr>
                <a:schemeClr val="dk1"/>
              </a:buClr>
              <a:buSzPts val="1800"/>
              <a:buNone/>
            </a:pPr>
            <a:r>
              <a:t/>
            </a:r>
            <a:endParaRPr sz="1800">
              <a:latin typeface="Times"/>
              <a:ea typeface="Times"/>
              <a:cs typeface="Times"/>
              <a:sym typeface="Time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4"/>
          <p:cNvSpPr txBox="1"/>
          <p:nvPr>
            <p:ph type="title"/>
          </p:nvPr>
        </p:nvSpPr>
        <p:spPr>
          <a:xfrm>
            <a:off x="879487" y="762000"/>
            <a:ext cx="7792618" cy="576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3200"/>
              <a:buFont typeface="Times"/>
              <a:buNone/>
            </a:pPr>
            <a:r>
              <a:rPr lang="en-US" sz="3200">
                <a:solidFill>
                  <a:srgbClr val="C00000"/>
                </a:solidFill>
                <a:latin typeface="Times"/>
                <a:ea typeface="Times"/>
                <a:cs typeface="Times"/>
                <a:sym typeface="Times"/>
              </a:rPr>
              <a:t>Example of Banker’s Algorithm</a:t>
            </a:r>
            <a:endParaRPr/>
          </a:p>
        </p:txBody>
      </p:sp>
      <p:sp>
        <p:nvSpPr>
          <p:cNvPr id="274" name="Google Shape;274;p14"/>
          <p:cNvSpPr txBox="1"/>
          <p:nvPr>
            <p:ph idx="1" type="body"/>
          </p:nvPr>
        </p:nvSpPr>
        <p:spPr>
          <a:xfrm>
            <a:off x="685800" y="1524000"/>
            <a:ext cx="8153401" cy="4468812"/>
          </a:xfrm>
          <a:prstGeom prst="rect">
            <a:avLst/>
          </a:prstGeom>
          <a:noFill/>
          <a:ln>
            <a:noFill/>
          </a:ln>
        </p:spPr>
        <p:txBody>
          <a:bodyPr anchorCtr="0" anchor="t" bIns="45700" lIns="91425" spcFirstLastPara="1" rIns="91425" wrap="square" tIns="45700">
            <a:normAutofit/>
          </a:bodyPr>
          <a:lstStyle/>
          <a:p>
            <a:pPr indent="-342900" lvl="0" marL="381000" rtl="0" algn="l">
              <a:lnSpc>
                <a:spcPct val="133125"/>
              </a:lnSpc>
              <a:spcBef>
                <a:spcPts val="0"/>
              </a:spcBef>
              <a:spcAft>
                <a:spcPts val="0"/>
              </a:spcAft>
              <a:buClr>
                <a:srgbClr val="993300"/>
              </a:buClr>
              <a:buSzPts val="1422"/>
              <a:buChar char="■"/>
            </a:pPr>
            <a:r>
              <a:rPr lang="en-US" sz="1600">
                <a:latin typeface="Arial"/>
                <a:ea typeface="Arial"/>
                <a:cs typeface="Arial"/>
                <a:sym typeface="Arial"/>
              </a:rPr>
              <a:t>5 processes </a:t>
            </a:r>
            <a:r>
              <a:rPr i="1" lang="en-US" sz="1600">
                <a:latin typeface="Arial"/>
                <a:ea typeface="Arial"/>
                <a:cs typeface="Arial"/>
                <a:sym typeface="Arial"/>
              </a:rPr>
              <a:t>P</a:t>
            </a:r>
            <a:r>
              <a:rPr baseline="-25000" lang="en-US" sz="1600">
                <a:latin typeface="Arial"/>
                <a:ea typeface="Arial"/>
                <a:cs typeface="Arial"/>
                <a:sym typeface="Arial"/>
              </a:rPr>
              <a:t>0 </a:t>
            </a:r>
            <a:r>
              <a:rPr lang="en-US" sz="1600">
                <a:latin typeface="Arial"/>
                <a:ea typeface="Arial"/>
                <a:cs typeface="Arial"/>
                <a:sym typeface="Arial"/>
              </a:rPr>
              <a:t>through </a:t>
            </a:r>
            <a:r>
              <a:rPr i="1" lang="en-US" sz="1600">
                <a:latin typeface="Arial"/>
                <a:ea typeface="Arial"/>
                <a:cs typeface="Arial"/>
                <a:sym typeface="Arial"/>
              </a:rPr>
              <a:t>P</a:t>
            </a:r>
            <a:r>
              <a:rPr baseline="-25000" lang="en-US" sz="1600">
                <a:latin typeface="Arial"/>
                <a:ea typeface="Arial"/>
                <a:cs typeface="Arial"/>
                <a:sym typeface="Arial"/>
              </a:rPr>
              <a:t>4</a:t>
            </a:r>
            <a:r>
              <a:rPr lang="en-US" sz="1600">
                <a:latin typeface="Arial"/>
                <a:ea typeface="Arial"/>
                <a:cs typeface="Arial"/>
                <a:sym typeface="Arial"/>
              </a:rPr>
              <a:t>; 3 resource types </a:t>
            </a:r>
            <a:r>
              <a:rPr i="1" lang="en-US" sz="1600">
                <a:latin typeface="Arial"/>
                <a:ea typeface="Arial"/>
                <a:cs typeface="Arial"/>
                <a:sym typeface="Arial"/>
              </a:rPr>
              <a:t>A</a:t>
            </a:r>
            <a:r>
              <a:rPr lang="en-US" sz="1600">
                <a:latin typeface="Arial"/>
                <a:ea typeface="Arial"/>
                <a:cs typeface="Arial"/>
                <a:sym typeface="Arial"/>
              </a:rPr>
              <a:t>(10 instances), </a:t>
            </a:r>
            <a:r>
              <a:rPr i="1" lang="en-US" sz="1600">
                <a:latin typeface="Arial"/>
                <a:ea typeface="Arial"/>
                <a:cs typeface="Arial"/>
                <a:sym typeface="Arial"/>
              </a:rPr>
              <a:t>B </a:t>
            </a:r>
            <a:r>
              <a:rPr lang="en-US" sz="1600">
                <a:latin typeface="Arial"/>
                <a:ea typeface="Arial"/>
                <a:cs typeface="Arial"/>
                <a:sym typeface="Arial"/>
              </a:rPr>
              <a:t>(5instances, and </a:t>
            </a:r>
            <a:r>
              <a:rPr i="1" lang="en-US" sz="1600">
                <a:latin typeface="Arial"/>
                <a:ea typeface="Arial"/>
                <a:cs typeface="Arial"/>
                <a:sym typeface="Arial"/>
              </a:rPr>
              <a:t>C </a:t>
            </a:r>
            <a:r>
              <a:rPr lang="en-US" sz="1600">
                <a:latin typeface="Arial"/>
                <a:ea typeface="Arial"/>
                <a:cs typeface="Arial"/>
                <a:sym typeface="Arial"/>
              </a:rPr>
              <a:t>(7 instances).</a:t>
            </a:r>
            <a:endParaRPr sz="1600">
              <a:latin typeface="Arial"/>
              <a:ea typeface="Arial"/>
              <a:cs typeface="Arial"/>
              <a:sym typeface="Arial"/>
            </a:endParaRPr>
          </a:p>
          <a:p>
            <a:pPr indent="-342900" lvl="0" marL="381000" rtl="0" algn="l">
              <a:spcBef>
                <a:spcPts val="695"/>
              </a:spcBef>
              <a:spcAft>
                <a:spcPts val="0"/>
              </a:spcAft>
              <a:buClr>
                <a:srgbClr val="993300"/>
              </a:buClr>
              <a:buSzPts val="1422"/>
              <a:buChar char="■"/>
            </a:pPr>
            <a:r>
              <a:rPr lang="en-US" sz="1600">
                <a:latin typeface="Arial"/>
                <a:ea typeface="Arial"/>
                <a:cs typeface="Arial"/>
                <a:sym typeface="Arial"/>
              </a:rPr>
              <a:t>Snapshot at time </a:t>
            </a:r>
            <a:r>
              <a:rPr i="1" lang="en-US" sz="1600">
                <a:latin typeface="Arial"/>
                <a:ea typeface="Arial"/>
                <a:cs typeface="Arial"/>
                <a:sym typeface="Arial"/>
              </a:rPr>
              <a:t>T</a:t>
            </a:r>
            <a:r>
              <a:rPr baseline="-25000" lang="en-US" sz="1600">
                <a:latin typeface="Arial"/>
                <a:ea typeface="Arial"/>
                <a:cs typeface="Arial"/>
                <a:sym typeface="Arial"/>
              </a:rPr>
              <a:t>0</a:t>
            </a:r>
            <a:r>
              <a:rPr lang="en-US" sz="1600">
                <a:latin typeface="Arial"/>
                <a:ea typeface="Arial"/>
                <a:cs typeface="Arial"/>
                <a:sym typeface="Arial"/>
              </a:rPr>
              <a:t>:</a:t>
            </a:r>
            <a:endParaRPr/>
          </a:p>
          <a:p>
            <a:pPr indent="-252589" lvl="0" marL="381000" rtl="0" algn="l">
              <a:spcBef>
                <a:spcPts val="695"/>
              </a:spcBef>
              <a:spcAft>
                <a:spcPts val="0"/>
              </a:spcAft>
              <a:buClr>
                <a:srgbClr val="993300"/>
              </a:buClr>
              <a:buSzPts val="1422"/>
              <a:buNone/>
            </a:pPr>
            <a:r>
              <a:t/>
            </a:r>
            <a:endParaRPr sz="1600">
              <a:latin typeface="Arial"/>
              <a:ea typeface="Arial"/>
              <a:cs typeface="Arial"/>
              <a:sym typeface="Arial"/>
            </a:endParaRPr>
          </a:p>
        </p:txBody>
      </p:sp>
      <p:pic>
        <p:nvPicPr>
          <p:cNvPr id="275" name="Google Shape;275;p14"/>
          <p:cNvPicPr preferRelativeResize="0"/>
          <p:nvPr/>
        </p:nvPicPr>
        <p:blipFill rotWithShape="1">
          <a:blip r:embed="rId3">
            <a:alphaModFix/>
          </a:blip>
          <a:srcRect b="0" l="0" r="0" t="0"/>
          <a:stretch/>
        </p:blipFill>
        <p:spPr>
          <a:xfrm>
            <a:off x="2287588" y="3001963"/>
            <a:ext cx="3968750" cy="27130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5"/>
          <p:cNvSpPr txBox="1"/>
          <p:nvPr>
            <p:ph type="title"/>
          </p:nvPr>
        </p:nvSpPr>
        <p:spPr>
          <a:xfrm>
            <a:off x="879487" y="762000"/>
            <a:ext cx="7792618" cy="576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3200"/>
              <a:buFont typeface="Times"/>
              <a:buNone/>
            </a:pPr>
            <a:r>
              <a:rPr lang="en-US" sz="3200">
                <a:solidFill>
                  <a:srgbClr val="C00000"/>
                </a:solidFill>
                <a:latin typeface="Times"/>
                <a:ea typeface="Times"/>
                <a:cs typeface="Times"/>
                <a:sym typeface="Times"/>
              </a:rPr>
              <a:t>Example (Cont.)</a:t>
            </a:r>
            <a:endParaRPr/>
          </a:p>
        </p:txBody>
      </p:sp>
      <p:sp>
        <p:nvSpPr>
          <p:cNvPr id="282" name="Google Shape;282;p15"/>
          <p:cNvSpPr txBox="1"/>
          <p:nvPr>
            <p:ph idx="1" type="body"/>
          </p:nvPr>
        </p:nvSpPr>
        <p:spPr>
          <a:xfrm>
            <a:off x="685800" y="1524000"/>
            <a:ext cx="8153401" cy="4468812"/>
          </a:xfrm>
          <a:prstGeom prst="rect">
            <a:avLst/>
          </a:prstGeom>
          <a:noFill/>
          <a:ln>
            <a:noFill/>
          </a:ln>
        </p:spPr>
        <p:txBody>
          <a:bodyPr anchorCtr="0" anchor="t" bIns="45700" lIns="91425" spcFirstLastPara="1" rIns="91425" wrap="square" tIns="45700">
            <a:normAutofit/>
          </a:bodyPr>
          <a:lstStyle/>
          <a:p>
            <a:pPr indent="-342265" lvl="0" marL="342265" rtl="0" algn="l">
              <a:lnSpc>
                <a:spcPct val="100000"/>
              </a:lnSpc>
              <a:spcBef>
                <a:spcPts val="0"/>
              </a:spcBef>
              <a:spcAft>
                <a:spcPts val="0"/>
              </a:spcAft>
              <a:buClr>
                <a:srgbClr val="993300"/>
              </a:buClr>
              <a:buSzPts val="1422"/>
              <a:buChar char="■"/>
            </a:pPr>
            <a:r>
              <a:rPr lang="en-US" sz="1600">
                <a:latin typeface="Arial"/>
                <a:ea typeface="Arial"/>
                <a:cs typeface="Arial"/>
                <a:sym typeface="Arial"/>
              </a:rPr>
              <a:t>The content of the matrix. Need is defined to be Max – Allocation.</a:t>
            </a:r>
            <a:endParaRPr sz="1600">
              <a:latin typeface="Arial"/>
              <a:ea typeface="Arial"/>
              <a:cs typeface="Arial"/>
              <a:sym typeface="Arial"/>
            </a:endParaRPr>
          </a:p>
          <a:p>
            <a:pPr indent="0" lvl="0" marL="2863215" marR="3177540" rtl="0" algn="ctr">
              <a:lnSpc>
                <a:spcPct val="181250"/>
              </a:lnSpc>
              <a:spcBef>
                <a:spcPts val="175"/>
              </a:spcBef>
              <a:spcAft>
                <a:spcPts val="0"/>
              </a:spcAft>
              <a:buClr>
                <a:schemeClr val="dk1"/>
              </a:buClr>
              <a:buSzPts val="1600"/>
              <a:buNone/>
            </a:pPr>
            <a:r>
              <a:rPr i="1" lang="en-US" sz="1600" u="sng">
                <a:latin typeface="Arial"/>
                <a:ea typeface="Arial"/>
                <a:cs typeface="Arial"/>
                <a:sym typeface="Arial"/>
              </a:rPr>
              <a:t>Need </a:t>
            </a:r>
            <a:endParaRPr/>
          </a:p>
          <a:p>
            <a:pPr indent="0" lvl="0" marL="2863215" marR="3177540" rtl="0" algn="ctr">
              <a:lnSpc>
                <a:spcPct val="181250"/>
              </a:lnSpc>
              <a:spcBef>
                <a:spcPts val="175"/>
              </a:spcBef>
              <a:spcAft>
                <a:spcPts val="0"/>
              </a:spcAft>
              <a:buClr>
                <a:schemeClr val="dk1"/>
              </a:buClr>
              <a:buSzPts val="1600"/>
              <a:buNone/>
            </a:pPr>
            <a:r>
              <a:rPr i="1" lang="en-US" sz="1600">
                <a:latin typeface="Arial"/>
                <a:ea typeface="Arial"/>
                <a:cs typeface="Arial"/>
                <a:sym typeface="Arial"/>
              </a:rPr>
              <a:t> A B C</a:t>
            </a:r>
            <a:endParaRPr sz="1600">
              <a:latin typeface="Arial"/>
              <a:ea typeface="Arial"/>
              <a:cs typeface="Arial"/>
              <a:sym typeface="Arial"/>
            </a:endParaRPr>
          </a:p>
        </p:txBody>
      </p:sp>
      <p:graphicFrame>
        <p:nvGraphicFramePr>
          <p:cNvPr id="283" name="Google Shape;283;p15"/>
          <p:cNvGraphicFramePr/>
          <p:nvPr/>
        </p:nvGraphicFramePr>
        <p:xfrm>
          <a:off x="3657599" y="2667000"/>
          <a:ext cx="3000000" cy="3000000"/>
        </p:xfrm>
        <a:graphic>
          <a:graphicData uri="http://schemas.openxmlformats.org/drawingml/2006/table">
            <a:tbl>
              <a:tblPr bandRow="1" firstRow="1">
                <a:noFill/>
                <a:tableStyleId>{AB44AC0A-6E84-47C5-9C98-0742F6FBA34F}</a:tableStyleId>
              </a:tblPr>
              <a:tblGrid>
                <a:gridCol w="533400"/>
                <a:gridCol w="775350"/>
              </a:tblGrid>
              <a:tr h="324600">
                <a:tc>
                  <a:txBody>
                    <a:bodyPr/>
                    <a:lstStyle/>
                    <a:p>
                      <a:pPr indent="0" lvl="0" marL="31750" marR="0" rtl="0" algn="l">
                        <a:lnSpc>
                          <a:spcPct val="96944"/>
                        </a:lnSpc>
                        <a:spcBef>
                          <a:spcPts val="0"/>
                        </a:spcBef>
                        <a:spcAft>
                          <a:spcPts val="0"/>
                        </a:spcAft>
                        <a:buNone/>
                      </a:pPr>
                      <a:r>
                        <a:rPr i="1" lang="en-US" sz="1800" u="none" cap="none" strike="noStrike">
                          <a:latin typeface="Arial"/>
                          <a:ea typeface="Arial"/>
                          <a:cs typeface="Arial"/>
                          <a:sym typeface="Arial"/>
                        </a:rPr>
                        <a:t>P</a:t>
                      </a:r>
                      <a:r>
                        <a:rPr baseline="-25000" lang="en-US" sz="1800" u="none" cap="none" strike="noStrike">
                          <a:latin typeface="Arial"/>
                          <a:ea typeface="Arial"/>
                          <a:cs typeface="Arial"/>
                          <a:sym typeface="Arial"/>
                        </a:rPr>
                        <a:t>0</a:t>
                      </a:r>
                      <a:endParaRPr/>
                    </a:p>
                  </a:txBody>
                  <a:tcPr marT="0" marB="0" marR="0" marL="0"/>
                </a:tc>
                <a:tc>
                  <a:txBody>
                    <a:bodyPr/>
                    <a:lstStyle/>
                    <a:p>
                      <a:pPr indent="0" lvl="0" marL="0" marR="55880" rtl="0" algn="r">
                        <a:lnSpc>
                          <a:spcPct val="96944"/>
                        </a:lnSpc>
                        <a:spcBef>
                          <a:spcPts val="0"/>
                        </a:spcBef>
                        <a:spcAft>
                          <a:spcPts val="0"/>
                        </a:spcAft>
                        <a:buNone/>
                      </a:pPr>
                      <a:r>
                        <a:rPr lang="en-US" sz="1800" u="none" cap="none" strike="noStrike">
                          <a:latin typeface="Arial"/>
                          <a:ea typeface="Arial"/>
                          <a:cs typeface="Arial"/>
                          <a:sym typeface="Arial"/>
                        </a:rPr>
                        <a:t>7 4 3</a:t>
                      </a:r>
                      <a:endParaRPr/>
                    </a:p>
                  </a:txBody>
                  <a:tcPr marT="0" marB="0" marR="0" marL="0"/>
                </a:tc>
              </a:tr>
              <a:tr h="374650">
                <a:tc>
                  <a:txBody>
                    <a:bodyPr/>
                    <a:lstStyle/>
                    <a:p>
                      <a:pPr indent="0" lvl="0" marL="31750" marR="0" rtl="0" algn="l">
                        <a:lnSpc>
                          <a:spcPct val="100000"/>
                        </a:lnSpc>
                        <a:spcBef>
                          <a:spcPts val="0"/>
                        </a:spcBef>
                        <a:spcAft>
                          <a:spcPts val="0"/>
                        </a:spcAft>
                        <a:buNone/>
                      </a:pPr>
                      <a:r>
                        <a:rPr i="1" lang="en-US" sz="1800" u="none" cap="none" strike="noStrike">
                          <a:latin typeface="Arial"/>
                          <a:ea typeface="Arial"/>
                          <a:cs typeface="Arial"/>
                          <a:sym typeface="Arial"/>
                        </a:rPr>
                        <a:t>P</a:t>
                      </a:r>
                      <a:r>
                        <a:rPr baseline="-25000" lang="en-US" sz="1800" u="none" cap="none" strike="noStrike">
                          <a:latin typeface="Arial"/>
                          <a:ea typeface="Arial"/>
                          <a:cs typeface="Arial"/>
                          <a:sym typeface="Arial"/>
                        </a:rPr>
                        <a:t>1</a:t>
                      </a:r>
                      <a:endParaRPr baseline="-25000" sz="1800" u="none" cap="none" strike="noStrike">
                        <a:latin typeface="Arial"/>
                        <a:ea typeface="Arial"/>
                        <a:cs typeface="Arial"/>
                        <a:sym typeface="Arial"/>
                      </a:endParaRPr>
                    </a:p>
                  </a:txBody>
                  <a:tcPr marT="3800" marB="0" marR="0" marL="0"/>
                </a:tc>
                <a:tc>
                  <a:txBody>
                    <a:bodyPr/>
                    <a:lstStyle/>
                    <a:p>
                      <a:pPr indent="0" lvl="0" marL="0" marR="55880" rtl="0" algn="r">
                        <a:lnSpc>
                          <a:spcPct val="100000"/>
                        </a:lnSpc>
                        <a:spcBef>
                          <a:spcPts val="0"/>
                        </a:spcBef>
                        <a:spcAft>
                          <a:spcPts val="0"/>
                        </a:spcAft>
                        <a:buNone/>
                      </a:pPr>
                      <a:r>
                        <a:rPr lang="en-US" sz="1800" u="none" cap="none" strike="noStrike">
                          <a:latin typeface="Arial"/>
                          <a:ea typeface="Arial"/>
                          <a:cs typeface="Arial"/>
                          <a:sym typeface="Arial"/>
                        </a:rPr>
                        <a:t>1 2 2</a:t>
                      </a:r>
                      <a:endParaRPr/>
                    </a:p>
                  </a:txBody>
                  <a:tcPr marT="3800" marB="0" marR="0" marL="0"/>
                </a:tc>
              </a:tr>
              <a:tr h="368300">
                <a:tc>
                  <a:txBody>
                    <a:bodyPr/>
                    <a:lstStyle/>
                    <a:p>
                      <a:pPr indent="0" lvl="0" marL="31750" marR="0" rtl="0" algn="l">
                        <a:lnSpc>
                          <a:spcPct val="118888"/>
                        </a:lnSpc>
                        <a:spcBef>
                          <a:spcPts val="0"/>
                        </a:spcBef>
                        <a:spcAft>
                          <a:spcPts val="0"/>
                        </a:spcAft>
                        <a:buNone/>
                      </a:pPr>
                      <a:r>
                        <a:rPr i="1" lang="en-US" sz="1800" u="none" cap="none" strike="noStrike">
                          <a:latin typeface="Arial"/>
                          <a:ea typeface="Arial"/>
                          <a:cs typeface="Arial"/>
                          <a:sym typeface="Arial"/>
                        </a:rPr>
                        <a:t>P</a:t>
                      </a:r>
                      <a:r>
                        <a:rPr baseline="-25000" lang="en-US" sz="1800" u="none" cap="none" strike="noStrike">
                          <a:latin typeface="Arial"/>
                          <a:ea typeface="Arial"/>
                          <a:cs typeface="Arial"/>
                          <a:sym typeface="Arial"/>
                        </a:rPr>
                        <a:t>2</a:t>
                      </a:r>
                      <a:endParaRPr baseline="-25000" sz="1800" u="none" cap="none" strike="noStrike">
                        <a:latin typeface="Arial"/>
                        <a:ea typeface="Arial"/>
                        <a:cs typeface="Arial"/>
                        <a:sym typeface="Arial"/>
                      </a:endParaRPr>
                    </a:p>
                  </a:txBody>
                  <a:tcPr marT="0" marB="0" marR="0" marL="0"/>
                </a:tc>
                <a:tc>
                  <a:txBody>
                    <a:bodyPr/>
                    <a:lstStyle/>
                    <a:p>
                      <a:pPr indent="0" lvl="0" marL="0" marR="55880" rtl="0" algn="r">
                        <a:lnSpc>
                          <a:spcPct val="118888"/>
                        </a:lnSpc>
                        <a:spcBef>
                          <a:spcPts val="0"/>
                        </a:spcBef>
                        <a:spcAft>
                          <a:spcPts val="0"/>
                        </a:spcAft>
                        <a:buNone/>
                      </a:pPr>
                      <a:r>
                        <a:rPr lang="en-US" sz="1800" u="none" cap="none" strike="noStrike">
                          <a:latin typeface="Arial"/>
                          <a:ea typeface="Arial"/>
                          <a:cs typeface="Arial"/>
                          <a:sym typeface="Arial"/>
                        </a:rPr>
                        <a:t>6 0 0</a:t>
                      </a:r>
                      <a:endParaRPr sz="1800" u="none" cap="none" strike="noStrike">
                        <a:latin typeface="Arial"/>
                        <a:ea typeface="Arial"/>
                        <a:cs typeface="Arial"/>
                        <a:sym typeface="Arial"/>
                      </a:endParaRPr>
                    </a:p>
                  </a:txBody>
                  <a:tcPr marT="0" marB="0" marR="0" marL="0"/>
                </a:tc>
              </a:tr>
              <a:tr h="368300">
                <a:tc>
                  <a:txBody>
                    <a:bodyPr/>
                    <a:lstStyle/>
                    <a:p>
                      <a:pPr indent="0" lvl="0" marL="31750" marR="0" rtl="0" algn="l">
                        <a:lnSpc>
                          <a:spcPct val="118888"/>
                        </a:lnSpc>
                        <a:spcBef>
                          <a:spcPts val="0"/>
                        </a:spcBef>
                        <a:spcAft>
                          <a:spcPts val="0"/>
                        </a:spcAft>
                        <a:buNone/>
                      </a:pPr>
                      <a:r>
                        <a:rPr i="1" lang="en-US" sz="1800" u="none" cap="none" strike="noStrike">
                          <a:latin typeface="Arial"/>
                          <a:ea typeface="Arial"/>
                          <a:cs typeface="Arial"/>
                          <a:sym typeface="Arial"/>
                        </a:rPr>
                        <a:t>P</a:t>
                      </a:r>
                      <a:r>
                        <a:rPr baseline="-25000" lang="en-US" sz="1800" u="none" cap="none" strike="noStrike">
                          <a:latin typeface="Arial"/>
                          <a:ea typeface="Arial"/>
                          <a:cs typeface="Arial"/>
                          <a:sym typeface="Arial"/>
                        </a:rPr>
                        <a:t>3</a:t>
                      </a:r>
                      <a:endParaRPr/>
                    </a:p>
                  </a:txBody>
                  <a:tcPr marT="0" marB="0" marR="0" marL="0"/>
                </a:tc>
                <a:tc>
                  <a:txBody>
                    <a:bodyPr/>
                    <a:lstStyle/>
                    <a:p>
                      <a:pPr indent="0" lvl="0" marL="0" marR="24130" rtl="0" algn="r">
                        <a:lnSpc>
                          <a:spcPct val="118888"/>
                        </a:lnSpc>
                        <a:spcBef>
                          <a:spcPts val="0"/>
                        </a:spcBef>
                        <a:spcAft>
                          <a:spcPts val="0"/>
                        </a:spcAft>
                        <a:buNone/>
                      </a:pPr>
                      <a:r>
                        <a:rPr lang="en-US" sz="1800" u="none" cap="none" strike="noStrike">
                          <a:latin typeface="Arial"/>
                          <a:ea typeface="Arial"/>
                          <a:cs typeface="Arial"/>
                          <a:sym typeface="Arial"/>
                        </a:rPr>
                        <a:t>0 1 1</a:t>
                      </a:r>
                      <a:endParaRPr/>
                    </a:p>
                  </a:txBody>
                  <a:tcPr marT="0" marB="0" marR="0" marL="0"/>
                </a:tc>
              </a:tr>
              <a:tr h="318250">
                <a:tc>
                  <a:txBody>
                    <a:bodyPr/>
                    <a:lstStyle/>
                    <a:p>
                      <a:pPr indent="0" lvl="0" marL="31750" marR="0" rtl="0" algn="l">
                        <a:lnSpc>
                          <a:spcPct val="118888"/>
                        </a:lnSpc>
                        <a:spcBef>
                          <a:spcPts val="0"/>
                        </a:spcBef>
                        <a:spcAft>
                          <a:spcPts val="0"/>
                        </a:spcAft>
                        <a:buNone/>
                      </a:pPr>
                      <a:r>
                        <a:rPr i="1" lang="en-US" sz="1800" u="none" cap="none" strike="noStrike">
                          <a:latin typeface="Arial"/>
                          <a:ea typeface="Arial"/>
                          <a:cs typeface="Arial"/>
                          <a:sym typeface="Arial"/>
                        </a:rPr>
                        <a:t>P</a:t>
                      </a:r>
                      <a:r>
                        <a:rPr baseline="-25000" lang="en-US" sz="1800" u="none" cap="none" strike="noStrike">
                          <a:latin typeface="Arial"/>
                          <a:ea typeface="Arial"/>
                          <a:cs typeface="Arial"/>
                          <a:sym typeface="Arial"/>
                        </a:rPr>
                        <a:t>4</a:t>
                      </a:r>
                      <a:endParaRPr baseline="-25000" sz="1800" u="none" cap="none" strike="noStrike">
                        <a:latin typeface="Arial"/>
                        <a:ea typeface="Arial"/>
                        <a:cs typeface="Arial"/>
                        <a:sym typeface="Arial"/>
                      </a:endParaRPr>
                    </a:p>
                  </a:txBody>
                  <a:tcPr marT="0" marB="0" marR="0" marL="0"/>
                </a:tc>
                <a:tc>
                  <a:txBody>
                    <a:bodyPr/>
                    <a:lstStyle/>
                    <a:p>
                      <a:pPr indent="0" lvl="0" marL="0" marR="55880" rtl="0" algn="r">
                        <a:lnSpc>
                          <a:spcPct val="118888"/>
                        </a:lnSpc>
                        <a:spcBef>
                          <a:spcPts val="0"/>
                        </a:spcBef>
                        <a:spcAft>
                          <a:spcPts val="0"/>
                        </a:spcAft>
                        <a:buNone/>
                      </a:pPr>
                      <a:r>
                        <a:rPr lang="en-US" sz="1800" u="none" cap="none" strike="noStrike">
                          <a:latin typeface="Arial"/>
                          <a:ea typeface="Arial"/>
                          <a:cs typeface="Arial"/>
                          <a:sym typeface="Arial"/>
                        </a:rPr>
                        <a:t>4 3 1</a:t>
                      </a:r>
                      <a:endParaRPr/>
                    </a:p>
                  </a:txBody>
                  <a:tcPr marT="0" marB="0" marR="0" marL="0"/>
                </a:tc>
              </a:tr>
            </a:tbl>
          </a:graphicData>
        </a:graphic>
      </p:graphicFrame>
      <p:sp>
        <p:nvSpPr>
          <p:cNvPr id="284" name="Google Shape;284;p15"/>
          <p:cNvSpPr/>
          <p:nvPr/>
        </p:nvSpPr>
        <p:spPr>
          <a:xfrm>
            <a:off x="1447800" y="4419600"/>
            <a:ext cx="54864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a:ea typeface="Times"/>
                <a:cs typeface="Times"/>
                <a:sym typeface="Times"/>
              </a:rPr>
              <a:t>The system is in a safe state since the sequence &lt; P1, P3, P4, P2,  P0&gt; satisfies safety criteria.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6"/>
          <p:cNvSpPr txBox="1"/>
          <p:nvPr>
            <p:ph type="title"/>
          </p:nvPr>
        </p:nvSpPr>
        <p:spPr>
          <a:xfrm>
            <a:off x="879487" y="762000"/>
            <a:ext cx="7792618" cy="576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3200"/>
              <a:buFont typeface="Times"/>
              <a:buNone/>
            </a:pPr>
            <a:r>
              <a:rPr lang="en-US" sz="3200">
                <a:solidFill>
                  <a:srgbClr val="C00000"/>
                </a:solidFill>
                <a:latin typeface="Times"/>
                <a:ea typeface="Times"/>
                <a:cs typeface="Times"/>
                <a:sym typeface="Times"/>
              </a:rPr>
              <a:t>Example P1 Request (1,0,2) (Cont.)</a:t>
            </a:r>
            <a:endParaRPr sz="3200">
              <a:solidFill>
                <a:srgbClr val="C00000"/>
              </a:solidFill>
              <a:latin typeface="Times"/>
              <a:ea typeface="Times"/>
              <a:cs typeface="Times"/>
              <a:sym typeface="Times"/>
            </a:endParaRPr>
          </a:p>
        </p:txBody>
      </p:sp>
      <p:sp>
        <p:nvSpPr>
          <p:cNvPr id="291" name="Google Shape;291;p16"/>
          <p:cNvSpPr txBox="1"/>
          <p:nvPr>
            <p:ph idx="1" type="body"/>
          </p:nvPr>
        </p:nvSpPr>
        <p:spPr>
          <a:xfrm>
            <a:off x="685800" y="1524000"/>
            <a:ext cx="8153401" cy="4468812"/>
          </a:xfrm>
          <a:prstGeom prst="rect">
            <a:avLst/>
          </a:prstGeom>
          <a:noFill/>
          <a:ln>
            <a:noFill/>
          </a:ln>
        </p:spPr>
        <p:txBody>
          <a:bodyPr anchorCtr="0" anchor="t" bIns="45700" lIns="91425" spcFirstLastPara="1" rIns="91425" wrap="square" tIns="45700">
            <a:normAutofit/>
          </a:bodyPr>
          <a:lstStyle/>
          <a:p>
            <a:pPr indent="-342900" lvl="0" marL="355600" rtl="0" algn="l">
              <a:spcBef>
                <a:spcPts val="0"/>
              </a:spcBef>
              <a:spcAft>
                <a:spcPts val="0"/>
              </a:spcAft>
              <a:buClr>
                <a:srgbClr val="993300"/>
              </a:buClr>
              <a:buSzPts val="1422"/>
              <a:buChar char="■"/>
            </a:pPr>
            <a:r>
              <a:rPr lang="en-US" sz="1600">
                <a:latin typeface="Arial"/>
                <a:ea typeface="Arial"/>
                <a:cs typeface="Arial"/>
                <a:sym typeface="Arial"/>
              </a:rPr>
              <a:t>Check that Request </a:t>
            </a:r>
            <a:r>
              <a:rPr lang="en-US" sz="1600">
                <a:latin typeface="Noto Sans Symbols"/>
                <a:ea typeface="Noto Sans Symbols"/>
                <a:cs typeface="Noto Sans Symbols"/>
                <a:sym typeface="Noto Sans Symbols"/>
              </a:rPr>
              <a:t>≤</a:t>
            </a:r>
            <a:r>
              <a:rPr lang="en-US" sz="1600">
                <a:latin typeface="Times New Roman"/>
                <a:ea typeface="Times New Roman"/>
                <a:cs typeface="Times New Roman"/>
                <a:sym typeface="Times New Roman"/>
              </a:rPr>
              <a:t> </a:t>
            </a:r>
            <a:r>
              <a:rPr lang="en-US" sz="1600">
                <a:latin typeface="Arial"/>
                <a:ea typeface="Arial"/>
                <a:cs typeface="Arial"/>
                <a:sym typeface="Arial"/>
              </a:rPr>
              <a:t>Available (that is, (1,0,2) </a:t>
            </a:r>
            <a:r>
              <a:rPr lang="en-US" sz="1600">
                <a:latin typeface="Noto Sans Symbols"/>
                <a:ea typeface="Noto Sans Symbols"/>
                <a:cs typeface="Noto Sans Symbols"/>
                <a:sym typeface="Noto Sans Symbols"/>
              </a:rPr>
              <a:t>≤</a:t>
            </a:r>
            <a:r>
              <a:rPr lang="en-US" sz="1600">
                <a:latin typeface="Times New Roman"/>
                <a:ea typeface="Times New Roman"/>
                <a:cs typeface="Times New Roman"/>
                <a:sym typeface="Times New Roman"/>
              </a:rPr>
              <a:t> </a:t>
            </a:r>
            <a:r>
              <a:rPr lang="en-US" sz="1600">
                <a:latin typeface="Arial"/>
                <a:ea typeface="Arial"/>
                <a:cs typeface="Arial"/>
                <a:sym typeface="Arial"/>
              </a:rPr>
              <a:t>(3,3,2) </a:t>
            </a:r>
            <a:r>
              <a:rPr lang="en-US" sz="1600">
                <a:latin typeface="Noto Sans Symbols"/>
                <a:ea typeface="Noto Sans Symbols"/>
                <a:cs typeface="Noto Sans Symbols"/>
                <a:sym typeface="Noto Sans Symbols"/>
              </a:rPr>
              <a:t>⇒</a:t>
            </a:r>
            <a:r>
              <a:rPr lang="en-US" sz="1600">
                <a:latin typeface="Times New Roman"/>
                <a:ea typeface="Times New Roman"/>
                <a:cs typeface="Times New Roman"/>
                <a:sym typeface="Times New Roman"/>
              </a:rPr>
              <a:t> </a:t>
            </a:r>
            <a:r>
              <a:rPr lang="en-US" sz="1600">
                <a:latin typeface="Arial"/>
                <a:ea typeface="Arial"/>
                <a:cs typeface="Arial"/>
                <a:sym typeface="Arial"/>
              </a:rPr>
              <a:t>true</a:t>
            </a:r>
            <a:r>
              <a:rPr i="1" lang="en-US" sz="1600">
                <a:latin typeface="Arial"/>
                <a:ea typeface="Arial"/>
                <a:cs typeface="Arial"/>
                <a:sym typeface="Arial"/>
              </a:rPr>
              <a:t>.</a:t>
            </a:r>
            <a:endParaRPr sz="1600">
              <a:latin typeface="Arial"/>
              <a:ea typeface="Arial"/>
              <a:cs typeface="Arial"/>
              <a:sym typeface="Arial"/>
            </a:endParaRPr>
          </a:p>
        </p:txBody>
      </p:sp>
      <p:graphicFrame>
        <p:nvGraphicFramePr>
          <p:cNvPr id="292" name="Google Shape;292;p16"/>
          <p:cNvGraphicFramePr/>
          <p:nvPr/>
        </p:nvGraphicFramePr>
        <p:xfrm>
          <a:off x="2894964" y="2210430"/>
          <a:ext cx="3000000" cy="3000000"/>
        </p:xfrm>
        <a:graphic>
          <a:graphicData uri="http://schemas.openxmlformats.org/drawingml/2006/table">
            <a:tbl>
              <a:tblPr bandRow="1" firstRow="1">
                <a:noFill/>
                <a:tableStyleId>{AB44AC0A-6E84-47C5-9C98-0742F6FBA34F}</a:tableStyleId>
              </a:tblPr>
              <a:tblGrid>
                <a:gridCol w="356875"/>
                <a:gridCol w="1339225"/>
                <a:gridCol w="1104275"/>
                <a:gridCol w="1206500"/>
              </a:tblGrid>
              <a:tr h="298450">
                <a:tc rowSpan="2">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tc>
                <a:tc>
                  <a:txBody>
                    <a:bodyPr/>
                    <a:lstStyle/>
                    <a:p>
                      <a:pPr indent="0" lvl="0" marL="0" marR="164465" rtl="0" algn="ctr">
                        <a:lnSpc>
                          <a:spcPct val="96944"/>
                        </a:lnSpc>
                        <a:spcBef>
                          <a:spcPts val="0"/>
                        </a:spcBef>
                        <a:spcAft>
                          <a:spcPts val="0"/>
                        </a:spcAft>
                        <a:buNone/>
                      </a:pPr>
                      <a:r>
                        <a:rPr i="1" lang="en-US" sz="1800" u="sng" cap="none" strike="noStrike">
                          <a:latin typeface="Arial"/>
                          <a:ea typeface="Arial"/>
                          <a:cs typeface="Arial"/>
                          <a:sym typeface="Arial"/>
                        </a:rPr>
                        <a:t>Allocation</a:t>
                      </a:r>
                      <a:endParaRPr sz="1800" u="none" cap="none" strike="noStrike">
                        <a:latin typeface="Arial"/>
                        <a:ea typeface="Arial"/>
                        <a:cs typeface="Arial"/>
                        <a:sym typeface="Arial"/>
                      </a:endParaRPr>
                    </a:p>
                  </a:txBody>
                  <a:tcPr marT="0" marB="0" marR="0" marL="0"/>
                </a:tc>
                <a:tc>
                  <a:txBody>
                    <a:bodyPr/>
                    <a:lstStyle/>
                    <a:p>
                      <a:pPr indent="0" lvl="0" marL="13334" marR="0" rtl="0" algn="ctr">
                        <a:lnSpc>
                          <a:spcPct val="96944"/>
                        </a:lnSpc>
                        <a:spcBef>
                          <a:spcPts val="0"/>
                        </a:spcBef>
                        <a:spcAft>
                          <a:spcPts val="0"/>
                        </a:spcAft>
                        <a:buNone/>
                      </a:pPr>
                      <a:r>
                        <a:rPr i="1" lang="en-US" sz="1800" u="sng" cap="none" strike="noStrike">
                          <a:latin typeface="Arial"/>
                          <a:ea typeface="Arial"/>
                          <a:cs typeface="Arial"/>
                          <a:sym typeface="Arial"/>
                        </a:rPr>
                        <a:t>Need</a:t>
                      </a:r>
                      <a:endParaRPr sz="1800" u="none" cap="none" strike="noStrike">
                        <a:latin typeface="Arial"/>
                        <a:ea typeface="Arial"/>
                        <a:cs typeface="Arial"/>
                        <a:sym typeface="Arial"/>
                      </a:endParaRPr>
                    </a:p>
                  </a:txBody>
                  <a:tcPr marT="0" marB="0" marR="0" marL="0"/>
                </a:tc>
                <a:tc>
                  <a:txBody>
                    <a:bodyPr/>
                    <a:lstStyle/>
                    <a:p>
                      <a:pPr indent="0" lvl="0" marL="246379" marR="0" rtl="0" algn="l">
                        <a:lnSpc>
                          <a:spcPct val="96944"/>
                        </a:lnSpc>
                        <a:spcBef>
                          <a:spcPts val="0"/>
                        </a:spcBef>
                        <a:spcAft>
                          <a:spcPts val="0"/>
                        </a:spcAft>
                        <a:buNone/>
                      </a:pPr>
                      <a:r>
                        <a:rPr i="1" lang="en-US" sz="1800" u="sng" cap="none" strike="noStrike">
                          <a:latin typeface="Arial"/>
                          <a:ea typeface="Arial"/>
                          <a:cs typeface="Arial"/>
                          <a:sym typeface="Arial"/>
                        </a:rPr>
                        <a:t>Available</a:t>
                      </a:r>
                      <a:endParaRPr sz="1800" u="none" cap="none" strike="noStrike">
                        <a:latin typeface="Arial"/>
                        <a:ea typeface="Arial"/>
                        <a:cs typeface="Arial"/>
                        <a:sym typeface="Arial"/>
                      </a:endParaRPr>
                    </a:p>
                  </a:txBody>
                  <a:tcPr marT="0" marB="0" marR="0" marL="0"/>
                </a:tc>
              </a:tr>
              <a:tr h="368300">
                <a:tc vMerge="1"/>
                <a:tc>
                  <a:txBody>
                    <a:bodyPr/>
                    <a:lstStyle/>
                    <a:p>
                      <a:pPr indent="0" lvl="0" marL="0" marR="164465" rtl="0" algn="ctr">
                        <a:lnSpc>
                          <a:spcPct val="100000"/>
                        </a:lnSpc>
                        <a:spcBef>
                          <a:spcPts val="0"/>
                        </a:spcBef>
                        <a:spcAft>
                          <a:spcPts val="0"/>
                        </a:spcAft>
                        <a:buNone/>
                      </a:pPr>
                      <a:r>
                        <a:rPr i="1" lang="en-US" sz="1800" u="none" cap="none" strike="noStrike">
                          <a:latin typeface="Arial"/>
                          <a:ea typeface="Arial"/>
                          <a:cs typeface="Arial"/>
                          <a:sym typeface="Arial"/>
                        </a:rPr>
                        <a:t>A B C</a:t>
                      </a:r>
                      <a:endParaRPr sz="1800" u="none" cap="none" strike="noStrike">
                        <a:latin typeface="Arial"/>
                        <a:ea typeface="Arial"/>
                        <a:cs typeface="Arial"/>
                        <a:sym typeface="Arial"/>
                      </a:endParaRPr>
                    </a:p>
                  </a:txBody>
                  <a:tcPr marT="17150" marB="0" marR="0" marL="0"/>
                </a:tc>
                <a:tc>
                  <a:txBody>
                    <a:bodyPr/>
                    <a:lstStyle/>
                    <a:p>
                      <a:pPr indent="0" lvl="0" marL="13334" marR="0" rtl="0" algn="ctr">
                        <a:lnSpc>
                          <a:spcPct val="100000"/>
                        </a:lnSpc>
                        <a:spcBef>
                          <a:spcPts val="0"/>
                        </a:spcBef>
                        <a:spcAft>
                          <a:spcPts val="0"/>
                        </a:spcAft>
                        <a:buNone/>
                      </a:pPr>
                      <a:r>
                        <a:rPr i="1" lang="en-US" sz="1800" u="none" cap="none" strike="noStrike">
                          <a:latin typeface="Arial"/>
                          <a:ea typeface="Arial"/>
                          <a:cs typeface="Arial"/>
                          <a:sym typeface="Arial"/>
                        </a:rPr>
                        <a:t>A B C</a:t>
                      </a:r>
                      <a:endParaRPr sz="1800" u="none" cap="none" strike="noStrike">
                        <a:latin typeface="Arial"/>
                        <a:ea typeface="Arial"/>
                        <a:cs typeface="Arial"/>
                        <a:sym typeface="Arial"/>
                      </a:endParaRPr>
                    </a:p>
                  </a:txBody>
                  <a:tcPr marT="17150" marB="0" marR="0" marL="0"/>
                </a:tc>
                <a:tc>
                  <a:txBody>
                    <a:bodyPr/>
                    <a:lstStyle/>
                    <a:p>
                      <a:pPr indent="0" lvl="0" marL="379730" marR="0" rtl="0" algn="l">
                        <a:lnSpc>
                          <a:spcPct val="100000"/>
                        </a:lnSpc>
                        <a:spcBef>
                          <a:spcPts val="0"/>
                        </a:spcBef>
                        <a:spcAft>
                          <a:spcPts val="0"/>
                        </a:spcAft>
                        <a:buNone/>
                      </a:pPr>
                      <a:r>
                        <a:rPr i="1" lang="en-US" sz="1800" u="none" cap="none" strike="noStrike">
                          <a:latin typeface="Arial"/>
                          <a:ea typeface="Arial"/>
                          <a:cs typeface="Arial"/>
                          <a:sym typeface="Arial"/>
                        </a:rPr>
                        <a:t>A B C</a:t>
                      </a:r>
                      <a:endParaRPr sz="1800" u="none" cap="none" strike="noStrike">
                        <a:latin typeface="Arial"/>
                        <a:ea typeface="Arial"/>
                        <a:cs typeface="Arial"/>
                        <a:sym typeface="Arial"/>
                      </a:endParaRPr>
                    </a:p>
                  </a:txBody>
                  <a:tcPr marT="17150" marB="0" marR="0" marL="0"/>
                </a:tc>
              </a:tr>
              <a:tr h="394450">
                <a:tc>
                  <a:txBody>
                    <a:bodyPr/>
                    <a:lstStyle/>
                    <a:p>
                      <a:pPr indent="0" lvl="0" marL="31750" marR="0" rtl="0" algn="l">
                        <a:lnSpc>
                          <a:spcPct val="100000"/>
                        </a:lnSpc>
                        <a:spcBef>
                          <a:spcPts val="0"/>
                        </a:spcBef>
                        <a:spcAft>
                          <a:spcPts val="0"/>
                        </a:spcAft>
                        <a:buNone/>
                      </a:pPr>
                      <a:r>
                        <a:rPr i="1" lang="en-US" sz="1800" u="none" cap="none" strike="noStrike">
                          <a:latin typeface="Arial"/>
                          <a:ea typeface="Arial"/>
                          <a:cs typeface="Arial"/>
                          <a:sym typeface="Arial"/>
                        </a:rPr>
                        <a:t>P</a:t>
                      </a:r>
                      <a:r>
                        <a:rPr baseline="-25000" lang="en-US" sz="1800" u="none" cap="none" strike="noStrike">
                          <a:latin typeface="Arial"/>
                          <a:ea typeface="Arial"/>
                          <a:cs typeface="Arial"/>
                          <a:sym typeface="Arial"/>
                        </a:rPr>
                        <a:t>0</a:t>
                      </a:r>
                      <a:endParaRPr baseline="-25000" sz="1800" u="none" cap="none" strike="noStrike">
                        <a:latin typeface="Arial"/>
                        <a:ea typeface="Arial"/>
                        <a:cs typeface="Arial"/>
                        <a:sym typeface="Arial"/>
                      </a:endParaRPr>
                    </a:p>
                  </a:txBody>
                  <a:tcPr marT="17150" marB="0" marR="0" marL="0"/>
                </a:tc>
                <a:tc>
                  <a:txBody>
                    <a:bodyPr/>
                    <a:lstStyle/>
                    <a:p>
                      <a:pPr indent="0" lvl="0" marL="0" marR="227965" rtl="0" algn="ctr">
                        <a:lnSpc>
                          <a:spcPct val="100000"/>
                        </a:lnSpc>
                        <a:spcBef>
                          <a:spcPts val="0"/>
                        </a:spcBef>
                        <a:spcAft>
                          <a:spcPts val="0"/>
                        </a:spcAft>
                        <a:buNone/>
                      </a:pPr>
                      <a:r>
                        <a:rPr lang="en-US" sz="1800" u="none" cap="none" strike="noStrike">
                          <a:latin typeface="Arial"/>
                          <a:ea typeface="Arial"/>
                          <a:cs typeface="Arial"/>
                          <a:sym typeface="Arial"/>
                        </a:rPr>
                        <a:t>0 1 0</a:t>
                      </a:r>
                      <a:endParaRPr sz="1800" u="none" cap="none" strike="noStrike">
                        <a:latin typeface="Arial"/>
                        <a:ea typeface="Arial"/>
                        <a:cs typeface="Arial"/>
                        <a:sym typeface="Arial"/>
                      </a:endParaRPr>
                    </a:p>
                  </a:txBody>
                  <a:tcPr marT="17150" marB="0" marR="0" marL="0"/>
                </a:tc>
                <a:tc>
                  <a:txBody>
                    <a:bodyPr/>
                    <a:lstStyle/>
                    <a:p>
                      <a:pPr indent="0" lvl="0" marL="0" marR="41910" rtl="0" algn="ctr">
                        <a:lnSpc>
                          <a:spcPct val="100000"/>
                        </a:lnSpc>
                        <a:spcBef>
                          <a:spcPts val="0"/>
                        </a:spcBef>
                        <a:spcAft>
                          <a:spcPts val="0"/>
                        </a:spcAft>
                        <a:buNone/>
                      </a:pPr>
                      <a:r>
                        <a:rPr lang="en-US" sz="1800" u="none" cap="none" strike="noStrike">
                          <a:latin typeface="Arial"/>
                          <a:ea typeface="Arial"/>
                          <a:cs typeface="Arial"/>
                          <a:sym typeface="Arial"/>
                        </a:rPr>
                        <a:t>7 4 3</a:t>
                      </a:r>
                      <a:endParaRPr sz="1800" u="none" cap="none" strike="noStrike">
                        <a:latin typeface="Arial"/>
                        <a:ea typeface="Arial"/>
                        <a:cs typeface="Arial"/>
                        <a:sym typeface="Arial"/>
                      </a:endParaRPr>
                    </a:p>
                  </a:txBody>
                  <a:tcPr marT="17150" marB="0" marR="0" marL="0"/>
                </a:tc>
                <a:tc>
                  <a:txBody>
                    <a:bodyPr/>
                    <a:lstStyle/>
                    <a:p>
                      <a:pPr indent="0" lvl="0" marL="455930" marR="0" rtl="0" algn="l">
                        <a:lnSpc>
                          <a:spcPct val="100000"/>
                        </a:lnSpc>
                        <a:spcBef>
                          <a:spcPts val="0"/>
                        </a:spcBef>
                        <a:spcAft>
                          <a:spcPts val="0"/>
                        </a:spcAft>
                        <a:buNone/>
                      </a:pPr>
                      <a:r>
                        <a:rPr lang="en-US" sz="1800" u="none" cap="none" strike="noStrike">
                          <a:latin typeface="Arial"/>
                          <a:ea typeface="Arial"/>
                          <a:cs typeface="Arial"/>
                          <a:sym typeface="Arial"/>
                        </a:rPr>
                        <a:t>2 3 0</a:t>
                      </a:r>
                      <a:endParaRPr sz="1800" u="none" cap="none" strike="noStrike">
                        <a:latin typeface="Arial"/>
                        <a:ea typeface="Arial"/>
                        <a:cs typeface="Arial"/>
                        <a:sym typeface="Arial"/>
                      </a:endParaRPr>
                    </a:p>
                  </a:txBody>
                  <a:tcPr marT="17150" marB="0" marR="0" marL="0"/>
                </a:tc>
              </a:tr>
              <a:tr h="374650">
                <a:tc>
                  <a:txBody>
                    <a:bodyPr/>
                    <a:lstStyle/>
                    <a:p>
                      <a:pPr indent="0" lvl="0" marL="31750" marR="0" rtl="0" algn="l">
                        <a:lnSpc>
                          <a:spcPct val="100000"/>
                        </a:lnSpc>
                        <a:spcBef>
                          <a:spcPts val="0"/>
                        </a:spcBef>
                        <a:spcAft>
                          <a:spcPts val="0"/>
                        </a:spcAft>
                        <a:buNone/>
                      </a:pPr>
                      <a:r>
                        <a:rPr i="1" lang="en-US" sz="1800" u="none" cap="none" strike="noStrike">
                          <a:latin typeface="Arial"/>
                          <a:ea typeface="Arial"/>
                          <a:cs typeface="Arial"/>
                          <a:sym typeface="Arial"/>
                        </a:rPr>
                        <a:t>P</a:t>
                      </a:r>
                      <a:r>
                        <a:rPr baseline="-25000" lang="en-US" sz="1800" u="none" cap="none" strike="noStrike">
                          <a:latin typeface="Arial"/>
                          <a:ea typeface="Arial"/>
                          <a:cs typeface="Arial"/>
                          <a:sym typeface="Arial"/>
                        </a:rPr>
                        <a:t>1</a:t>
                      </a:r>
                      <a:endParaRPr baseline="-25000" sz="1800" u="none" cap="none" strike="noStrike">
                        <a:latin typeface="Arial"/>
                        <a:ea typeface="Arial"/>
                        <a:cs typeface="Arial"/>
                        <a:sym typeface="Arial"/>
                      </a:endParaRPr>
                    </a:p>
                  </a:txBody>
                  <a:tcPr marT="3800" marB="0" marR="0" marL="0"/>
                </a:tc>
                <a:tc>
                  <a:txBody>
                    <a:bodyPr/>
                    <a:lstStyle/>
                    <a:p>
                      <a:pPr indent="0" lvl="0" marL="0" marR="164465" rtl="0" algn="ctr">
                        <a:lnSpc>
                          <a:spcPct val="100000"/>
                        </a:lnSpc>
                        <a:spcBef>
                          <a:spcPts val="0"/>
                        </a:spcBef>
                        <a:spcAft>
                          <a:spcPts val="0"/>
                        </a:spcAft>
                        <a:buNone/>
                      </a:pPr>
                      <a:r>
                        <a:rPr lang="en-US" sz="1800" u="none" cap="none" strike="noStrike">
                          <a:latin typeface="Arial"/>
                          <a:ea typeface="Arial"/>
                          <a:cs typeface="Arial"/>
                          <a:sym typeface="Arial"/>
                        </a:rPr>
                        <a:t>3 0 2</a:t>
                      </a:r>
                      <a:endParaRPr sz="1800" u="none" cap="none" strike="noStrike">
                        <a:latin typeface="Arial"/>
                        <a:ea typeface="Arial"/>
                        <a:cs typeface="Arial"/>
                        <a:sym typeface="Arial"/>
                      </a:endParaRPr>
                    </a:p>
                  </a:txBody>
                  <a:tcPr marT="3800" marB="0" marR="0" marL="0"/>
                </a:tc>
                <a:tc>
                  <a:txBody>
                    <a:bodyPr/>
                    <a:lstStyle/>
                    <a:p>
                      <a:pPr indent="0" lvl="0" marL="0" marR="41910" rtl="0" algn="ctr">
                        <a:lnSpc>
                          <a:spcPct val="100000"/>
                        </a:lnSpc>
                        <a:spcBef>
                          <a:spcPts val="0"/>
                        </a:spcBef>
                        <a:spcAft>
                          <a:spcPts val="0"/>
                        </a:spcAft>
                        <a:buNone/>
                      </a:pPr>
                      <a:r>
                        <a:rPr lang="en-US" sz="1800" u="none" cap="none" strike="noStrike">
                          <a:latin typeface="Arial"/>
                          <a:ea typeface="Arial"/>
                          <a:cs typeface="Arial"/>
                          <a:sym typeface="Arial"/>
                        </a:rPr>
                        <a:t>0 2 0</a:t>
                      </a:r>
                      <a:endParaRPr sz="1800" u="none" cap="none" strike="noStrike">
                        <a:latin typeface="Arial"/>
                        <a:ea typeface="Arial"/>
                        <a:cs typeface="Arial"/>
                        <a:sym typeface="Arial"/>
                      </a:endParaRPr>
                    </a:p>
                  </a:txBody>
                  <a:tcPr marT="3800" marB="0" marR="0" marL="0"/>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tc>
              </a:tr>
              <a:tr h="368300">
                <a:tc>
                  <a:txBody>
                    <a:bodyPr/>
                    <a:lstStyle/>
                    <a:p>
                      <a:pPr indent="0" lvl="0" marL="31750" marR="0" rtl="0" algn="l">
                        <a:lnSpc>
                          <a:spcPct val="118888"/>
                        </a:lnSpc>
                        <a:spcBef>
                          <a:spcPts val="0"/>
                        </a:spcBef>
                        <a:spcAft>
                          <a:spcPts val="0"/>
                        </a:spcAft>
                        <a:buNone/>
                      </a:pPr>
                      <a:r>
                        <a:rPr i="1" lang="en-US" sz="1800" u="none" cap="none" strike="noStrike">
                          <a:latin typeface="Arial"/>
                          <a:ea typeface="Arial"/>
                          <a:cs typeface="Arial"/>
                          <a:sym typeface="Arial"/>
                        </a:rPr>
                        <a:t>P</a:t>
                      </a:r>
                      <a:r>
                        <a:rPr baseline="-25000" lang="en-US" sz="1800" u="none" cap="none" strike="noStrike">
                          <a:latin typeface="Arial"/>
                          <a:ea typeface="Arial"/>
                          <a:cs typeface="Arial"/>
                          <a:sym typeface="Arial"/>
                        </a:rPr>
                        <a:t>2</a:t>
                      </a:r>
                      <a:endParaRPr baseline="-25000" sz="1800" u="none" cap="none" strike="noStrike">
                        <a:latin typeface="Arial"/>
                        <a:ea typeface="Arial"/>
                        <a:cs typeface="Arial"/>
                        <a:sym typeface="Arial"/>
                      </a:endParaRPr>
                    </a:p>
                  </a:txBody>
                  <a:tcPr marT="0" marB="0" marR="0" marL="0"/>
                </a:tc>
                <a:tc>
                  <a:txBody>
                    <a:bodyPr/>
                    <a:lstStyle/>
                    <a:p>
                      <a:pPr indent="0" lvl="0" marL="0" marR="227965" rtl="0" algn="ctr">
                        <a:lnSpc>
                          <a:spcPct val="118888"/>
                        </a:lnSpc>
                        <a:spcBef>
                          <a:spcPts val="0"/>
                        </a:spcBef>
                        <a:spcAft>
                          <a:spcPts val="0"/>
                        </a:spcAft>
                        <a:buNone/>
                      </a:pPr>
                      <a:r>
                        <a:rPr lang="en-US" sz="1800" u="none" cap="none" strike="noStrike">
                          <a:latin typeface="Arial"/>
                          <a:ea typeface="Arial"/>
                          <a:cs typeface="Arial"/>
                          <a:sym typeface="Arial"/>
                        </a:rPr>
                        <a:t>3 0 1</a:t>
                      </a:r>
                      <a:endParaRPr sz="1800" u="none" cap="none" strike="noStrike">
                        <a:latin typeface="Arial"/>
                        <a:ea typeface="Arial"/>
                        <a:cs typeface="Arial"/>
                        <a:sym typeface="Arial"/>
                      </a:endParaRPr>
                    </a:p>
                  </a:txBody>
                  <a:tcPr marT="0" marB="0" marR="0" marL="0"/>
                </a:tc>
                <a:tc>
                  <a:txBody>
                    <a:bodyPr/>
                    <a:lstStyle/>
                    <a:p>
                      <a:pPr indent="0" lvl="0" marL="0" marR="41910" rtl="0" algn="ctr">
                        <a:lnSpc>
                          <a:spcPct val="118888"/>
                        </a:lnSpc>
                        <a:spcBef>
                          <a:spcPts val="0"/>
                        </a:spcBef>
                        <a:spcAft>
                          <a:spcPts val="0"/>
                        </a:spcAft>
                        <a:buNone/>
                      </a:pPr>
                      <a:r>
                        <a:rPr lang="en-US" sz="1800" u="none" cap="none" strike="noStrike">
                          <a:latin typeface="Arial"/>
                          <a:ea typeface="Arial"/>
                          <a:cs typeface="Arial"/>
                          <a:sym typeface="Arial"/>
                        </a:rPr>
                        <a:t>6 0 0</a:t>
                      </a:r>
                      <a:endParaRPr sz="1800" u="none" cap="none" strike="noStrike">
                        <a:latin typeface="Arial"/>
                        <a:ea typeface="Arial"/>
                        <a:cs typeface="Arial"/>
                        <a:sym typeface="Arial"/>
                      </a:endParaRPr>
                    </a:p>
                  </a:txBody>
                  <a:tcPr marT="0" marB="0" marR="0" marL="0"/>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tc>
              </a:tr>
              <a:tr h="368300">
                <a:tc>
                  <a:txBody>
                    <a:bodyPr/>
                    <a:lstStyle/>
                    <a:p>
                      <a:pPr indent="0" lvl="0" marL="31750" marR="0" rtl="0" algn="l">
                        <a:lnSpc>
                          <a:spcPct val="118888"/>
                        </a:lnSpc>
                        <a:spcBef>
                          <a:spcPts val="0"/>
                        </a:spcBef>
                        <a:spcAft>
                          <a:spcPts val="0"/>
                        </a:spcAft>
                        <a:buNone/>
                      </a:pPr>
                      <a:r>
                        <a:rPr i="1" lang="en-US" sz="1800" u="none" cap="none" strike="noStrike">
                          <a:latin typeface="Arial"/>
                          <a:ea typeface="Arial"/>
                          <a:cs typeface="Arial"/>
                          <a:sym typeface="Arial"/>
                        </a:rPr>
                        <a:t>P</a:t>
                      </a:r>
                      <a:r>
                        <a:rPr baseline="-25000" lang="en-US" sz="1800" u="none" cap="none" strike="noStrike">
                          <a:latin typeface="Arial"/>
                          <a:ea typeface="Arial"/>
                          <a:cs typeface="Arial"/>
                          <a:sym typeface="Arial"/>
                        </a:rPr>
                        <a:t>3</a:t>
                      </a:r>
                      <a:endParaRPr baseline="-25000" sz="1800" u="none" cap="none" strike="noStrike">
                        <a:latin typeface="Arial"/>
                        <a:ea typeface="Arial"/>
                        <a:cs typeface="Arial"/>
                        <a:sym typeface="Arial"/>
                      </a:endParaRPr>
                    </a:p>
                  </a:txBody>
                  <a:tcPr marT="0" marB="0" marR="0" marL="0"/>
                </a:tc>
                <a:tc>
                  <a:txBody>
                    <a:bodyPr/>
                    <a:lstStyle/>
                    <a:p>
                      <a:pPr indent="0" lvl="0" marL="0" marR="227965" rtl="0" algn="ctr">
                        <a:lnSpc>
                          <a:spcPct val="118888"/>
                        </a:lnSpc>
                        <a:spcBef>
                          <a:spcPts val="0"/>
                        </a:spcBef>
                        <a:spcAft>
                          <a:spcPts val="0"/>
                        </a:spcAft>
                        <a:buNone/>
                      </a:pPr>
                      <a:r>
                        <a:rPr lang="en-US" sz="1800" u="none" cap="none" strike="noStrike">
                          <a:latin typeface="Arial"/>
                          <a:ea typeface="Arial"/>
                          <a:cs typeface="Arial"/>
                          <a:sym typeface="Arial"/>
                        </a:rPr>
                        <a:t>2 1 1</a:t>
                      </a:r>
                      <a:endParaRPr sz="1800" u="none" cap="none" strike="noStrike">
                        <a:latin typeface="Arial"/>
                        <a:ea typeface="Arial"/>
                        <a:cs typeface="Arial"/>
                        <a:sym typeface="Arial"/>
                      </a:endParaRPr>
                    </a:p>
                  </a:txBody>
                  <a:tcPr marT="0" marB="0" marR="0" marL="0"/>
                </a:tc>
                <a:tc>
                  <a:txBody>
                    <a:bodyPr/>
                    <a:lstStyle/>
                    <a:p>
                      <a:pPr indent="0" lvl="0" marL="13334" marR="0" rtl="0" algn="ctr">
                        <a:lnSpc>
                          <a:spcPct val="118888"/>
                        </a:lnSpc>
                        <a:spcBef>
                          <a:spcPts val="0"/>
                        </a:spcBef>
                        <a:spcAft>
                          <a:spcPts val="0"/>
                        </a:spcAft>
                        <a:buNone/>
                      </a:pPr>
                      <a:r>
                        <a:rPr lang="en-US" sz="1800" u="none" cap="none" strike="noStrike">
                          <a:latin typeface="Arial"/>
                          <a:ea typeface="Arial"/>
                          <a:cs typeface="Arial"/>
                          <a:sym typeface="Arial"/>
                        </a:rPr>
                        <a:t>0 1 1</a:t>
                      </a:r>
                      <a:endParaRPr sz="1800" u="none" cap="none" strike="noStrike">
                        <a:latin typeface="Arial"/>
                        <a:ea typeface="Arial"/>
                        <a:cs typeface="Arial"/>
                        <a:sym typeface="Arial"/>
                      </a:endParaRPr>
                    </a:p>
                  </a:txBody>
                  <a:tcPr marT="0" marB="0" marR="0" marL="0"/>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tc>
              </a:tr>
              <a:tr h="318250">
                <a:tc>
                  <a:txBody>
                    <a:bodyPr/>
                    <a:lstStyle/>
                    <a:p>
                      <a:pPr indent="0" lvl="0" marL="31750" marR="0" rtl="0" algn="l">
                        <a:lnSpc>
                          <a:spcPct val="118888"/>
                        </a:lnSpc>
                        <a:spcBef>
                          <a:spcPts val="0"/>
                        </a:spcBef>
                        <a:spcAft>
                          <a:spcPts val="0"/>
                        </a:spcAft>
                        <a:buNone/>
                      </a:pPr>
                      <a:r>
                        <a:rPr i="1" lang="en-US" sz="1800" u="none" cap="none" strike="noStrike">
                          <a:latin typeface="Arial"/>
                          <a:ea typeface="Arial"/>
                          <a:cs typeface="Arial"/>
                          <a:sym typeface="Arial"/>
                        </a:rPr>
                        <a:t>P</a:t>
                      </a:r>
                      <a:r>
                        <a:rPr baseline="-25000" lang="en-US" sz="1800" u="none" cap="none" strike="noStrike">
                          <a:latin typeface="Arial"/>
                          <a:ea typeface="Arial"/>
                          <a:cs typeface="Arial"/>
                          <a:sym typeface="Arial"/>
                        </a:rPr>
                        <a:t>4</a:t>
                      </a:r>
                      <a:endParaRPr baseline="-25000" sz="1800" u="none" cap="none" strike="noStrike">
                        <a:latin typeface="Arial"/>
                        <a:ea typeface="Arial"/>
                        <a:cs typeface="Arial"/>
                        <a:sym typeface="Arial"/>
                      </a:endParaRPr>
                    </a:p>
                  </a:txBody>
                  <a:tcPr marT="0" marB="0" marR="0" marL="0"/>
                </a:tc>
                <a:tc>
                  <a:txBody>
                    <a:bodyPr/>
                    <a:lstStyle/>
                    <a:p>
                      <a:pPr indent="0" lvl="0" marL="0" marR="227965" rtl="0" algn="ctr">
                        <a:lnSpc>
                          <a:spcPct val="118888"/>
                        </a:lnSpc>
                        <a:spcBef>
                          <a:spcPts val="0"/>
                        </a:spcBef>
                        <a:spcAft>
                          <a:spcPts val="0"/>
                        </a:spcAft>
                        <a:buNone/>
                      </a:pPr>
                      <a:r>
                        <a:rPr lang="en-US" sz="1800" u="none" cap="none" strike="noStrike">
                          <a:latin typeface="Arial"/>
                          <a:ea typeface="Arial"/>
                          <a:cs typeface="Arial"/>
                          <a:sym typeface="Arial"/>
                        </a:rPr>
                        <a:t>0 0 2</a:t>
                      </a:r>
                      <a:endParaRPr sz="1800" u="none" cap="none" strike="noStrike">
                        <a:latin typeface="Arial"/>
                        <a:ea typeface="Arial"/>
                        <a:cs typeface="Arial"/>
                        <a:sym typeface="Arial"/>
                      </a:endParaRPr>
                    </a:p>
                  </a:txBody>
                  <a:tcPr marT="0" marB="0" marR="0" marL="0"/>
                </a:tc>
                <a:tc>
                  <a:txBody>
                    <a:bodyPr/>
                    <a:lstStyle/>
                    <a:p>
                      <a:pPr indent="0" lvl="0" marL="0" marR="41910" rtl="0" algn="ctr">
                        <a:lnSpc>
                          <a:spcPct val="118888"/>
                        </a:lnSpc>
                        <a:spcBef>
                          <a:spcPts val="0"/>
                        </a:spcBef>
                        <a:spcAft>
                          <a:spcPts val="0"/>
                        </a:spcAft>
                        <a:buNone/>
                      </a:pPr>
                      <a:r>
                        <a:rPr lang="en-US" sz="1800" u="none" cap="none" strike="noStrike">
                          <a:latin typeface="Arial"/>
                          <a:ea typeface="Arial"/>
                          <a:cs typeface="Arial"/>
                          <a:sym typeface="Arial"/>
                        </a:rPr>
                        <a:t>4 3 1</a:t>
                      </a:r>
                      <a:endParaRPr sz="1800" u="none" cap="none" strike="noStrike">
                        <a:latin typeface="Arial"/>
                        <a:ea typeface="Arial"/>
                        <a:cs typeface="Arial"/>
                        <a:sym typeface="Arial"/>
                      </a:endParaRPr>
                    </a:p>
                  </a:txBody>
                  <a:tcPr marT="0" marB="0" marR="0" marL="0"/>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7"/>
          <p:cNvSpPr txBox="1"/>
          <p:nvPr>
            <p:ph type="title"/>
          </p:nvPr>
        </p:nvSpPr>
        <p:spPr>
          <a:xfrm>
            <a:off x="879487" y="762000"/>
            <a:ext cx="7792618" cy="576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3200"/>
              <a:buFont typeface="Times"/>
              <a:buNone/>
            </a:pPr>
            <a:r>
              <a:rPr lang="en-US" sz="3200">
                <a:solidFill>
                  <a:srgbClr val="C00000"/>
                </a:solidFill>
                <a:latin typeface="Times"/>
                <a:ea typeface="Times"/>
                <a:cs typeface="Times"/>
                <a:sym typeface="Times"/>
              </a:rPr>
              <a:t>Example P1 Request (1,0,2) (Cont.)</a:t>
            </a:r>
            <a:endParaRPr sz="3200">
              <a:solidFill>
                <a:srgbClr val="C00000"/>
              </a:solidFill>
              <a:latin typeface="Times"/>
              <a:ea typeface="Times"/>
              <a:cs typeface="Times"/>
              <a:sym typeface="Times"/>
            </a:endParaRPr>
          </a:p>
        </p:txBody>
      </p:sp>
      <p:sp>
        <p:nvSpPr>
          <p:cNvPr id="299" name="Google Shape;299;p17"/>
          <p:cNvSpPr txBox="1"/>
          <p:nvPr>
            <p:ph idx="1" type="body"/>
          </p:nvPr>
        </p:nvSpPr>
        <p:spPr>
          <a:xfrm>
            <a:off x="685800" y="1524000"/>
            <a:ext cx="8153401" cy="4468812"/>
          </a:xfrm>
          <a:prstGeom prst="rect">
            <a:avLst/>
          </a:prstGeom>
          <a:noFill/>
          <a:ln>
            <a:noFill/>
          </a:ln>
        </p:spPr>
        <p:txBody>
          <a:bodyPr anchorCtr="0" anchor="t" bIns="45700" lIns="91425" spcFirstLastPara="1" rIns="91425" wrap="square" tIns="45700">
            <a:normAutofit/>
          </a:bodyPr>
          <a:lstStyle/>
          <a:p>
            <a:pPr indent="-342900" lvl="0" marL="354965" marR="5080" rtl="0" algn="l">
              <a:lnSpc>
                <a:spcPct val="133750"/>
              </a:lnSpc>
              <a:spcBef>
                <a:spcPts val="0"/>
              </a:spcBef>
              <a:spcAft>
                <a:spcPts val="0"/>
              </a:spcAft>
              <a:buClr>
                <a:srgbClr val="993300"/>
              </a:buClr>
              <a:buSzPts val="1422"/>
              <a:buChar char="■"/>
            </a:pPr>
            <a:r>
              <a:rPr lang="en-US" sz="1600">
                <a:latin typeface="Arial"/>
                <a:ea typeface="Arial"/>
                <a:cs typeface="Arial"/>
                <a:sym typeface="Arial"/>
              </a:rPr>
              <a:t>Executing safety algorithm shows that sequence &lt;P1, P3, P4, P0,  P2&gt; satisfies safety requirement.</a:t>
            </a:r>
            <a:endParaRPr sz="1600">
              <a:latin typeface="Arial"/>
              <a:ea typeface="Arial"/>
              <a:cs typeface="Arial"/>
              <a:sym typeface="Arial"/>
            </a:endParaRPr>
          </a:p>
          <a:p>
            <a:pPr indent="-342900" lvl="0" marL="355600" rtl="0" algn="l">
              <a:spcBef>
                <a:spcPts val="735"/>
              </a:spcBef>
              <a:spcAft>
                <a:spcPts val="0"/>
              </a:spcAft>
              <a:buClr>
                <a:srgbClr val="993300"/>
              </a:buClr>
              <a:buSzPts val="1422"/>
              <a:buChar char="■"/>
            </a:pPr>
            <a:r>
              <a:rPr lang="en-US" sz="1600">
                <a:latin typeface="Arial"/>
                <a:ea typeface="Arial"/>
                <a:cs typeface="Arial"/>
                <a:sym typeface="Arial"/>
              </a:rPr>
              <a:t>Can request for (3,3,0) by P4 be granted?</a:t>
            </a:r>
            <a:endParaRPr sz="1600">
              <a:latin typeface="Arial"/>
              <a:ea typeface="Arial"/>
              <a:cs typeface="Arial"/>
              <a:sym typeface="Arial"/>
            </a:endParaRPr>
          </a:p>
          <a:p>
            <a:pPr indent="-342900" lvl="0" marL="355600" rtl="0" algn="l">
              <a:spcBef>
                <a:spcPts val="740"/>
              </a:spcBef>
              <a:spcAft>
                <a:spcPts val="0"/>
              </a:spcAft>
              <a:buClr>
                <a:srgbClr val="993300"/>
              </a:buClr>
              <a:buSzPts val="1422"/>
              <a:buChar char="■"/>
            </a:pPr>
            <a:r>
              <a:rPr lang="en-US" sz="1600">
                <a:latin typeface="Arial"/>
                <a:ea typeface="Arial"/>
                <a:cs typeface="Arial"/>
                <a:sym typeface="Arial"/>
              </a:rPr>
              <a:t>Can request for (0,2,0) by P0 be granted?</a:t>
            </a:r>
            <a:endParaRPr sz="16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8"/>
          <p:cNvSpPr txBox="1"/>
          <p:nvPr>
            <p:ph type="title"/>
          </p:nvPr>
        </p:nvSpPr>
        <p:spPr>
          <a:xfrm>
            <a:off x="879487" y="762000"/>
            <a:ext cx="7792618" cy="576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3200"/>
              <a:buFont typeface="Times"/>
              <a:buNone/>
            </a:pPr>
            <a:r>
              <a:rPr lang="en-US" sz="3200">
                <a:solidFill>
                  <a:srgbClr val="C00000"/>
                </a:solidFill>
                <a:latin typeface="Times"/>
                <a:ea typeface="Times"/>
                <a:cs typeface="Times"/>
                <a:sym typeface="Times"/>
              </a:rPr>
              <a:t>Example P1 Request (1,0,2) (Cont.)</a:t>
            </a:r>
            <a:endParaRPr sz="3200">
              <a:solidFill>
                <a:srgbClr val="C00000"/>
              </a:solidFill>
              <a:latin typeface="Times"/>
              <a:ea typeface="Times"/>
              <a:cs typeface="Times"/>
              <a:sym typeface="Times"/>
            </a:endParaRPr>
          </a:p>
        </p:txBody>
      </p:sp>
      <p:sp>
        <p:nvSpPr>
          <p:cNvPr id="306" name="Google Shape;306;p18"/>
          <p:cNvSpPr txBox="1"/>
          <p:nvPr>
            <p:ph idx="1" type="body"/>
          </p:nvPr>
        </p:nvSpPr>
        <p:spPr>
          <a:xfrm>
            <a:off x="685800" y="1524000"/>
            <a:ext cx="8153401" cy="4468812"/>
          </a:xfrm>
          <a:prstGeom prst="rect">
            <a:avLst/>
          </a:prstGeom>
          <a:noFill/>
          <a:ln>
            <a:noFill/>
          </a:ln>
        </p:spPr>
        <p:txBody>
          <a:bodyPr anchorCtr="0" anchor="t" bIns="45700" lIns="91425" spcFirstLastPara="1" rIns="91425" wrap="square" tIns="45700">
            <a:normAutofit/>
          </a:bodyPr>
          <a:lstStyle/>
          <a:p>
            <a:pPr indent="-342900" lvl="0" marL="354965" marR="5080" rtl="0" algn="l">
              <a:lnSpc>
                <a:spcPct val="133750"/>
              </a:lnSpc>
              <a:spcBef>
                <a:spcPts val="0"/>
              </a:spcBef>
              <a:spcAft>
                <a:spcPts val="0"/>
              </a:spcAft>
              <a:buClr>
                <a:srgbClr val="993300"/>
              </a:buClr>
              <a:buSzPts val="1422"/>
              <a:buChar char="■"/>
            </a:pPr>
            <a:r>
              <a:rPr lang="en-US" sz="1600">
                <a:latin typeface="Arial"/>
                <a:ea typeface="Arial"/>
                <a:cs typeface="Arial"/>
                <a:sym typeface="Arial"/>
              </a:rPr>
              <a:t>Executing safety algorithm shows that sequence &lt;P1, P3, P4, P0,  P2&gt; satisfies safety requirement.</a:t>
            </a:r>
            <a:endParaRPr sz="1600">
              <a:latin typeface="Arial"/>
              <a:ea typeface="Arial"/>
              <a:cs typeface="Arial"/>
              <a:sym typeface="Arial"/>
            </a:endParaRPr>
          </a:p>
          <a:p>
            <a:pPr indent="-342900" lvl="0" marL="355600" rtl="0" algn="l">
              <a:spcBef>
                <a:spcPts val="735"/>
              </a:spcBef>
              <a:spcAft>
                <a:spcPts val="0"/>
              </a:spcAft>
              <a:buClr>
                <a:srgbClr val="993300"/>
              </a:buClr>
              <a:buSzPts val="1422"/>
              <a:buChar char="■"/>
            </a:pPr>
            <a:r>
              <a:rPr lang="en-US" sz="1600">
                <a:latin typeface="Arial"/>
                <a:ea typeface="Arial"/>
                <a:cs typeface="Arial"/>
                <a:sym typeface="Arial"/>
              </a:rPr>
              <a:t>Can request for (3,3,0) by P4 be granted?</a:t>
            </a:r>
            <a:endParaRPr sz="1600">
              <a:latin typeface="Arial"/>
              <a:ea typeface="Arial"/>
              <a:cs typeface="Arial"/>
              <a:sym typeface="Arial"/>
            </a:endParaRPr>
          </a:p>
          <a:p>
            <a:pPr indent="-342900" lvl="0" marL="355600" rtl="0" algn="l">
              <a:spcBef>
                <a:spcPts val="740"/>
              </a:spcBef>
              <a:spcAft>
                <a:spcPts val="0"/>
              </a:spcAft>
              <a:buClr>
                <a:srgbClr val="993300"/>
              </a:buClr>
              <a:buSzPts val="1422"/>
              <a:buChar char="■"/>
            </a:pPr>
            <a:r>
              <a:rPr lang="en-US" sz="1600">
                <a:latin typeface="Arial"/>
                <a:ea typeface="Arial"/>
                <a:cs typeface="Arial"/>
                <a:sym typeface="Arial"/>
              </a:rPr>
              <a:t>Can request for (0,2,0) by P0 be granted?</a:t>
            </a:r>
            <a:endParaRPr sz="16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
          <p:cNvSpPr txBox="1"/>
          <p:nvPr>
            <p:ph type="ctrTitle"/>
          </p:nvPr>
        </p:nvSpPr>
        <p:spPr>
          <a:xfrm>
            <a:off x="685800" y="914401"/>
            <a:ext cx="7772400" cy="4876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200"/>
              <a:buFont typeface="Times New Roman"/>
              <a:buNone/>
            </a:pPr>
            <a:br>
              <a:rPr lang="en-US" sz="1200">
                <a:latin typeface="Times New Roman"/>
                <a:ea typeface="Times New Roman"/>
                <a:cs typeface="Times New Roman"/>
                <a:sym typeface="Times New Roman"/>
              </a:rPr>
            </a:br>
            <a:br>
              <a:rPr lang="en-US" sz="2800">
                <a:solidFill>
                  <a:srgbClr val="C00000"/>
                </a:solidFill>
                <a:latin typeface="Times New Roman"/>
                <a:ea typeface="Times New Roman"/>
                <a:cs typeface="Times New Roman"/>
                <a:sym typeface="Times New Roman"/>
              </a:rPr>
            </a:br>
            <a:r>
              <a:rPr lang="en-US" sz="2800">
                <a:solidFill>
                  <a:srgbClr val="C00000"/>
                </a:solidFill>
                <a:latin typeface="Times New Roman"/>
                <a:ea typeface="Times New Roman"/>
                <a:cs typeface="Times New Roman"/>
                <a:sym typeface="Times New Roman"/>
              </a:rPr>
              <a:t>Lecture 11</a:t>
            </a:r>
            <a:br>
              <a:rPr lang="en-US" sz="2800">
                <a:solidFill>
                  <a:srgbClr val="C00000"/>
                </a:solidFill>
                <a:latin typeface="Times New Roman"/>
                <a:ea typeface="Times New Roman"/>
                <a:cs typeface="Times New Roman"/>
                <a:sym typeface="Times New Roman"/>
              </a:rPr>
            </a:br>
            <a:r>
              <a:rPr lang="en-US" sz="2800">
                <a:solidFill>
                  <a:srgbClr val="C00000"/>
                </a:solidFill>
              </a:rPr>
              <a:t>Deadlocks</a:t>
            </a:r>
            <a:br>
              <a:rPr lang="en-US" sz="2800">
                <a:solidFill>
                  <a:srgbClr val="C00000"/>
                </a:solidFill>
                <a:latin typeface="Times New Roman"/>
                <a:ea typeface="Times New Roman"/>
                <a:cs typeface="Times New Roman"/>
                <a:sym typeface="Times New Roman"/>
              </a:rPr>
            </a:br>
            <a:r>
              <a:rPr lang="en-US" sz="2800">
                <a:solidFill>
                  <a:srgbClr val="C00000"/>
                </a:solidFill>
              </a:rPr>
              <a:t>List-of-content</a:t>
            </a:r>
            <a:br>
              <a:rPr b="0" lang="en-US" sz="1800">
                <a:solidFill>
                  <a:srgbClr val="595959"/>
                </a:solidFill>
                <a:latin typeface="Times New Roman"/>
                <a:ea typeface="Times New Roman"/>
                <a:cs typeface="Times New Roman"/>
                <a:sym typeface="Times New Roman"/>
              </a:rPr>
            </a:br>
            <a:br>
              <a:rPr lang="en-US" sz="1200">
                <a:solidFill>
                  <a:srgbClr val="C00000"/>
                </a:solidFill>
                <a:latin typeface="Times New Roman"/>
                <a:ea typeface="Times New Roman"/>
                <a:cs typeface="Times New Roman"/>
                <a:sym typeface="Times New Roman"/>
              </a:rPr>
            </a:br>
            <a:br>
              <a:rPr lang="en-US" sz="1200">
                <a:solidFill>
                  <a:srgbClr val="C00000"/>
                </a:solidFill>
                <a:latin typeface="Times New Roman"/>
                <a:ea typeface="Times New Roman"/>
                <a:cs typeface="Times New Roman"/>
                <a:sym typeface="Times New Roman"/>
              </a:rPr>
            </a:br>
            <a:r>
              <a:rPr lang="en-US" sz="2000"/>
              <a:t>Deadlocks</a:t>
            </a:r>
            <a:r>
              <a:rPr b="0" lang="en-US" sz="2000"/>
              <a:t>:  Deadlock avoidance-safe state, Banker’s algorithms-Safety algorithm</a:t>
            </a:r>
            <a:endParaRPr b="0" sz="20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9"/>
          <p:cNvSpPr txBox="1"/>
          <p:nvPr>
            <p:ph type="title"/>
          </p:nvPr>
        </p:nvSpPr>
        <p:spPr>
          <a:xfrm>
            <a:off x="1066800" y="609600"/>
            <a:ext cx="7683500" cy="576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a:buNone/>
            </a:pPr>
            <a:r>
              <a:rPr lang="en-US" sz="4000">
                <a:solidFill>
                  <a:srgbClr val="C00000"/>
                </a:solidFill>
                <a:latin typeface="Times"/>
                <a:ea typeface="Times"/>
                <a:cs typeface="Times"/>
                <a:sym typeface="Times"/>
              </a:rPr>
              <a:t>Problem-01</a:t>
            </a:r>
            <a:endParaRPr/>
          </a:p>
        </p:txBody>
      </p:sp>
      <p:sp>
        <p:nvSpPr>
          <p:cNvPr id="313" name="Google Shape;313;p19"/>
          <p:cNvSpPr txBox="1"/>
          <p:nvPr>
            <p:ph idx="1" type="body"/>
          </p:nvPr>
        </p:nvSpPr>
        <p:spPr>
          <a:xfrm>
            <a:off x="838200" y="1523999"/>
            <a:ext cx="7924800" cy="399891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1800"/>
              <a:buNone/>
            </a:pPr>
            <a:r>
              <a:rPr lang="en-US" sz="1800"/>
              <a:t>A single processor system has three resource types X, Y and Z, which are shared by three processes. There are 5 units of each resource type. Consider the following scenario, where the column alloc denotes the number of units of each resource type allocated to each process, and the column request denotes the number of units of each resource type requested by a process in order to complete execution. Which of these processes will finish LAST?</a:t>
            </a:r>
            <a:endParaRPr/>
          </a:p>
          <a:p>
            <a:pPr indent="-342900" lvl="0" marL="342900" rtl="0" algn="just">
              <a:spcBef>
                <a:spcPts val="360"/>
              </a:spcBef>
              <a:spcAft>
                <a:spcPts val="0"/>
              </a:spcAft>
              <a:buClr>
                <a:schemeClr val="dk1"/>
              </a:buClr>
              <a:buSzPts val="1800"/>
              <a:buChar char="•"/>
            </a:pPr>
            <a:r>
              <a:rPr lang="en-US" sz="1800"/>
              <a:t>Option 1.	P0</a:t>
            </a:r>
            <a:endParaRPr/>
          </a:p>
          <a:p>
            <a:pPr indent="-342900" lvl="0" marL="342900" rtl="0" algn="just">
              <a:spcBef>
                <a:spcPts val="360"/>
              </a:spcBef>
              <a:spcAft>
                <a:spcPts val="0"/>
              </a:spcAft>
              <a:buClr>
                <a:schemeClr val="dk1"/>
              </a:buClr>
              <a:buSzPts val="1800"/>
              <a:buChar char="•"/>
            </a:pPr>
            <a:r>
              <a:rPr lang="en-US" sz="1800"/>
              <a:t>Option 2.	P1</a:t>
            </a:r>
            <a:endParaRPr/>
          </a:p>
          <a:p>
            <a:pPr indent="-342900" lvl="0" marL="342900" rtl="0" algn="just">
              <a:spcBef>
                <a:spcPts val="360"/>
              </a:spcBef>
              <a:spcAft>
                <a:spcPts val="0"/>
              </a:spcAft>
              <a:buClr>
                <a:schemeClr val="dk1"/>
              </a:buClr>
              <a:buSzPts val="1800"/>
              <a:buChar char="•"/>
            </a:pPr>
            <a:r>
              <a:rPr lang="en-US" sz="1800"/>
              <a:t>Option 3.	P2</a:t>
            </a:r>
            <a:endParaRPr/>
          </a:p>
          <a:p>
            <a:pPr indent="-342900" lvl="0" marL="342900" rtl="0" algn="just">
              <a:spcBef>
                <a:spcPts val="360"/>
              </a:spcBef>
              <a:spcAft>
                <a:spcPts val="0"/>
              </a:spcAft>
              <a:buClr>
                <a:schemeClr val="dk1"/>
              </a:buClr>
              <a:buSzPts val="1800"/>
              <a:buChar char="•"/>
            </a:pPr>
            <a:r>
              <a:rPr lang="en-US" sz="1800"/>
              <a:t>Option 4.	None of the above since the system is in a deadlock</a:t>
            </a:r>
            <a:endParaRPr/>
          </a:p>
          <a:p>
            <a:pPr indent="-228600" lvl="0" marL="342900" rtl="0" algn="just">
              <a:spcBef>
                <a:spcPts val="360"/>
              </a:spcBef>
              <a:spcAft>
                <a:spcPts val="0"/>
              </a:spcAft>
              <a:buClr>
                <a:schemeClr val="dk1"/>
              </a:buClr>
              <a:buSzPts val="1800"/>
              <a:buNone/>
            </a:pPr>
            <a:r>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066800" y="609600"/>
            <a:ext cx="7683500" cy="576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a:buNone/>
            </a:pPr>
            <a:r>
              <a:rPr lang="en-US" sz="4000">
                <a:solidFill>
                  <a:srgbClr val="C00000"/>
                </a:solidFill>
                <a:latin typeface="Times"/>
                <a:ea typeface="Times"/>
                <a:cs typeface="Times"/>
                <a:sym typeface="Times"/>
              </a:rPr>
              <a:t>Problem-01 cont…</a:t>
            </a:r>
            <a:endParaRPr/>
          </a:p>
        </p:txBody>
      </p:sp>
      <p:graphicFrame>
        <p:nvGraphicFramePr>
          <p:cNvPr id="320" name="Google Shape;320;p20"/>
          <p:cNvGraphicFramePr/>
          <p:nvPr/>
        </p:nvGraphicFramePr>
        <p:xfrm>
          <a:off x="1600202" y="1981202"/>
          <a:ext cx="3000000" cy="3000000"/>
        </p:xfrm>
        <a:graphic>
          <a:graphicData uri="http://schemas.openxmlformats.org/drawingml/2006/table">
            <a:tbl>
              <a:tblPr bandRow="1" firstCol="1" firstRow="1">
                <a:noFill/>
                <a:tableStyleId>{4B85D5FD-AD7F-4615-9797-5DAEDF67DDF2}</a:tableStyleId>
              </a:tblPr>
              <a:tblGrid>
                <a:gridCol w="868700"/>
                <a:gridCol w="856475"/>
                <a:gridCol w="856475"/>
                <a:gridCol w="856475"/>
                <a:gridCol w="856475"/>
                <a:gridCol w="856475"/>
                <a:gridCol w="868700"/>
              </a:tblGrid>
              <a:tr h="624850">
                <a:tc>
                  <a:txBody>
                    <a:bodyPr/>
                    <a:lstStyle/>
                    <a:p>
                      <a:pPr indent="0" lvl="0" marL="0" marR="0" rtl="0" algn="l">
                        <a:lnSpc>
                          <a:spcPct val="115000"/>
                        </a:lnSpc>
                        <a:spcBef>
                          <a:spcPts val="0"/>
                        </a:spcBef>
                        <a:spcAft>
                          <a:spcPts val="0"/>
                        </a:spcAft>
                        <a:buNone/>
                      </a:pPr>
                      <a:r>
                        <a:t/>
                      </a:r>
                      <a:endParaRPr sz="1100" u="none" cap="none" strike="noStrike">
                        <a:latin typeface="Calibri"/>
                        <a:ea typeface="Calibri"/>
                        <a:cs typeface="Calibri"/>
                        <a:sym typeface="Calibri"/>
                      </a:endParaRPr>
                    </a:p>
                  </a:txBody>
                  <a:tcPr marT="76200" marB="76200" marR="95250" marL="95250" anchor="ctr"/>
                </a:tc>
                <a:tc gridSpan="3">
                  <a:txBody>
                    <a:bodyPr/>
                    <a:lstStyle/>
                    <a:p>
                      <a:pPr indent="0" lvl="0" marL="0" marR="0" rtl="0" algn="l">
                        <a:lnSpc>
                          <a:spcPct val="150000"/>
                        </a:lnSpc>
                        <a:spcBef>
                          <a:spcPts val="0"/>
                        </a:spcBef>
                        <a:spcAft>
                          <a:spcPts val="0"/>
                        </a:spcAft>
                        <a:buNone/>
                      </a:pPr>
                      <a:r>
                        <a:rPr lang="en-US" sz="1200" u="none" cap="none" strike="noStrike"/>
                        <a:t>Alloc</a:t>
                      </a:r>
                      <a:endParaRPr sz="1100" u="none" cap="none" strike="noStrike">
                        <a:latin typeface="Calibri"/>
                        <a:ea typeface="Calibri"/>
                        <a:cs typeface="Calibri"/>
                        <a:sym typeface="Calibri"/>
                      </a:endParaRPr>
                    </a:p>
                  </a:txBody>
                  <a:tcPr marT="76200" marB="76200" marR="95250" marL="95250" anchor="ctr"/>
                </a:tc>
                <a:tc hMerge="1"/>
                <a:tc hMerge="1"/>
                <a:tc gridSpan="3">
                  <a:txBody>
                    <a:bodyPr/>
                    <a:lstStyle/>
                    <a:p>
                      <a:pPr indent="0" lvl="0" marL="0" marR="0" rtl="0" algn="l">
                        <a:lnSpc>
                          <a:spcPct val="150000"/>
                        </a:lnSpc>
                        <a:spcBef>
                          <a:spcPts val="0"/>
                        </a:spcBef>
                        <a:spcAft>
                          <a:spcPts val="0"/>
                        </a:spcAft>
                        <a:buNone/>
                      </a:pPr>
                      <a:r>
                        <a:rPr lang="en-US" sz="1200" u="none" cap="none" strike="noStrike"/>
                        <a:t>Request</a:t>
                      </a:r>
                      <a:endParaRPr sz="1100" u="none" cap="none" strike="noStrike">
                        <a:latin typeface="Calibri"/>
                        <a:ea typeface="Calibri"/>
                        <a:cs typeface="Calibri"/>
                        <a:sym typeface="Calibri"/>
                      </a:endParaRPr>
                    </a:p>
                  </a:txBody>
                  <a:tcPr marT="76200" marB="76200" marR="95250" marL="95250" anchor="ctr"/>
                </a:tc>
                <a:tc hMerge="1"/>
                <a:tc hMerge="1"/>
              </a:tr>
              <a:tr h="624850">
                <a:tc>
                  <a:txBody>
                    <a:bodyPr/>
                    <a:lstStyle/>
                    <a:p>
                      <a:pPr indent="0" lvl="0" marL="0" marR="0" rtl="0" algn="l">
                        <a:lnSpc>
                          <a:spcPct val="115000"/>
                        </a:lnSpc>
                        <a:spcBef>
                          <a:spcPts val="0"/>
                        </a:spcBef>
                        <a:spcAft>
                          <a:spcPts val="0"/>
                        </a:spcAft>
                        <a:buNone/>
                      </a:pPr>
                      <a:r>
                        <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X</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Y</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Z</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X</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Y</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Z</a:t>
                      </a:r>
                      <a:endParaRPr sz="1100" u="none" cap="none" strike="noStrike">
                        <a:latin typeface="Calibri"/>
                        <a:ea typeface="Calibri"/>
                        <a:cs typeface="Calibri"/>
                        <a:sym typeface="Calibri"/>
                      </a:endParaRPr>
                    </a:p>
                  </a:txBody>
                  <a:tcPr marT="76200" marB="76200" marR="95250" marL="95250" anchor="ctr"/>
                </a:tc>
              </a:tr>
              <a:tr h="624850">
                <a:tc>
                  <a:txBody>
                    <a:bodyPr/>
                    <a:lstStyle/>
                    <a:p>
                      <a:pPr indent="0" lvl="0" marL="0" marR="0" rtl="0" algn="l">
                        <a:lnSpc>
                          <a:spcPct val="150000"/>
                        </a:lnSpc>
                        <a:spcBef>
                          <a:spcPts val="0"/>
                        </a:spcBef>
                        <a:spcAft>
                          <a:spcPts val="0"/>
                        </a:spcAft>
                        <a:buNone/>
                      </a:pPr>
                      <a:r>
                        <a:rPr lang="en-US" sz="1200" u="none" cap="none" strike="noStrike"/>
                        <a:t>P0</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1</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2</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1</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1</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0</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3</a:t>
                      </a:r>
                      <a:endParaRPr sz="1100" u="none" cap="none" strike="noStrike">
                        <a:latin typeface="Calibri"/>
                        <a:ea typeface="Calibri"/>
                        <a:cs typeface="Calibri"/>
                        <a:sym typeface="Calibri"/>
                      </a:endParaRPr>
                    </a:p>
                  </a:txBody>
                  <a:tcPr marT="76200" marB="76200" marR="95250" marL="95250" anchor="ctr"/>
                </a:tc>
              </a:tr>
              <a:tr h="624850">
                <a:tc>
                  <a:txBody>
                    <a:bodyPr/>
                    <a:lstStyle/>
                    <a:p>
                      <a:pPr indent="0" lvl="0" marL="0" marR="0" rtl="0" algn="l">
                        <a:lnSpc>
                          <a:spcPct val="150000"/>
                        </a:lnSpc>
                        <a:spcBef>
                          <a:spcPts val="0"/>
                        </a:spcBef>
                        <a:spcAft>
                          <a:spcPts val="0"/>
                        </a:spcAft>
                        <a:buNone/>
                      </a:pPr>
                      <a:r>
                        <a:rPr lang="en-US" sz="1200" u="none" cap="none" strike="noStrike"/>
                        <a:t>P1</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2</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0</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1</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0</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1</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2</a:t>
                      </a:r>
                      <a:endParaRPr sz="1100" u="none" cap="none" strike="noStrike">
                        <a:latin typeface="Calibri"/>
                        <a:ea typeface="Calibri"/>
                        <a:cs typeface="Calibri"/>
                        <a:sym typeface="Calibri"/>
                      </a:endParaRPr>
                    </a:p>
                  </a:txBody>
                  <a:tcPr marT="76200" marB="76200" marR="95250" marL="95250" anchor="ctr"/>
                </a:tc>
              </a:tr>
              <a:tr h="624850">
                <a:tc>
                  <a:txBody>
                    <a:bodyPr/>
                    <a:lstStyle/>
                    <a:p>
                      <a:pPr indent="0" lvl="0" marL="0" marR="0" rtl="0" algn="l">
                        <a:lnSpc>
                          <a:spcPct val="150000"/>
                        </a:lnSpc>
                        <a:spcBef>
                          <a:spcPts val="0"/>
                        </a:spcBef>
                        <a:spcAft>
                          <a:spcPts val="0"/>
                        </a:spcAft>
                        <a:buNone/>
                      </a:pPr>
                      <a:r>
                        <a:rPr lang="en-US" sz="1200" u="none" cap="none" strike="noStrike"/>
                        <a:t>P2</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2</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2</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1</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1</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2</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0</a:t>
                      </a:r>
                      <a:endParaRPr sz="1100" u="none" cap="none" strike="noStrike">
                        <a:latin typeface="Calibri"/>
                        <a:ea typeface="Calibri"/>
                        <a:cs typeface="Calibri"/>
                        <a:sym typeface="Calibri"/>
                      </a:endParaRPr>
                    </a:p>
                  </a:txBody>
                  <a:tcPr marT="76200" marB="76200" marR="95250" marL="95250" anchor="ct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1"/>
          <p:cNvSpPr txBox="1"/>
          <p:nvPr>
            <p:ph type="title"/>
          </p:nvPr>
        </p:nvSpPr>
        <p:spPr>
          <a:xfrm>
            <a:off x="1066800" y="609600"/>
            <a:ext cx="7683500" cy="576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a:buNone/>
            </a:pPr>
            <a:r>
              <a:rPr lang="en-US" sz="4000">
                <a:solidFill>
                  <a:srgbClr val="C00000"/>
                </a:solidFill>
                <a:latin typeface="Times"/>
                <a:ea typeface="Times"/>
                <a:cs typeface="Times"/>
                <a:sym typeface="Times"/>
              </a:rPr>
              <a:t>Solution</a:t>
            </a:r>
            <a:endParaRPr/>
          </a:p>
        </p:txBody>
      </p:sp>
      <p:sp>
        <p:nvSpPr>
          <p:cNvPr id="327" name="Google Shape;327;p21"/>
          <p:cNvSpPr txBox="1"/>
          <p:nvPr>
            <p:ph idx="1" type="body"/>
          </p:nvPr>
        </p:nvSpPr>
        <p:spPr>
          <a:xfrm>
            <a:off x="838200" y="1523999"/>
            <a:ext cx="7924800" cy="399891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lang="en-US" sz="1800"/>
              <a:t>According to question-</a:t>
            </a:r>
            <a:endParaRPr/>
          </a:p>
          <a:p>
            <a:pPr indent="-342900" lvl="0" marL="342900" rtl="0" algn="l">
              <a:spcBef>
                <a:spcPts val="360"/>
              </a:spcBef>
              <a:spcAft>
                <a:spcPts val="0"/>
              </a:spcAft>
              <a:buClr>
                <a:schemeClr val="dk1"/>
              </a:buClr>
              <a:buSzPts val="1800"/>
              <a:buChar char="•"/>
            </a:pPr>
            <a:r>
              <a:rPr lang="en-US" sz="1800"/>
              <a:t>Total = [ X Y Z ] = [ 5 5 5 ]</a:t>
            </a:r>
            <a:endParaRPr/>
          </a:p>
          <a:p>
            <a:pPr indent="-342900" lvl="0" marL="342900" rtl="0" algn="l">
              <a:spcBef>
                <a:spcPts val="360"/>
              </a:spcBef>
              <a:spcAft>
                <a:spcPts val="0"/>
              </a:spcAft>
              <a:buClr>
                <a:schemeClr val="dk1"/>
              </a:buClr>
              <a:buSzPts val="1800"/>
              <a:buChar char="•"/>
            </a:pPr>
            <a:r>
              <a:rPr lang="en-US" sz="1800"/>
              <a:t>Total _Alloc = [ X Y Z ] = [5 4 3]</a:t>
            </a:r>
            <a:endParaRPr/>
          </a:p>
          <a:p>
            <a:pPr indent="-342900" lvl="0" marL="342900" rtl="0" algn="l">
              <a:spcBef>
                <a:spcPts val="360"/>
              </a:spcBef>
              <a:spcAft>
                <a:spcPts val="0"/>
              </a:spcAft>
              <a:buClr>
                <a:schemeClr val="dk1"/>
              </a:buClr>
              <a:buSzPts val="1800"/>
              <a:buChar char="•"/>
            </a:pPr>
            <a:r>
              <a:rPr lang="en-US" sz="1800"/>
              <a:t> </a:t>
            </a:r>
            <a:endParaRPr/>
          </a:p>
          <a:p>
            <a:pPr indent="-342900" lvl="0" marL="342900" rtl="0" algn="l">
              <a:spcBef>
                <a:spcPts val="360"/>
              </a:spcBef>
              <a:spcAft>
                <a:spcPts val="0"/>
              </a:spcAft>
              <a:buClr>
                <a:schemeClr val="dk1"/>
              </a:buClr>
              <a:buSzPts val="1800"/>
              <a:buChar char="•"/>
            </a:pPr>
            <a:r>
              <a:rPr lang="en-US" sz="1800"/>
              <a:t>Now,</a:t>
            </a:r>
            <a:endParaRPr/>
          </a:p>
          <a:p>
            <a:pPr indent="-342900" lvl="0" marL="342900" rtl="0" algn="l">
              <a:spcBef>
                <a:spcPts val="360"/>
              </a:spcBef>
              <a:spcAft>
                <a:spcPts val="0"/>
              </a:spcAft>
              <a:buClr>
                <a:schemeClr val="dk1"/>
              </a:buClr>
              <a:buSzPts val="1800"/>
              <a:buChar char="•"/>
            </a:pPr>
            <a:r>
              <a:rPr lang="en-US" sz="1800"/>
              <a:t>Available</a:t>
            </a:r>
            <a:endParaRPr/>
          </a:p>
          <a:p>
            <a:pPr indent="-342900" lvl="0" marL="342900" rtl="0" algn="l">
              <a:spcBef>
                <a:spcPts val="360"/>
              </a:spcBef>
              <a:spcAft>
                <a:spcPts val="0"/>
              </a:spcAft>
              <a:buClr>
                <a:schemeClr val="dk1"/>
              </a:buClr>
              <a:buSzPts val="1800"/>
              <a:buChar char="•"/>
            </a:pPr>
            <a:r>
              <a:rPr lang="en-US" sz="1800"/>
              <a:t>= Total – Total_Alloc</a:t>
            </a:r>
            <a:endParaRPr sz="1800"/>
          </a:p>
          <a:p>
            <a:pPr indent="-342900" lvl="0" marL="342900" rtl="0" algn="l">
              <a:spcBef>
                <a:spcPts val="360"/>
              </a:spcBef>
              <a:spcAft>
                <a:spcPts val="0"/>
              </a:spcAft>
              <a:buClr>
                <a:schemeClr val="dk1"/>
              </a:buClr>
              <a:buSzPts val="1800"/>
              <a:buChar char="•"/>
            </a:pPr>
            <a:r>
              <a:rPr lang="en-US" sz="1800"/>
              <a:t>= [ 5 5 5 ] – [5 4 3]</a:t>
            </a:r>
            <a:endParaRPr/>
          </a:p>
          <a:p>
            <a:pPr indent="-342900" lvl="0" marL="342900" rtl="0" algn="l">
              <a:spcBef>
                <a:spcPts val="360"/>
              </a:spcBef>
              <a:spcAft>
                <a:spcPts val="0"/>
              </a:spcAft>
              <a:buClr>
                <a:schemeClr val="dk1"/>
              </a:buClr>
              <a:buSzPts val="1800"/>
              <a:buChar char="•"/>
            </a:pPr>
            <a:r>
              <a:rPr lang="en-US" sz="1800"/>
              <a:t>= [ 0 1 2 ]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2"/>
          <p:cNvSpPr txBox="1"/>
          <p:nvPr>
            <p:ph type="title"/>
          </p:nvPr>
        </p:nvSpPr>
        <p:spPr>
          <a:xfrm>
            <a:off x="1066800" y="609600"/>
            <a:ext cx="7683500" cy="576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a:buNone/>
            </a:pPr>
            <a:r>
              <a:rPr lang="en-US" sz="4000">
                <a:solidFill>
                  <a:srgbClr val="C00000"/>
                </a:solidFill>
                <a:latin typeface="Times"/>
                <a:ea typeface="Times"/>
                <a:cs typeface="Times"/>
                <a:sym typeface="Times"/>
              </a:rPr>
              <a:t>Solution</a:t>
            </a:r>
            <a:endParaRPr/>
          </a:p>
        </p:txBody>
      </p:sp>
      <p:sp>
        <p:nvSpPr>
          <p:cNvPr id="334" name="Google Shape;334;p22"/>
          <p:cNvSpPr txBox="1"/>
          <p:nvPr>
            <p:ph idx="1" type="body"/>
          </p:nvPr>
        </p:nvSpPr>
        <p:spPr>
          <a:xfrm>
            <a:off x="838200" y="1523999"/>
            <a:ext cx="7924800" cy="399891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lang="en-US" sz="1800" u="sng"/>
              <a:t>Step-01:</a:t>
            </a:r>
            <a:endParaRPr b="1" sz="1800"/>
          </a:p>
          <a:p>
            <a:pPr indent="0" lvl="0" marL="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lang="en-US" sz="1800"/>
              <a:t>With the instances available currently, only the requirement of the process P1 can be satisfied.</a:t>
            </a:r>
            <a:endParaRPr/>
          </a:p>
          <a:p>
            <a:pPr indent="-342900" lvl="0" marL="342900" rtl="0" algn="l">
              <a:spcBef>
                <a:spcPts val="360"/>
              </a:spcBef>
              <a:spcAft>
                <a:spcPts val="0"/>
              </a:spcAft>
              <a:buClr>
                <a:schemeClr val="dk1"/>
              </a:buClr>
              <a:buSzPts val="1800"/>
              <a:buChar char="•"/>
            </a:pPr>
            <a:r>
              <a:rPr lang="en-US" sz="1800"/>
              <a:t>So, process P1 is allocated the requested resources.</a:t>
            </a:r>
            <a:endParaRPr/>
          </a:p>
          <a:p>
            <a:pPr indent="-342900" lvl="0" marL="342900" rtl="0" algn="l">
              <a:spcBef>
                <a:spcPts val="360"/>
              </a:spcBef>
              <a:spcAft>
                <a:spcPts val="0"/>
              </a:spcAft>
              <a:buClr>
                <a:schemeClr val="dk1"/>
              </a:buClr>
              <a:buSzPts val="1800"/>
              <a:buChar char="•"/>
            </a:pPr>
            <a:r>
              <a:rPr lang="en-US" sz="1800"/>
              <a:t>It completes its execution and then free up the instances of resources held by it.</a:t>
            </a:r>
            <a:endParaRPr/>
          </a:p>
          <a:p>
            <a:pPr indent="0" lvl="0" marL="0" rtl="0" algn="l">
              <a:spcBef>
                <a:spcPts val="360"/>
              </a:spcBef>
              <a:spcAft>
                <a:spcPts val="0"/>
              </a:spcAft>
              <a:buClr>
                <a:schemeClr val="dk1"/>
              </a:buClr>
              <a:buSzPts val="1800"/>
              <a:buNone/>
            </a:pPr>
            <a:r>
              <a:rPr lang="en-US" sz="1800"/>
              <a:t> </a:t>
            </a:r>
            <a:endParaRPr/>
          </a:p>
          <a:p>
            <a:pPr indent="0" lvl="0" marL="0" rtl="0" algn="l">
              <a:spcBef>
                <a:spcPts val="360"/>
              </a:spcBef>
              <a:spcAft>
                <a:spcPts val="0"/>
              </a:spcAft>
              <a:buClr>
                <a:schemeClr val="dk1"/>
              </a:buClr>
              <a:buSzPts val="1800"/>
              <a:buNone/>
            </a:pPr>
            <a:r>
              <a:rPr lang="en-US" sz="1800"/>
              <a:t>Then,</a:t>
            </a:r>
            <a:endParaRPr/>
          </a:p>
          <a:p>
            <a:pPr indent="0" lvl="0" marL="0" rtl="0" algn="l">
              <a:spcBef>
                <a:spcPts val="360"/>
              </a:spcBef>
              <a:spcAft>
                <a:spcPts val="0"/>
              </a:spcAft>
              <a:buClr>
                <a:schemeClr val="dk1"/>
              </a:buClr>
              <a:buSzPts val="1800"/>
              <a:buNone/>
            </a:pPr>
            <a:r>
              <a:rPr lang="en-US" sz="1800"/>
              <a:t>Available</a:t>
            </a:r>
            <a:endParaRPr/>
          </a:p>
          <a:p>
            <a:pPr indent="0" lvl="0" marL="0" rtl="0" algn="l">
              <a:spcBef>
                <a:spcPts val="360"/>
              </a:spcBef>
              <a:spcAft>
                <a:spcPts val="0"/>
              </a:spcAft>
              <a:buClr>
                <a:schemeClr val="dk1"/>
              </a:buClr>
              <a:buSzPts val="1800"/>
              <a:buNone/>
            </a:pPr>
            <a:r>
              <a:rPr lang="en-US" sz="1800"/>
              <a:t>= [ 0 1 2 ] + [ 2 0 1]</a:t>
            </a:r>
            <a:endParaRPr/>
          </a:p>
          <a:p>
            <a:pPr indent="0" lvl="0" marL="0" rtl="0" algn="l">
              <a:spcBef>
                <a:spcPts val="360"/>
              </a:spcBef>
              <a:spcAft>
                <a:spcPts val="0"/>
              </a:spcAft>
              <a:buClr>
                <a:schemeClr val="dk1"/>
              </a:buClr>
              <a:buSzPts val="1800"/>
              <a:buNone/>
            </a:pPr>
            <a:r>
              <a:rPr lang="en-US" sz="1800"/>
              <a:t>= [ 2 1 3 ]</a:t>
            </a:r>
            <a:endParaRPr/>
          </a:p>
          <a:p>
            <a:pPr indent="-228600" lvl="0" marL="342900" rtl="0" algn="l">
              <a:spcBef>
                <a:spcPts val="360"/>
              </a:spcBef>
              <a:spcAft>
                <a:spcPts val="0"/>
              </a:spcAft>
              <a:buClr>
                <a:schemeClr val="dk1"/>
              </a:buClr>
              <a:buSzPts val="1800"/>
              <a:buNone/>
            </a:pPr>
            <a:r>
              <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3"/>
          <p:cNvSpPr txBox="1"/>
          <p:nvPr>
            <p:ph type="title"/>
          </p:nvPr>
        </p:nvSpPr>
        <p:spPr>
          <a:xfrm>
            <a:off x="1066800" y="609600"/>
            <a:ext cx="7683500" cy="576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a:buNone/>
            </a:pPr>
            <a:r>
              <a:rPr lang="en-US" sz="4000">
                <a:solidFill>
                  <a:srgbClr val="C00000"/>
                </a:solidFill>
                <a:latin typeface="Times"/>
                <a:ea typeface="Times"/>
                <a:cs typeface="Times"/>
                <a:sym typeface="Times"/>
              </a:rPr>
              <a:t>Solution</a:t>
            </a:r>
            <a:endParaRPr/>
          </a:p>
        </p:txBody>
      </p:sp>
      <p:sp>
        <p:nvSpPr>
          <p:cNvPr id="341" name="Google Shape;341;p23"/>
          <p:cNvSpPr txBox="1"/>
          <p:nvPr>
            <p:ph idx="1" type="body"/>
          </p:nvPr>
        </p:nvSpPr>
        <p:spPr>
          <a:xfrm>
            <a:off x="838200" y="1523999"/>
            <a:ext cx="7924800" cy="399891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None/>
            </a:pPr>
            <a:r>
              <a:rPr lang="en-US" sz="1800"/>
              <a:t>Step-02:</a:t>
            </a:r>
            <a:endParaRPr/>
          </a:p>
          <a:p>
            <a:pPr indent="0" lvl="0" marL="0" rtl="0" algn="l">
              <a:spcBef>
                <a:spcPts val="360"/>
              </a:spcBef>
              <a:spcAft>
                <a:spcPts val="0"/>
              </a:spcAft>
              <a:buClr>
                <a:schemeClr val="dk1"/>
              </a:buClr>
              <a:buSzPts val="1800"/>
              <a:buNone/>
            </a:pPr>
            <a:r>
              <a:rPr lang="en-US" sz="1800"/>
              <a:t> </a:t>
            </a:r>
            <a:endParaRPr/>
          </a:p>
          <a:p>
            <a:pPr indent="-342900" lvl="0" marL="342900" rtl="0" algn="l">
              <a:spcBef>
                <a:spcPts val="360"/>
              </a:spcBef>
              <a:spcAft>
                <a:spcPts val="0"/>
              </a:spcAft>
              <a:buClr>
                <a:schemeClr val="dk1"/>
              </a:buClr>
              <a:buSzPts val="1800"/>
              <a:buChar char="•"/>
            </a:pPr>
            <a:r>
              <a:rPr lang="en-US" sz="1800"/>
              <a:t>With the instances available currently, only the requirement of the process P0 can be satisfied.</a:t>
            </a:r>
            <a:endParaRPr/>
          </a:p>
          <a:p>
            <a:pPr indent="-342900" lvl="0" marL="342900" rtl="0" algn="l">
              <a:spcBef>
                <a:spcPts val="360"/>
              </a:spcBef>
              <a:spcAft>
                <a:spcPts val="0"/>
              </a:spcAft>
              <a:buClr>
                <a:schemeClr val="dk1"/>
              </a:buClr>
              <a:buSzPts val="1800"/>
              <a:buChar char="•"/>
            </a:pPr>
            <a:r>
              <a:rPr lang="en-US" sz="1800"/>
              <a:t>So, process P0 is allocated the requested resources.</a:t>
            </a:r>
            <a:endParaRPr/>
          </a:p>
          <a:p>
            <a:pPr indent="-342900" lvl="0" marL="342900" rtl="0" algn="l">
              <a:spcBef>
                <a:spcPts val="360"/>
              </a:spcBef>
              <a:spcAft>
                <a:spcPts val="0"/>
              </a:spcAft>
              <a:buClr>
                <a:schemeClr val="dk1"/>
              </a:buClr>
              <a:buSzPts val="1800"/>
              <a:buChar char="•"/>
            </a:pPr>
            <a:r>
              <a:rPr lang="en-US" sz="1800"/>
              <a:t>It completes its execution and then free up the instances of resources held by it.</a:t>
            </a:r>
            <a:endParaRPr/>
          </a:p>
          <a:p>
            <a:pPr indent="0" lvl="0" marL="0" rtl="0" algn="l">
              <a:spcBef>
                <a:spcPts val="360"/>
              </a:spcBef>
              <a:spcAft>
                <a:spcPts val="0"/>
              </a:spcAft>
              <a:buClr>
                <a:schemeClr val="dk1"/>
              </a:buClr>
              <a:buSzPts val="1800"/>
              <a:buNone/>
            </a:pPr>
            <a:r>
              <a:rPr lang="en-US" sz="1800"/>
              <a:t> </a:t>
            </a:r>
            <a:endParaRPr/>
          </a:p>
          <a:p>
            <a:pPr indent="0" lvl="0" marL="0" rtl="0" algn="l">
              <a:spcBef>
                <a:spcPts val="360"/>
              </a:spcBef>
              <a:spcAft>
                <a:spcPts val="0"/>
              </a:spcAft>
              <a:buClr>
                <a:schemeClr val="dk1"/>
              </a:buClr>
              <a:buSzPts val="1800"/>
              <a:buNone/>
            </a:pPr>
            <a:r>
              <a:rPr lang="en-US" sz="1800"/>
              <a:t>Then-</a:t>
            </a:r>
            <a:endParaRPr/>
          </a:p>
          <a:p>
            <a:pPr indent="0" lvl="0" marL="0" rtl="0" algn="l">
              <a:spcBef>
                <a:spcPts val="360"/>
              </a:spcBef>
              <a:spcAft>
                <a:spcPts val="0"/>
              </a:spcAft>
              <a:buClr>
                <a:schemeClr val="dk1"/>
              </a:buClr>
              <a:buSzPts val="1800"/>
              <a:buNone/>
            </a:pPr>
            <a:r>
              <a:rPr lang="en-US" sz="1800"/>
              <a:t>Available</a:t>
            </a:r>
            <a:endParaRPr/>
          </a:p>
          <a:p>
            <a:pPr indent="0" lvl="0" marL="0" rtl="0" algn="l">
              <a:spcBef>
                <a:spcPts val="360"/>
              </a:spcBef>
              <a:spcAft>
                <a:spcPts val="0"/>
              </a:spcAft>
              <a:buClr>
                <a:schemeClr val="dk1"/>
              </a:buClr>
              <a:buSzPts val="1800"/>
              <a:buNone/>
            </a:pPr>
            <a:r>
              <a:rPr lang="en-US" sz="1800"/>
              <a:t>= [ 2 1 3 ] + [ 1 2 1 ]</a:t>
            </a:r>
            <a:endParaRPr/>
          </a:p>
          <a:p>
            <a:pPr indent="0" lvl="0" marL="0" rtl="0" algn="l">
              <a:spcBef>
                <a:spcPts val="360"/>
              </a:spcBef>
              <a:spcAft>
                <a:spcPts val="0"/>
              </a:spcAft>
              <a:buClr>
                <a:schemeClr val="dk1"/>
              </a:buClr>
              <a:buSzPts val="1800"/>
              <a:buNone/>
            </a:pPr>
            <a:r>
              <a:rPr lang="en-US" sz="1800"/>
              <a:t>= [ 3 3 4 ]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4"/>
          <p:cNvSpPr txBox="1"/>
          <p:nvPr>
            <p:ph type="title"/>
          </p:nvPr>
        </p:nvSpPr>
        <p:spPr>
          <a:xfrm>
            <a:off x="1066800" y="609600"/>
            <a:ext cx="7683500" cy="576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a:buNone/>
            </a:pPr>
            <a:r>
              <a:rPr lang="en-US" sz="4000">
                <a:solidFill>
                  <a:srgbClr val="C00000"/>
                </a:solidFill>
                <a:latin typeface="Times"/>
                <a:ea typeface="Times"/>
                <a:cs typeface="Times"/>
                <a:sym typeface="Times"/>
              </a:rPr>
              <a:t>Solution</a:t>
            </a:r>
            <a:endParaRPr/>
          </a:p>
        </p:txBody>
      </p:sp>
      <p:sp>
        <p:nvSpPr>
          <p:cNvPr id="348" name="Google Shape;348;p24"/>
          <p:cNvSpPr txBox="1"/>
          <p:nvPr>
            <p:ph idx="1" type="body"/>
          </p:nvPr>
        </p:nvSpPr>
        <p:spPr>
          <a:xfrm>
            <a:off x="838200" y="1523999"/>
            <a:ext cx="7924800" cy="3998913"/>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chemeClr val="dk1"/>
              </a:buClr>
              <a:buSzPct val="100000"/>
              <a:buNone/>
            </a:pPr>
            <a:r>
              <a:rPr b="1" lang="en-US" sz="1800" u="sng">
                <a:latin typeface="Times"/>
                <a:ea typeface="Times"/>
                <a:cs typeface="Times"/>
                <a:sym typeface="Times"/>
              </a:rPr>
              <a:t>Step-03</a:t>
            </a:r>
            <a:r>
              <a:rPr lang="en-US" sz="1800" u="sng">
                <a:latin typeface="Times"/>
                <a:ea typeface="Times"/>
                <a:cs typeface="Times"/>
                <a:sym typeface="Times"/>
              </a:rPr>
              <a:t>:</a:t>
            </a:r>
            <a:endParaRPr b="1" sz="1800">
              <a:latin typeface="Times"/>
              <a:ea typeface="Times"/>
              <a:cs typeface="Times"/>
              <a:sym typeface="Times"/>
            </a:endParaRPr>
          </a:p>
          <a:p>
            <a:pPr indent="0" lvl="0" marL="0" rtl="0" algn="l">
              <a:spcBef>
                <a:spcPts val="333"/>
              </a:spcBef>
              <a:spcAft>
                <a:spcPts val="0"/>
              </a:spcAft>
              <a:buClr>
                <a:schemeClr val="dk1"/>
              </a:buClr>
              <a:buSzPct val="100000"/>
              <a:buNone/>
            </a:pPr>
            <a:r>
              <a:rPr lang="en-US" sz="1800">
                <a:latin typeface="Times"/>
                <a:ea typeface="Times"/>
                <a:cs typeface="Times"/>
                <a:sym typeface="Times"/>
              </a:rPr>
              <a:t> </a:t>
            </a:r>
            <a:endParaRPr/>
          </a:p>
          <a:p>
            <a:pPr indent="-342900" lvl="0" marL="342900" rtl="0" algn="l">
              <a:spcBef>
                <a:spcPts val="333"/>
              </a:spcBef>
              <a:spcAft>
                <a:spcPts val="0"/>
              </a:spcAft>
              <a:buClr>
                <a:schemeClr val="dk1"/>
              </a:buClr>
              <a:buSzPct val="100000"/>
              <a:buChar char="•"/>
            </a:pPr>
            <a:r>
              <a:rPr lang="en-US" sz="1800">
                <a:latin typeface="Times"/>
                <a:ea typeface="Times"/>
                <a:cs typeface="Times"/>
                <a:sym typeface="Times"/>
              </a:rPr>
              <a:t>With the instances available currently, the requirement of the process P2 can be satisfied.</a:t>
            </a:r>
            <a:endParaRPr/>
          </a:p>
          <a:p>
            <a:pPr indent="-342900" lvl="0" marL="342900" rtl="0" algn="l">
              <a:spcBef>
                <a:spcPts val="333"/>
              </a:spcBef>
              <a:spcAft>
                <a:spcPts val="0"/>
              </a:spcAft>
              <a:buClr>
                <a:schemeClr val="dk1"/>
              </a:buClr>
              <a:buSzPct val="100000"/>
              <a:buChar char="•"/>
            </a:pPr>
            <a:r>
              <a:rPr lang="en-US" sz="1800">
                <a:latin typeface="Times"/>
                <a:ea typeface="Times"/>
                <a:cs typeface="Times"/>
                <a:sym typeface="Times"/>
              </a:rPr>
              <a:t>So, process P2 is allocated the requested resources.</a:t>
            </a:r>
            <a:endParaRPr/>
          </a:p>
          <a:p>
            <a:pPr indent="-342900" lvl="0" marL="342900" rtl="0" algn="l">
              <a:spcBef>
                <a:spcPts val="333"/>
              </a:spcBef>
              <a:spcAft>
                <a:spcPts val="0"/>
              </a:spcAft>
              <a:buClr>
                <a:schemeClr val="dk1"/>
              </a:buClr>
              <a:buSzPct val="100000"/>
              <a:buChar char="•"/>
            </a:pPr>
            <a:r>
              <a:rPr lang="en-US" sz="1800">
                <a:latin typeface="Times"/>
                <a:ea typeface="Times"/>
                <a:cs typeface="Times"/>
                <a:sym typeface="Times"/>
              </a:rPr>
              <a:t>It completes its execution and then free up the instances of resources held by it.</a:t>
            </a:r>
            <a:endParaRPr/>
          </a:p>
          <a:p>
            <a:pPr indent="0" lvl="0" marL="0" rtl="0" algn="l">
              <a:spcBef>
                <a:spcPts val="333"/>
              </a:spcBef>
              <a:spcAft>
                <a:spcPts val="0"/>
              </a:spcAft>
              <a:buClr>
                <a:schemeClr val="dk1"/>
              </a:buClr>
              <a:buSzPct val="100000"/>
              <a:buNone/>
            </a:pPr>
            <a:r>
              <a:rPr lang="en-US" sz="1800">
                <a:latin typeface="Times"/>
                <a:ea typeface="Times"/>
                <a:cs typeface="Times"/>
                <a:sym typeface="Times"/>
              </a:rPr>
              <a:t> Then Available = [ 3 3 4 ] + [ 2 2 1 ]= [ 5 5 5 ]</a:t>
            </a:r>
            <a:endParaRPr/>
          </a:p>
          <a:p>
            <a:pPr indent="0" lvl="0" marL="0" rtl="0" algn="l">
              <a:spcBef>
                <a:spcPts val="333"/>
              </a:spcBef>
              <a:spcAft>
                <a:spcPts val="0"/>
              </a:spcAft>
              <a:buClr>
                <a:schemeClr val="dk1"/>
              </a:buClr>
              <a:buSzPct val="100000"/>
              <a:buNone/>
            </a:pPr>
            <a:r>
              <a:rPr lang="en-US" sz="1800">
                <a:latin typeface="Times"/>
                <a:ea typeface="Times"/>
                <a:cs typeface="Times"/>
                <a:sym typeface="Times"/>
              </a:rPr>
              <a:t> Thus,</a:t>
            </a:r>
            <a:endParaRPr/>
          </a:p>
          <a:p>
            <a:pPr indent="-342900" lvl="0" marL="342900" rtl="0" algn="l">
              <a:spcBef>
                <a:spcPts val="333"/>
              </a:spcBef>
              <a:spcAft>
                <a:spcPts val="0"/>
              </a:spcAft>
              <a:buClr>
                <a:schemeClr val="dk1"/>
              </a:buClr>
              <a:buSzPct val="100000"/>
              <a:buChar char="•"/>
            </a:pPr>
            <a:r>
              <a:rPr lang="en-US" sz="1800">
                <a:latin typeface="Times"/>
                <a:ea typeface="Times"/>
                <a:cs typeface="Times"/>
                <a:sym typeface="Times"/>
              </a:rPr>
              <a:t>There exists a safe sequence P1, P0, P2 in which all the processes can be executed.</a:t>
            </a:r>
            <a:endParaRPr/>
          </a:p>
          <a:p>
            <a:pPr indent="-342900" lvl="0" marL="342900" rtl="0" algn="l">
              <a:spcBef>
                <a:spcPts val="333"/>
              </a:spcBef>
              <a:spcAft>
                <a:spcPts val="0"/>
              </a:spcAft>
              <a:buClr>
                <a:schemeClr val="dk1"/>
              </a:buClr>
              <a:buSzPct val="100000"/>
              <a:buChar char="•"/>
            </a:pPr>
            <a:r>
              <a:rPr lang="en-US" sz="1800">
                <a:latin typeface="Times"/>
                <a:ea typeface="Times"/>
                <a:cs typeface="Times"/>
                <a:sym typeface="Times"/>
              </a:rPr>
              <a:t>So, the system is in a safe state.</a:t>
            </a:r>
            <a:endParaRPr/>
          </a:p>
          <a:p>
            <a:pPr indent="-342900" lvl="0" marL="342900" rtl="0" algn="l">
              <a:spcBef>
                <a:spcPts val="333"/>
              </a:spcBef>
              <a:spcAft>
                <a:spcPts val="0"/>
              </a:spcAft>
              <a:buClr>
                <a:schemeClr val="dk1"/>
              </a:buClr>
              <a:buSzPct val="100000"/>
              <a:buChar char="•"/>
            </a:pPr>
            <a:r>
              <a:rPr lang="en-US" sz="1800">
                <a:latin typeface="Times"/>
                <a:ea typeface="Times"/>
                <a:cs typeface="Times"/>
                <a:sym typeface="Times"/>
              </a:rPr>
              <a:t>Process P2 will be executed at last.</a:t>
            </a:r>
            <a:endParaRPr/>
          </a:p>
          <a:p>
            <a:pPr indent="0" lvl="0" marL="0" rtl="0" algn="l">
              <a:spcBef>
                <a:spcPts val="333"/>
              </a:spcBef>
              <a:spcAft>
                <a:spcPts val="0"/>
              </a:spcAft>
              <a:buClr>
                <a:schemeClr val="dk1"/>
              </a:buClr>
              <a:buSzPct val="100000"/>
              <a:buNone/>
            </a:pPr>
            <a:r>
              <a:rPr lang="en-US" sz="1800">
                <a:latin typeface="Times"/>
                <a:ea typeface="Times"/>
                <a:cs typeface="Times"/>
                <a:sym typeface="Times"/>
              </a:rPr>
              <a:t> </a:t>
            </a:r>
            <a:endParaRPr/>
          </a:p>
          <a:p>
            <a:pPr indent="0" lvl="0" marL="0" rtl="0" algn="l">
              <a:spcBef>
                <a:spcPts val="333"/>
              </a:spcBef>
              <a:spcAft>
                <a:spcPts val="0"/>
              </a:spcAft>
              <a:buClr>
                <a:schemeClr val="dk1"/>
              </a:buClr>
              <a:buSzPct val="100000"/>
              <a:buNone/>
            </a:pPr>
            <a:r>
              <a:rPr lang="en-US" sz="1800">
                <a:latin typeface="Times"/>
                <a:ea typeface="Times"/>
                <a:cs typeface="Times"/>
                <a:sym typeface="Times"/>
              </a:rPr>
              <a:t>Thus, Option (3) is correct.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5"/>
          <p:cNvSpPr txBox="1"/>
          <p:nvPr>
            <p:ph type="title"/>
          </p:nvPr>
        </p:nvSpPr>
        <p:spPr>
          <a:xfrm>
            <a:off x="1066800" y="609600"/>
            <a:ext cx="7683500" cy="576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a:buNone/>
            </a:pPr>
            <a:r>
              <a:rPr lang="en-US" sz="4000">
                <a:solidFill>
                  <a:srgbClr val="C00000"/>
                </a:solidFill>
                <a:latin typeface="Times"/>
                <a:ea typeface="Times"/>
                <a:cs typeface="Times"/>
                <a:sym typeface="Times"/>
              </a:rPr>
              <a:t>Problem-02</a:t>
            </a:r>
            <a:endParaRPr sz="4000">
              <a:solidFill>
                <a:srgbClr val="C00000"/>
              </a:solidFill>
              <a:latin typeface="Times"/>
              <a:ea typeface="Times"/>
              <a:cs typeface="Times"/>
              <a:sym typeface="Times"/>
            </a:endParaRPr>
          </a:p>
        </p:txBody>
      </p:sp>
      <p:sp>
        <p:nvSpPr>
          <p:cNvPr id="355" name="Google Shape;355;p25"/>
          <p:cNvSpPr txBox="1"/>
          <p:nvPr>
            <p:ph idx="1" type="body"/>
          </p:nvPr>
        </p:nvSpPr>
        <p:spPr>
          <a:xfrm>
            <a:off x="838200" y="1371601"/>
            <a:ext cx="7924800" cy="4151312"/>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1800"/>
              <a:buChar char="•"/>
            </a:pPr>
            <a:r>
              <a:rPr lang="en-US" sz="1800">
                <a:latin typeface="Times"/>
                <a:ea typeface="Times"/>
                <a:cs typeface="Times"/>
                <a:sym typeface="Times"/>
              </a:rPr>
              <a:t>An operating system uses the banker’s algorithm for deadlock avoidance when managing the allocation of three resource types X, Y and Z to three processes P0, P1 and P2. The table given below presents the current system state. Here, the Allocation matrix shows the current number of resources of each type allocated to each process and the Max matrix shows the maximum number of resources of each type required by each process during its execution.</a:t>
            </a:r>
            <a:endParaRPr/>
          </a:p>
          <a:p>
            <a:pPr indent="-228600" lvl="0" marL="342900" rtl="0" algn="just">
              <a:spcBef>
                <a:spcPts val="360"/>
              </a:spcBef>
              <a:spcAft>
                <a:spcPts val="0"/>
              </a:spcAft>
              <a:buClr>
                <a:schemeClr val="dk1"/>
              </a:buClr>
              <a:buSzPts val="1800"/>
              <a:buNone/>
            </a:pPr>
            <a:r>
              <a:t/>
            </a:r>
            <a:endParaRPr sz="1800"/>
          </a:p>
        </p:txBody>
      </p:sp>
      <p:graphicFrame>
        <p:nvGraphicFramePr>
          <p:cNvPr id="356" name="Google Shape;356;p25"/>
          <p:cNvGraphicFramePr/>
          <p:nvPr/>
        </p:nvGraphicFramePr>
        <p:xfrm>
          <a:off x="2590798" y="3505200"/>
          <a:ext cx="3000000" cy="3000000"/>
        </p:xfrm>
        <a:graphic>
          <a:graphicData uri="http://schemas.openxmlformats.org/drawingml/2006/table">
            <a:tbl>
              <a:tblPr bandRow="1" firstCol="1" firstRow="1">
                <a:noFill/>
                <a:tableStyleId>{4B85D5FD-AD7F-4615-9797-5DAEDF67DDF2}</a:tableStyleId>
              </a:tblPr>
              <a:tblGrid>
                <a:gridCol w="644650"/>
                <a:gridCol w="635575"/>
                <a:gridCol w="635575"/>
                <a:gridCol w="635575"/>
                <a:gridCol w="635575"/>
                <a:gridCol w="635575"/>
                <a:gridCol w="644650"/>
              </a:tblGrid>
              <a:tr h="518150">
                <a:tc>
                  <a:txBody>
                    <a:bodyPr/>
                    <a:lstStyle/>
                    <a:p>
                      <a:pPr indent="0" lvl="0" marL="0" marR="0" rtl="0" algn="l">
                        <a:lnSpc>
                          <a:spcPct val="115000"/>
                        </a:lnSpc>
                        <a:spcBef>
                          <a:spcPts val="0"/>
                        </a:spcBef>
                        <a:spcAft>
                          <a:spcPts val="0"/>
                        </a:spcAft>
                        <a:buNone/>
                      </a:pPr>
                      <a:r>
                        <a:t/>
                      </a:r>
                      <a:endParaRPr sz="1100" u="none" cap="none" strike="noStrike">
                        <a:latin typeface="Calibri"/>
                        <a:ea typeface="Calibri"/>
                        <a:cs typeface="Calibri"/>
                        <a:sym typeface="Calibri"/>
                      </a:endParaRPr>
                    </a:p>
                  </a:txBody>
                  <a:tcPr marT="76200" marB="76200" marR="95250" marL="95250" anchor="ctr"/>
                </a:tc>
                <a:tc gridSpan="3">
                  <a:txBody>
                    <a:bodyPr/>
                    <a:lstStyle/>
                    <a:p>
                      <a:pPr indent="0" lvl="0" marL="0" marR="0" rtl="0" algn="l">
                        <a:lnSpc>
                          <a:spcPct val="150000"/>
                        </a:lnSpc>
                        <a:spcBef>
                          <a:spcPts val="0"/>
                        </a:spcBef>
                        <a:spcAft>
                          <a:spcPts val="0"/>
                        </a:spcAft>
                        <a:buNone/>
                      </a:pPr>
                      <a:r>
                        <a:rPr lang="en-US" sz="1200" u="none" cap="none" strike="noStrike"/>
                        <a:t>Allocation</a:t>
                      </a:r>
                      <a:endParaRPr sz="1100" u="none" cap="none" strike="noStrike">
                        <a:latin typeface="Calibri"/>
                        <a:ea typeface="Calibri"/>
                        <a:cs typeface="Calibri"/>
                        <a:sym typeface="Calibri"/>
                      </a:endParaRPr>
                    </a:p>
                  </a:txBody>
                  <a:tcPr marT="76200" marB="76200" marR="95250" marL="95250" anchor="ctr"/>
                </a:tc>
                <a:tc hMerge="1"/>
                <a:tc hMerge="1"/>
                <a:tc gridSpan="3">
                  <a:txBody>
                    <a:bodyPr/>
                    <a:lstStyle/>
                    <a:p>
                      <a:pPr indent="0" lvl="0" marL="0" marR="0" rtl="0" algn="l">
                        <a:lnSpc>
                          <a:spcPct val="150000"/>
                        </a:lnSpc>
                        <a:spcBef>
                          <a:spcPts val="0"/>
                        </a:spcBef>
                        <a:spcAft>
                          <a:spcPts val="0"/>
                        </a:spcAft>
                        <a:buNone/>
                      </a:pPr>
                      <a:r>
                        <a:rPr lang="en-US" sz="1200" u="none" cap="none" strike="noStrike"/>
                        <a:t>Max</a:t>
                      </a:r>
                      <a:endParaRPr sz="1100" u="none" cap="none" strike="noStrike">
                        <a:latin typeface="Calibri"/>
                        <a:ea typeface="Calibri"/>
                        <a:cs typeface="Calibri"/>
                        <a:sym typeface="Calibri"/>
                      </a:endParaRPr>
                    </a:p>
                  </a:txBody>
                  <a:tcPr marT="76200" marB="76200" marR="95250" marL="95250" anchor="ctr"/>
                </a:tc>
                <a:tc hMerge="1"/>
                <a:tc hMerge="1"/>
              </a:tr>
              <a:tr h="518150">
                <a:tc>
                  <a:txBody>
                    <a:bodyPr/>
                    <a:lstStyle/>
                    <a:p>
                      <a:pPr indent="0" lvl="0" marL="0" marR="0" rtl="0" algn="l">
                        <a:lnSpc>
                          <a:spcPct val="115000"/>
                        </a:lnSpc>
                        <a:spcBef>
                          <a:spcPts val="0"/>
                        </a:spcBef>
                        <a:spcAft>
                          <a:spcPts val="0"/>
                        </a:spcAft>
                        <a:buNone/>
                      </a:pPr>
                      <a:r>
                        <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X</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Y</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Z</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X</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Y</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Z</a:t>
                      </a:r>
                      <a:endParaRPr sz="1100" u="none" cap="none" strike="noStrike">
                        <a:latin typeface="Calibri"/>
                        <a:ea typeface="Calibri"/>
                        <a:cs typeface="Calibri"/>
                        <a:sym typeface="Calibri"/>
                      </a:endParaRPr>
                    </a:p>
                  </a:txBody>
                  <a:tcPr marT="76200" marB="76200" marR="95250" marL="95250" anchor="ctr"/>
                </a:tc>
              </a:tr>
              <a:tr h="518150">
                <a:tc>
                  <a:txBody>
                    <a:bodyPr/>
                    <a:lstStyle/>
                    <a:p>
                      <a:pPr indent="0" lvl="0" marL="0" marR="0" rtl="0" algn="l">
                        <a:lnSpc>
                          <a:spcPct val="150000"/>
                        </a:lnSpc>
                        <a:spcBef>
                          <a:spcPts val="0"/>
                        </a:spcBef>
                        <a:spcAft>
                          <a:spcPts val="0"/>
                        </a:spcAft>
                        <a:buNone/>
                      </a:pPr>
                      <a:r>
                        <a:rPr lang="en-US" sz="1200" u="none" cap="none" strike="noStrike"/>
                        <a:t>P0</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0</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0</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1</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8</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4</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3</a:t>
                      </a:r>
                      <a:endParaRPr sz="1100" u="none" cap="none" strike="noStrike">
                        <a:latin typeface="Calibri"/>
                        <a:ea typeface="Calibri"/>
                        <a:cs typeface="Calibri"/>
                        <a:sym typeface="Calibri"/>
                      </a:endParaRPr>
                    </a:p>
                  </a:txBody>
                  <a:tcPr marT="76200" marB="76200" marR="95250" marL="95250" anchor="ctr"/>
                </a:tc>
              </a:tr>
              <a:tr h="518150">
                <a:tc>
                  <a:txBody>
                    <a:bodyPr/>
                    <a:lstStyle/>
                    <a:p>
                      <a:pPr indent="0" lvl="0" marL="0" marR="0" rtl="0" algn="l">
                        <a:lnSpc>
                          <a:spcPct val="150000"/>
                        </a:lnSpc>
                        <a:spcBef>
                          <a:spcPts val="0"/>
                        </a:spcBef>
                        <a:spcAft>
                          <a:spcPts val="0"/>
                        </a:spcAft>
                        <a:buNone/>
                      </a:pPr>
                      <a:r>
                        <a:rPr lang="en-US" sz="1200" u="none" cap="none" strike="noStrike"/>
                        <a:t>P1</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3</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2</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0</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6</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2</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0</a:t>
                      </a:r>
                      <a:endParaRPr sz="1100" u="none" cap="none" strike="noStrike">
                        <a:latin typeface="Calibri"/>
                        <a:ea typeface="Calibri"/>
                        <a:cs typeface="Calibri"/>
                        <a:sym typeface="Calibri"/>
                      </a:endParaRPr>
                    </a:p>
                  </a:txBody>
                  <a:tcPr marT="76200" marB="76200" marR="95250" marL="95250" anchor="ctr"/>
                </a:tc>
              </a:tr>
              <a:tr h="518150">
                <a:tc>
                  <a:txBody>
                    <a:bodyPr/>
                    <a:lstStyle/>
                    <a:p>
                      <a:pPr indent="0" lvl="0" marL="0" marR="0" rtl="0" algn="l">
                        <a:lnSpc>
                          <a:spcPct val="150000"/>
                        </a:lnSpc>
                        <a:spcBef>
                          <a:spcPts val="0"/>
                        </a:spcBef>
                        <a:spcAft>
                          <a:spcPts val="0"/>
                        </a:spcAft>
                        <a:buNone/>
                      </a:pPr>
                      <a:r>
                        <a:rPr lang="en-US" sz="1200" u="none" cap="none" strike="noStrike"/>
                        <a:t>P2</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2</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1</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1</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3</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3</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3</a:t>
                      </a:r>
                      <a:endParaRPr sz="1100" u="none" cap="none" strike="noStrike">
                        <a:latin typeface="Calibri"/>
                        <a:ea typeface="Calibri"/>
                        <a:cs typeface="Calibri"/>
                        <a:sym typeface="Calibri"/>
                      </a:endParaRPr>
                    </a:p>
                  </a:txBody>
                  <a:tcPr marT="76200" marB="76200" marR="95250" marL="95250" anchor="ct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6"/>
          <p:cNvSpPr txBox="1"/>
          <p:nvPr>
            <p:ph type="title"/>
          </p:nvPr>
        </p:nvSpPr>
        <p:spPr>
          <a:xfrm>
            <a:off x="1066800" y="609600"/>
            <a:ext cx="7683500" cy="576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a:buNone/>
            </a:pPr>
            <a:r>
              <a:rPr lang="en-US" sz="4000">
                <a:solidFill>
                  <a:srgbClr val="C00000"/>
                </a:solidFill>
                <a:latin typeface="Times"/>
                <a:ea typeface="Times"/>
                <a:cs typeface="Times"/>
                <a:sym typeface="Times"/>
              </a:rPr>
              <a:t>Problem-02 cont…</a:t>
            </a:r>
            <a:endParaRPr/>
          </a:p>
        </p:txBody>
      </p:sp>
      <p:sp>
        <p:nvSpPr>
          <p:cNvPr id="363" name="Google Shape;363;p26"/>
          <p:cNvSpPr/>
          <p:nvPr/>
        </p:nvSpPr>
        <p:spPr>
          <a:xfrm>
            <a:off x="762000" y="1612880"/>
            <a:ext cx="8229600"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a:ea typeface="Times"/>
                <a:cs typeface="Times"/>
                <a:sym typeface="Times"/>
              </a:rPr>
              <a:t>There are 3 units of type X, 2 units of type Y and 2 units of type Z still available. The system is currently in safe state. Consider the following independent requests for additional resources in the current state-</a:t>
            </a:r>
            <a:endParaRPr/>
          </a:p>
          <a:p>
            <a:pPr indent="0" lvl="0" marL="0" marR="0" rtl="0" algn="l">
              <a:spcBef>
                <a:spcPts val="0"/>
              </a:spcBef>
              <a:spcAft>
                <a:spcPts val="0"/>
              </a:spcAft>
              <a:buNone/>
            </a:pPr>
            <a:r>
              <a:rPr lang="en-US" sz="1800">
                <a:solidFill>
                  <a:schemeClr val="dk1"/>
                </a:solidFill>
                <a:latin typeface="Times"/>
                <a:ea typeface="Times"/>
                <a:cs typeface="Times"/>
                <a:sym typeface="Times"/>
              </a:rPr>
              <a:t> </a:t>
            </a:r>
            <a:endParaRPr/>
          </a:p>
          <a:p>
            <a:pPr indent="0" lvl="0" marL="0" marR="0" rtl="0" algn="l">
              <a:spcBef>
                <a:spcPts val="0"/>
              </a:spcBef>
              <a:spcAft>
                <a:spcPts val="0"/>
              </a:spcAft>
              <a:buNone/>
            </a:pPr>
            <a:r>
              <a:rPr lang="en-US" sz="1800">
                <a:solidFill>
                  <a:schemeClr val="dk1"/>
                </a:solidFill>
                <a:latin typeface="Times"/>
                <a:ea typeface="Times"/>
                <a:cs typeface="Times"/>
                <a:sym typeface="Times"/>
              </a:rPr>
              <a:t>REQ1: P0 requests 0 units of X, 0 units of Y and 2 units of Z</a:t>
            </a:r>
            <a:endParaRPr/>
          </a:p>
          <a:p>
            <a:pPr indent="0" lvl="0" marL="0" marR="0" rtl="0" algn="l">
              <a:spcBef>
                <a:spcPts val="0"/>
              </a:spcBef>
              <a:spcAft>
                <a:spcPts val="0"/>
              </a:spcAft>
              <a:buNone/>
            </a:pPr>
            <a:r>
              <a:rPr lang="en-US" sz="1800">
                <a:solidFill>
                  <a:schemeClr val="dk1"/>
                </a:solidFill>
                <a:latin typeface="Times"/>
                <a:ea typeface="Times"/>
                <a:cs typeface="Times"/>
                <a:sym typeface="Times"/>
              </a:rPr>
              <a:t>REQ2: P1 requests 2 units of X, 0 units of Y and 0 units of Z</a:t>
            </a:r>
            <a:endParaRPr/>
          </a:p>
          <a:p>
            <a:pPr indent="0" lvl="0" marL="0" marR="0" rtl="0" algn="l">
              <a:spcBef>
                <a:spcPts val="0"/>
              </a:spcBef>
              <a:spcAft>
                <a:spcPts val="0"/>
              </a:spcAft>
              <a:buNone/>
            </a:pPr>
            <a:r>
              <a:rPr lang="en-US" sz="1800">
                <a:solidFill>
                  <a:schemeClr val="dk1"/>
                </a:solidFill>
                <a:latin typeface="Times"/>
                <a:ea typeface="Times"/>
                <a:cs typeface="Times"/>
                <a:sym typeface="Times"/>
              </a:rPr>
              <a:t> </a:t>
            </a:r>
            <a:endParaRPr/>
          </a:p>
          <a:p>
            <a:pPr indent="0" lvl="0" marL="0" marR="0" rtl="0" algn="l">
              <a:spcBef>
                <a:spcPts val="0"/>
              </a:spcBef>
              <a:spcAft>
                <a:spcPts val="0"/>
              </a:spcAft>
              <a:buNone/>
            </a:pPr>
            <a:r>
              <a:rPr lang="en-US" sz="1800">
                <a:solidFill>
                  <a:schemeClr val="dk1"/>
                </a:solidFill>
                <a:latin typeface="Times"/>
                <a:ea typeface="Times"/>
                <a:cs typeface="Times"/>
                <a:sym typeface="Times"/>
              </a:rPr>
              <a:t>Which of the following is TRUE?</a:t>
            </a:r>
            <a:endParaRPr/>
          </a:p>
          <a:p>
            <a:pPr indent="0" lvl="0" marL="0" marR="0" rtl="0" algn="l">
              <a:spcBef>
                <a:spcPts val="0"/>
              </a:spcBef>
              <a:spcAft>
                <a:spcPts val="0"/>
              </a:spcAft>
              <a:buNone/>
            </a:pPr>
            <a:r>
              <a:rPr lang="en-US" sz="1800">
                <a:solidFill>
                  <a:schemeClr val="dk1"/>
                </a:solidFill>
                <a:latin typeface="Times"/>
                <a:ea typeface="Times"/>
                <a:cs typeface="Times"/>
                <a:sym typeface="Times"/>
              </a:rPr>
              <a:t>1. 	Only REQ1 can be permitted</a:t>
            </a:r>
            <a:endParaRPr/>
          </a:p>
          <a:p>
            <a:pPr indent="0" lvl="0" marL="0" marR="0" rtl="0" algn="l">
              <a:spcBef>
                <a:spcPts val="0"/>
              </a:spcBef>
              <a:spcAft>
                <a:spcPts val="0"/>
              </a:spcAft>
              <a:buNone/>
            </a:pPr>
            <a:r>
              <a:rPr lang="en-US" sz="1800">
                <a:solidFill>
                  <a:schemeClr val="dk1"/>
                </a:solidFill>
                <a:latin typeface="Times"/>
                <a:ea typeface="Times"/>
                <a:cs typeface="Times"/>
                <a:sym typeface="Times"/>
              </a:rPr>
              <a:t>2.	Only REQ2 can be permitted</a:t>
            </a:r>
            <a:endParaRPr/>
          </a:p>
          <a:p>
            <a:pPr indent="0" lvl="0" marL="0" marR="0" rtl="0" algn="l">
              <a:spcBef>
                <a:spcPts val="0"/>
              </a:spcBef>
              <a:spcAft>
                <a:spcPts val="0"/>
              </a:spcAft>
              <a:buNone/>
            </a:pPr>
            <a:r>
              <a:rPr lang="en-US" sz="1800">
                <a:solidFill>
                  <a:schemeClr val="dk1"/>
                </a:solidFill>
                <a:latin typeface="Times"/>
                <a:ea typeface="Times"/>
                <a:cs typeface="Times"/>
                <a:sym typeface="Times"/>
              </a:rPr>
              <a:t>3.	Both REQ1 and REQ2 can be permitted</a:t>
            </a:r>
            <a:endParaRPr/>
          </a:p>
          <a:p>
            <a:pPr indent="0" lvl="0" marL="0" marR="0" rtl="0" algn="l">
              <a:spcBef>
                <a:spcPts val="0"/>
              </a:spcBef>
              <a:spcAft>
                <a:spcPts val="0"/>
              </a:spcAft>
              <a:buNone/>
            </a:pPr>
            <a:r>
              <a:rPr lang="en-US" sz="1800">
                <a:solidFill>
                  <a:schemeClr val="dk1"/>
                </a:solidFill>
                <a:latin typeface="Times"/>
                <a:ea typeface="Times"/>
                <a:cs typeface="Times"/>
                <a:sym typeface="Times"/>
              </a:rPr>
              <a:t>4.	Neither REQ1 nor REQ2 can be permitted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7"/>
          <p:cNvSpPr txBox="1"/>
          <p:nvPr>
            <p:ph type="title"/>
          </p:nvPr>
        </p:nvSpPr>
        <p:spPr>
          <a:xfrm>
            <a:off x="1066800" y="609600"/>
            <a:ext cx="7683500" cy="576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a:buNone/>
            </a:pPr>
            <a:r>
              <a:rPr lang="en-US" sz="4000">
                <a:solidFill>
                  <a:srgbClr val="C00000"/>
                </a:solidFill>
                <a:latin typeface="Times"/>
                <a:ea typeface="Times"/>
                <a:cs typeface="Times"/>
                <a:sym typeface="Times"/>
              </a:rPr>
              <a:t>Solution</a:t>
            </a:r>
            <a:endParaRPr/>
          </a:p>
        </p:txBody>
      </p:sp>
      <p:sp>
        <p:nvSpPr>
          <p:cNvPr id="370" name="Google Shape;370;p27"/>
          <p:cNvSpPr txBox="1"/>
          <p:nvPr>
            <p:ph idx="1" type="body"/>
          </p:nvPr>
        </p:nvSpPr>
        <p:spPr>
          <a:xfrm>
            <a:off x="838200" y="1523999"/>
            <a:ext cx="7924800" cy="399891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None/>
            </a:pPr>
            <a:r>
              <a:rPr lang="en-US" sz="1800"/>
              <a:t>According to question,</a:t>
            </a:r>
            <a:endParaRPr/>
          </a:p>
          <a:p>
            <a:pPr indent="-342900" lvl="0" marL="342900" rtl="0" algn="l">
              <a:spcBef>
                <a:spcPts val="360"/>
              </a:spcBef>
              <a:spcAft>
                <a:spcPts val="0"/>
              </a:spcAft>
              <a:buClr>
                <a:schemeClr val="dk1"/>
              </a:buClr>
              <a:buSzPts val="1800"/>
              <a:buChar char="•"/>
            </a:pPr>
            <a:r>
              <a:rPr lang="en-US" sz="1800"/>
              <a:t>Available = [ X Y Z ] = [ 3 2 2 ]</a:t>
            </a:r>
            <a:endParaRPr/>
          </a:p>
          <a:p>
            <a:pPr indent="0" lvl="0" marL="0" rtl="0" algn="l">
              <a:spcBef>
                <a:spcPts val="360"/>
              </a:spcBef>
              <a:spcAft>
                <a:spcPts val="0"/>
              </a:spcAft>
              <a:buClr>
                <a:schemeClr val="dk1"/>
              </a:buClr>
              <a:buSzPts val="1800"/>
              <a:buNone/>
            </a:pPr>
            <a:r>
              <a:rPr lang="en-US" sz="1800"/>
              <a:t>Now,</a:t>
            </a:r>
            <a:endParaRPr/>
          </a:p>
          <a:p>
            <a:pPr indent="-342900" lvl="0" marL="342900" rtl="0" algn="l">
              <a:spcBef>
                <a:spcPts val="360"/>
              </a:spcBef>
              <a:spcAft>
                <a:spcPts val="0"/>
              </a:spcAft>
              <a:buClr>
                <a:schemeClr val="dk1"/>
              </a:buClr>
              <a:buSzPts val="1800"/>
              <a:buChar char="•"/>
            </a:pPr>
            <a:r>
              <a:rPr lang="en-US" sz="1800"/>
              <a:t>Need = Max – Allocation</a:t>
            </a:r>
            <a:endParaRPr/>
          </a:p>
          <a:p>
            <a:pPr indent="0" lvl="0" marL="0" rtl="0" algn="l">
              <a:spcBef>
                <a:spcPts val="360"/>
              </a:spcBef>
              <a:spcAft>
                <a:spcPts val="0"/>
              </a:spcAft>
              <a:buClr>
                <a:schemeClr val="dk1"/>
              </a:buClr>
              <a:buSzPts val="1800"/>
              <a:buNone/>
            </a:pPr>
            <a:r>
              <a:rPr lang="en-US" sz="1800"/>
              <a:t>So, we have-</a:t>
            </a:r>
            <a:endParaRPr/>
          </a:p>
          <a:p>
            <a:pPr indent="0" lvl="0" marL="0" rtl="0" algn="l">
              <a:spcBef>
                <a:spcPts val="360"/>
              </a:spcBef>
              <a:spcAft>
                <a:spcPts val="0"/>
              </a:spcAft>
              <a:buClr>
                <a:schemeClr val="dk1"/>
              </a:buClr>
              <a:buSzPts val="1800"/>
              <a:buNone/>
            </a:pPr>
            <a:r>
              <a:rPr lang="en-US" sz="1800"/>
              <a:t> </a:t>
            </a:r>
            <a:endParaRPr/>
          </a:p>
        </p:txBody>
      </p:sp>
      <p:graphicFrame>
        <p:nvGraphicFramePr>
          <p:cNvPr id="371" name="Google Shape;371;p27"/>
          <p:cNvGraphicFramePr/>
          <p:nvPr/>
        </p:nvGraphicFramePr>
        <p:xfrm>
          <a:off x="1557339" y="3342005"/>
          <a:ext cx="3000000" cy="3000000"/>
        </p:xfrm>
        <a:graphic>
          <a:graphicData uri="http://schemas.openxmlformats.org/drawingml/2006/table">
            <a:tbl>
              <a:tblPr bandRow="1" firstCol="1" firstRow="1">
                <a:noFill/>
                <a:tableStyleId>{4B85D5FD-AD7F-4615-9797-5DAEDF67DDF2}</a:tableStyleId>
              </a:tblPr>
              <a:tblGrid>
                <a:gridCol w="610575"/>
                <a:gridCol w="610575"/>
                <a:gridCol w="601025"/>
                <a:gridCol w="601025"/>
                <a:gridCol w="601025"/>
                <a:gridCol w="601025"/>
                <a:gridCol w="601025"/>
                <a:gridCol w="601025"/>
                <a:gridCol w="601025"/>
                <a:gridCol w="601025"/>
              </a:tblGrid>
              <a:tr h="238125">
                <a:tc>
                  <a:txBody>
                    <a:bodyPr/>
                    <a:lstStyle/>
                    <a:p>
                      <a:pPr indent="0" lvl="0" marL="0" marR="0" rtl="0" algn="l">
                        <a:lnSpc>
                          <a:spcPct val="115000"/>
                        </a:lnSpc>
                        <a:spcBef>
                          <a:spcPts val="0"/>
                        </a:spcBef>
                        <a:spcAft>
                          <a:spcPts val="0"/>
                        </a:spcAft>
                        <a:buNone/>
                      </a:pPr>
                      <a:r>
                        <a:t/>
                      </a:r>
                      <a:endParaRPr sz="1100" u="none" cap="none" strike="noStrike">
                        <a:latin typeface="Calibri"/>
                        <a:ea typeface="Calibri"/>
                        <a:cs typeface="Calibri"/>
                        <a:sym typeface="Calibri"/>
                      </a:endParaRPr>
                    </a:p>
                  </a:txBody>
                  <a:tcPr marT="76200" marB="76200" marR="95250" marL="95250" anchor="ctr"/>
                </a:tc>
                <a:tc gridSpan="3">
                  <a:txBody>
                    <a:bodyPr/>
                    <a:lstStyle/>
                    <a:p>
                      <a:pPr indent="0" lvl="0" marL="0" marR="0" rtl="0" algn="l">
                        <a:lnSpc>
                          <a:spcPct val="150000"/>
                        </a:lnSpc>
                        <a:spcBef>
                          <a:spcPts val="0"/>
                        </a:spcBef>
                        <a:spcAft>
                          <a:spcPts val="0"/>
                        </a:spcAft>
                        <a:buNone/>
                      </a:pPr>
                      <a:r>
                        <a:rPr lang="en-US" sz="1200" u="none" cap="none" strike="noStrike"/>
                        <a:t>Allocation</a:t>
                      </a:r>
                      <a:endParaRPr sz="1100" u="none" cap="none" strike="noStrike">
                        <a:latin typeface="Calibri"/>
                        <a:ea typeface="Calibri"/>
                        <a:cs typeface="Calibri"/>
                        <a:sym typeface="Calibri"/>
                      </a:endParaRPr>
                    </a:p>
                  </a:txBody>
                  <a:tcPr marT="76200" marB="76200" marR="95250" marL="95250" anchor="ctr"/>
                </a:tc>
                <a:tc hMerge="1"/>
                <a:tc hMerge="1"/>
                <a:tc gridSpan="3">
                  <a:txBody>
                    <a:bodyPr/>
                    <a:lstStyle/>
                    <a:p>
                      <a:pPr indent="0" lvl="0" marL="0" marR="0" rtl="0" algn="l">
                        <a:lnSpc>
                          <a:spcPct val="150000"/>
                        </a:lnSpc>
                        <a:spcBef>
                          <a:spcPts val="0"/>
                        </a:spcBef>
                        <a:spcAft>
                          <a:spcPts val="0"/>
                        </a:spcAft>
                        <a:buNone/>
                      </a:pPr>
                      <a:r>
                        <a:rPr lang="en-US" sz="1200" u="none" cap="none" strike="noStrike"/>
                        <a:t>Max</a:t>
                      </a:r>
                      <a:endParaRPr sz="1100" u="none" cap="none" strike="noStrike">
                        <a:latin typeface="Calibri"/>
                        <a:ea typeface="Calibri"/>
                        <a:cs typeface="Calibri"/>
                        <a:sym typeface="Calibri"/>
                      </a:endParaRPr>
                    </a:p>
                  </a:txBody>
                  <a:tcPr marT="76200" marB="76200" marR="95250" marL="95250" anchor="ctr"/>
                </a:tc>
                <a:tc hMerge="1"/>
                <a:tc hMerge="1"/>
                <a:tc gridSpan="3">
                  <a:txBody>
                    <a:bodyPr/>
                    <a:lstStyle/>
                    <a:p>
                      <a:pPr indent="0" lvl="0" marL="0" marR="0" rtl="0" algn="l">
                        <a:lnSpc>
                          <a:spcPct val="150000"/>
                        </a:lnSpc>
                        <a:spcBef>
                          <a:spcPts val="0"/>
                        </a:spcBef>
                        <a:spcAft>
                          <a:spcPts val="0"/>
                        </a:spcAft>
                        <a:buNone/>
                      </a:pPr>
                      <a:r>
                        <a:rPr lang="en-US" sz="1200" u="none" cap="none" strike="noStrike"/>
                        <a:t>Need</a:t>
                      </a:r>
                      <a:endParaRPr sz="1100" u="none" cap="none" strike="noStrike">
                        <a:latin typeface="Calibri"/>
                        <a:ea typeface="Calibri"/>
                        <a:cs typeface="Calibri"/>
                        <a:sym typeface="Calibri"/>
                      </a:endParaRPr>
                    </a:p>
                  </a:txBody>
                  <a:tcPr marT="76200" marB="76200" marR="95250" marL="95250" anchor="ctr"/>
                </a:tc>
                <a:tc hMerge="1"/>
                <a:tc hMerge="1"/>
              </a:tr>
              <a:tr h="238125">
                <a:tc>
                  <a:txBody>
                    <a:bodyPr/>
                    <a:lstStyle/>
                    <a:p>
                      <a:pPr indent="0" lvl="0" marL="0" marR="0" rtl="0" algn="l">
                        <a:lnSpc>
                          <a:spcPct val="115000"/>
                        </a:lnSpc>
                        <a:spcBef>
                          <a:spcPts val="0"/>
                        </a:spcBef>
                        <a:spcAft>
                          <a:spcPts val="0"/>
                        </a:spcAft>
                        <a:buNone/>
                      </a:pPr>
                      <a:r>
                        <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X</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Y</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Z</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X</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Y</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Z</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X</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Y</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Z</a:t>
                      </a:r>
                      <a:endParaRPr sz="1100" u="none" cap="none" strike="noStrike">
                        <a:latin typeface="Calibri"/>
                        <a:ea typeface="Calibri"/>
                        <a:cs typeface="Calibri"/>
                        <a:sym typeface="Calibri"/>
                      </a:endParaRPr>
                    </a:p>
                  </a:txBody>
                  <a:tcPr marT="76200" marB="76200" marR="95250" marL="95250" anchor="ctr"/>
                </a:tc>
              </a:tr>
              <a:tr h="238125">
                <a:tc>
                  <a:txBody>
                    <a:bodyPr/>
                    <a:lstStyle/>
                    <a:p>
                      <a:pPr indent="0" lvl="0" marL="0" marR="0" rtl="0" algn="l">
                        <a:lnSpc>
                          <a:spcPct val="150000"/>
                        </a:lnSpc>
                        <a:spcBef>
                          <a:spcPts val="0"/>
                        </a:spcBef>
                        <a:spcAft>
                          <a:spcPts val="0"/>
                        </a:spcAft>
                        <a:buNone/>
                      </a:pPr>
                      <a:r>
                        <a:rPr lang="en-US" sz="1200" u="none" cap="none" strike="noStrike"/>
                        <a:t>P0</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0</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0</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1</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8</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4</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3</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8</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4</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2</a:t>
                      </a:r>
                      <a:endParaRPr sz="1100" u="none" cap="none" strike="noStrike">
                        <a:latin typeface="Calibri"/>
                        <a:ea typeface="Calibri"/>
                        <a:cs typeface="Calibri"/>
                        <a:sym typeface="Calibri"/>
                      </a:endParaRPr>
                    </a:p>
                  </a:txBody>
                  <a:tcPr marT="76200" marB="76200" marR="95250" marL="95250" anchor="ctr"/>
                </a:tc>
              </a:tr>
              <a:tr h="238125">
                <a:tc>
                  <a:txBody>
                    <a:bodyPr/>
                    <a:lstStyle/>
                    <a:p>
                      <a:pPr indent="0" lvl="0" marL="0" marR="0" rtl="0" algn="l">
                        <a:lnSpc>
                          <a:spcPct val="150000"/>
                        </a:lnSpc>
                        <a:spcBef>
                          <a:spcPts val="0"/>
                        </a:spcBef>
                        <a:spcAft>
                          <a:spcPts val="0"/>
                        </a:spcAft>
                        <a:buNone/>
                      </a:pPr>
                      <a:r>
                        <a:rPr lang="en-US" sz="1200" u="none" cap="none" strike="noStrike"/>
                        <a:t>P1</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3</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2</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0</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6</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2</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0</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3</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0</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0</a:t>
                      </a:r>
                      <a:endParaRPr sz="1100" u="none" cap="none" strike="noStrike">
                        <a:latin typeface="Calibri"/>
                        <a:ea typeface="Calibri"/>
                        <a:cs typeface="Calibri"/>
                        <a:sym typeface="Calibri"/>
                      </a:endParaRPr>
                    </a:p>
                  </a:txBody>
                  <a:tcPr marT="76200" marB="76200" marR="95250" marL="95250" anchor="ctr"/>
                </a:tc>
              </a:tr>
              <a:tr h="238125">
                <a:tc>
                  <a:txBody>
                    <a:bodyPr/>
                    <a:lstStyle/>
                    <a:p>
                      <a:pPr indent="0" lvl="0" marL="0" marR="0" rtl="0" algn="l">
                        <a:lnSpc>
                          <a:spcPct val="150000"/>
                        </a:lnSpc>
                        <a:spcBef>
                          <a:spcPts val="0"/>
                        </a:spcBef>
                        <a:spcAft>
                          <a:spcPts val="0"/>
                        </a:spcAft>
                        <a:buNone/>
                      </a:pPr>
                      <a:r>
                        <a:rPr lang="en-US" sz="1200" u="none" cap="none" strike="noStrike"/>
                        <a:t>P2</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2</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1</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1</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3</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3</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3</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1</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2</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2</a:t>
                      </a:r>
                      <a:endParaRPr sz="1100" u="none" cap="none" strike="noStrike">
                        <a:latin typeface="Calibri"/>
                        <a:ea typeface="Calibri"/>
                        <a:cs typeface="Calibri"/>
                        <a:sym typeface="Calibri"/>
                      </a:endParaRPr>
                    </a:p>
                  </a:txBody>
                  <a:tcPr marT="76200" marB="76200" marR="95250" marL="95250" anchor="ct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8"/>
          <p:cNvSpPr txBox="1"/>
          <p:nvPr>
            <p:ph type="title"/>
          </p:nvPr>
        </p:nvSpPr>
        <p:spPr>
          <a:xfrm>
            <a:off x="1066800" y="609600"/>
            <a:ext cx="7683500" cy="576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a:buNone/>
            </a:pPr>
            <a:r>
              <a:rPr lang="en-US" sz="4000">
                <a:solidFill>
                  <a:srgbClr val="C00000"/>
                </a:solidFill>
                <a:latin typeface="Times"/>
                <a:ea typeface="Times"/>
                <a:cs typeface="Times"/>
                <a:sym typeface="Times"/>
              </a:rPr>
              <a:t>Solution</a:t>
            </a:r>
            <a:endParaRPr/>
          </a:p>
        </p:txBody>
      </p:sp>
      <p:sp>
        <p:nvSpPr>
          <p:cNvPr id="378" name="Google Shape;378;p28"/>
          <p:cNvSpPr txBox="1"/>
          <p:nvPr>
            <p:ph idx="1" type="body"/>
          </p:nvPr>
        </p:nvSpPr>
        <p:spPr>
          <a:xfrm>
            <a:off x="838200" y="1523999"/>
            <a:ext cx="7924800" cy="399891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None/>
            </a:pPr>
            <a:r>
              <a:rPr lang="en-US" sz="1800">
                <a:latin typeface="Times"/>
                <a:ea typeface="Times"/>
                <a:cs typeface="Times"/>
                <a:sym typeface="Times"/>
              </a:rPr>
              <a:t>Checking Whether REQ1 Can Be Entertained-</a:t>
            </a:r>
            <a:endParaRPr/>
          </a:p>
          <a:p>
            <a:pPr indent="0" lvl="0" marL="0" rtl="0" algn="l">
              <a:spcBef>
                <a:spcPts val="360"/>
              </a:spcBef>
              <a:spcAft>
                <a:spcPts val="0"/>
              </a:spcAft>
              <a:buClr>
                <a:schemeClr val="dk1"/>
              </a:buClr>
              <a:buSzPts val="1800"/>
              <a:buNone/>
            </a:pPr>
            <a:r>
              <a:rPr lang="en-US" sz="1800">
                <a:latin typeface="Times"/>
                <a:ea typeface="Times"/>
                <a:cs typeface="Times"/>
                <a:sym typeface="Times"/>
              </a:rPr>
              <a:t> </a:t>
            </a:r>
            <a:endParaRPr/>
          </a:p>
          <a:p>
            <a:pPr indent="-342900" lvl="0" marL="342900" rtl="0" algn="l">
              <a:spcBef>
                <a:spcPts val="360"/>
              </a:spcBef>
              <a:spcAft>
                <a:spcPts val="0"/>
              </a:spcAft>
              <a:buClr>
                <a:schemeClr val="dk1"/>
              </a:buClr>
              <a:buSzPts val="1800"/>
              <a:buChar char="•"/>
            </a:pPr>
            <a:r>
              <a:rPr lang="en-US" sz="1800">
                <a:latin typeface="Times"/>
                <a:ea typeface="Times"/>
                <a:cs typeface="Times"/>
                <a:sym typeface="Times"/>
              </a:rPr>
              <a:t>Need of P0 = [ 0 0 2 ]</a:t>
            </a:r>
            <a:endParaRPr/>
          </a:p>
          <a:p>
            <a:pPr indent="-342900" lvl="0" marL="342900" rtl="0" algn="l">
              <a:spcBef>
                <a:spcPts val="360"/>
              </a:spcBef>
              <a:spcAft>
                <a:spcPts val="0"/>
              </a:spcAft>
              <a:buClr>
                <a:schemeClr val="dk1"/>
              </a:buClr>
              <a:buSzPts val="1800"/>
              <a:buChar char="•"/>
            </a:pPr>
            <a:r>
              <a:rPr lang="en-US" sz="1800">
                <a:latin typeface="Times"/>
                <a:ea typeface="Times"/>
                <a:cs typeface="Times"/>
                <a:sym typeface="Times"/>
              </a:rPr>
              <a:t>Available = [ 3 2 2 ]</a:t>
            </a:r>
            <a:endParaRPr/>
          </a:p>
          <a:p>
            <a:pPr indent="0" lvl="0" marL="0" rtl="0" algn="l">
              <a:spcBef>
                <a:spcPts val="360"/>
              </a:spcBef>
              <a:spcAft>
                <a:spcPts val="0"/>
              </a:spcAft>
              <a:buClr>
                <a:schemeClr val="dk1"/>
              </a:buClr>
              <a:buSzPts val="1800"/>
              <a:buNone/>
            </a:pPr>
            <a:r>
              <a:rPr lang="en-US" sz="1800">
                <a:latin typeface="Times"/>
                <a:ea typeface="Times"/>
                <a:cs typeface="Times"/>
                <a:sym typeface="Times"/>
              </a:rPr>
              <a:t> </a:t>
            </a:r>
            <a:endParaRPr/>
          </a:p>
          <a:p>
            <a:pPr indent="0" lvl="0" marL="0" rtl="0" algn="l">
              <a:spcBef>
                <a:spcPts val="360"/>
              </a:spcBef>
              <a:spcAft>
                <a:spcPts val="0"/>
              </a:spcAft>
              <a:buClr>
                <a:schemeClr val="dk1"/>
              </a:buClr>
              <a:buSzPts val="1800"/>
              <a:buNone/>
            </a:pPr>
            <a:r>
              <a:rPr lang="en-US" sz="1800">
                <a:latin typeface="Times"/>
                <a:ea typeface="Times"/>
                <a:cs typeface="Times"/>
                <a:sym typeface="Times"/>
              </a:rPr>
              <a:t>Clearly,</a:t>
            </a:r>
            <a:endParaRPr/>
          </a:p>
          <a:p>
            <a:pPr indent="-342900" lvl="0" marL="342900" rtl="0" algn="l">
              <a:spcBef>
                <a:spcPts val="360"/>
              </a:spcBef>
              <a:spcAft>
                <a:spcPts val="0"/>
              </a:spcAft>
              <a:buClr>
                <a:schemeClr val="dk1"/>
              </a:buClr>
              <a:buSzPts val="1800"/>
              <a:buChar char="•"/>
            </a:pPr>
            <a:r>
              <a:rPr lang="en-US" sz="1800">
                <a:latin typeface="Times"/>
                <a:ea typeface="Times"/>
                <a:cs typeface="Times"/>
                <a:sym typeface="Times"/>
              </a:rPr>
              <a:t>With the instances available currently, the requirement of REQ1 can be satisfied.</a:t>
            </a:r>
            <a:endParaRPr/>
          </a:p>
          <a:p>
            <a:pPr indent="-342900" lvl="0" marL="342900" rtl="0" algn="l">
              <a:spcBef>
                <a:spcPts val="360"/>
              </a:spcBef>
              <a:spcAft>
                <a:spcPts val="0"/>
              </a:spcAft>
              <a:buClr>
                <a:schemeClr val="dk1"/>
              </a:buClr>
              <a:buSzPts val="1800"/>
              <a:buChar char="•"/>
            </a:pPr>
            <a:r>
              <a:rPr lang="en-US" sz="1800">
                <a:latin typeface="Times"/>
                <a:ea typeface="Times"/>
                <a:cs typeface="Times"/>
                <a:sym typeface="Times"/>
              </a:rPr>
              <a:t>So, banker’s algorithm assumes that the request REQ1 is entertained.</a:t>
            </a:r>
            <a:endParaRPr/>
          </a:p>
          <a:p>
            <a:pPr indent="-342900" lvl="0" marL="342900" rtl="0" algn="l">
              <a:spcBef>
                <a:spcPts val="360"/>
              </a:spcBef>
              <a:spcAft>
                <a:spcPts val="0"/>
              </a:spcAft>
              <a:buClr>
                <a:schemeClr val="dk1"/>
              </a:buClr>
              <a:buSzPts val="1800"/>
              <a:buChar char="•"/>
            </a:pPr>
            <a:r>
              <a:rPr lang="en-US" sz="1800">
                <a:latin typeface="Times"/>
                <a:ea typeface="Times"/>
                <a:cs typeface="Times"/>
                <a:sym typeface="Times"/>
              </a:rPr>
              <a:t>It then modifies its data structures as-</a:t>
            </a:r>
            <a:endParaRPr/>
          </a:p>
          <a:p>
            <a:pPr indent="0" lvl="0" marL="0" rtl="0" algn="l">
              <a:spcBef>
                <a:spcPts val="360"/>
              </a:spcBef>
              <a:spcAft>
                <a:spcPts val="0"/>
              </a:spcAft>
              <a:buClr>
                <a:schemeClr val="dk1"/>
              </a:buClr>
              <a:buSzPts val="1800"/>
              <a:buNone/>
            </a:pPr>
            <a:r>
              <a:t/>
            </a:r>
            <a:endParaRPr sz="1800">
              <a:latin typeface="Times"/>
              <a:ea typeface="Times"/>
              <a:cs typeface="Times"/>
              <a:sym typeface="Time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148984ce3dd_0_0"/>
          <p:cNvSpPr txBox="1"/>
          <p:nvPr>
            <p:ph type="ctrTitle"/>
          </p:nvPr>
        </p:nvSpPr>
        <p:spPr>
          <a:xfrm>
            <a:off x="685800" y="2130425"/>
            <a:ext cx="7772400" cy="14700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t/>
            </a:r>
            <a:endParaRPr/>
          </a:p>
        </p:txBody>
      </p:sp>
      <p:sp>
        <p:nvSpPr>
          <p:cNvPr id="189" name="Google Shape;189;g148984ce3dd_0_0"/>
          <p:cNvSpPr txBox="1"/>
          <p:nvPr>
            <p:ph idx="1" type="subTitle"/>
          </p:nvPr>
        </p:nvSpPr>
        <p:spPr>
          <a:xfrm>
            <a:off x="1371600" y="3886200"/>
            <a:ext cx="6400800" cy="1752600"/>
          </a:xfrm>
          <a:prstGeom prst="rect">
            <a:avLst/>
          </a:prstGeom>
        </p:spPr>
        <p:txBody>
          <a:bodyPr anchorCtr="0" anchor="t" bIns="45700" lIns="91425" spcFirstLastPara="1" rIns="91425" wrap="square" tIns="45700">
            <a:noAutofit/>
          </a:bodyPr>
          <a:lstStyle/>
          <a:p>
            <a:pPr indent="0" lvl="0" marL="0" rtl="0" algn="ctr">
              <a:spcBef>
                <a:spcPts val="56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9"/>
          <p:cNvSpPr txBox="1"/>
          <p:nvPr>
            <p:ph type="title"/>
          </p:nvPr>
        </p:nvSpPr>
        <p:spPr>
          <a:xfrm>
            <a:off x="1066800" y="609600"/>
            <a:ext cx="7683500" cy="576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a:buNone/>
            </a:pPr>
            <a:r>
              <a:rPr lang="en-US" sz="4000">
                <a:solidFill>
                  <a:srgbClr val="C00000"/>
                </a:solidFill>
                <a:latin typeface="Times"/>
                <a:ea typeface="Times"/>
                <a:cs typeface="Times"/>
                <a:sym typeface="Times"/>
              </a:rPr>
              <a:t>Solution</a:t>
            </a:r>
            <a:endParaRPr/>
          </a:p>
        </p:txBody>
      </p:sp>
      <p:graphicFrame>
        <p:nvGraphicFramePr>
          <p:cNvPr id="385" name="Google Shape;385;p29"/>
          <p:cNvGraphicFramePr/>
          <p:nvPr/>
        </p:nvGraphicFramePr>
        <p:xfrm>
          <a:off x="1590678" y="1600200"/>
          <a:ext cx="3000000" cy="3000000"/>
        </p:xfrm>
        <a:graphic>
          <a:graphicData uri="http://schemas.openxmlformats.org/drawingml/2006/table">
            <a:tbl>
              <a:tblPr bandRow="1" firstCol="1" firstRow="1">
                <a:noFill/>
                <a:tableStyleId>{4B85D5FD-AD7F-4615-9797-5DAEDF67DDF2}</a:tableStyleId>
              </a:tblPr>
              <a:tblGrid>
                <a:gridCol w="656875"/>
                <a:gridCol w="656875"/>
                <a:gridCol w="646600"/>
                <a:gridCol w="646600"/>
                <a:gridCol w="646600"/>
                <a:gridCol w="646600"/>
                <a:gridCol w="646600"/>
                <a:gridCol w="646600"/>
                <a:gridCol w="646600"/>
                <a:gridCol w="646600"/>
              </a:tblGrid>
              <a:tr h="731525">
                <a:tc>
                  <a:txBody>
                    <a:bodyPr/>
                    <a:lstStyle/>
                    <a:p>
                      <a:pPr indent="0" lvl="0" marL="0" marR="0" rtl="0" algn="l">
                        <a:lnSpc>
                          <a:spcPct val="115000"/>
                        </a:lnSpc>
                        <a:spcBef>
                          <a:spcPts val="0"/>
                        </a:spcBef>
                        <a:spcAft>
                          <a:spcPts val="0"/>
                        </a:spcAft>
                        <a:buNone/>
                      </a:pPr>
                      <a:r>
                        <a:t/>
                      </a:r>
                      <a:endParaRPr sz="1100" u="none" cap="none" strike="noStrike">
                        <a:latin typeface="Calibri"/>
                        <a:ea typeface="Calibri"/>
                        <a:cs typeface="Calibri"/>
                        <a:sym typeface="Calibri"/>
                      </a:endParaRPr>
                    </a:p>
                  </a:txBody>
                  <a:tcPr marT="76200" marB="76200" marR="95250" marL="95250" anchor="ctr"/>
                </a:tc>
                <a:tc gridSpan="3">
                  <a:txBody>
                    <a:bodyPr/>
                    <a:lstStyle/>
                    <a:p>
                      <a:pPr indent="0" lvl="0" marL="0" marR="0" rtl="0" algn="l">
                        <a:lnSpc>
                          <a:spcPct val="150000"/>
                        </a:lnSpc>
                        <a:spcBef>
                          <a:spcPts val="0"/>
                        </a:spcBef>
                        <a:spcAft>
                          <a:spcPts val="0"/>
                        </a:spcAft>
                        <a:buNone/>
                      </a:pPr>
                      <a:r>
                        <a:rPr lang="en-US" sz="1200" u="none" cap="none" strike="noStrike"/>
                        <a:t>Allocation</a:t>
                      </a:r>
                      <a:endParaRPr sz="1100" u="none" cap="none" strike="noStrike">
                        <a:latin typeface="Calibri"/>
                        <a:ea typeface="Calibri"/>
                        <a:cs typeface="Calibri"/>
                        <a:sym typeface="Calibri"/>
                      </a:endParaRPr>
                    </a:p>
                  </a:txBody>
                  <a:tcPr marT="76200" marB="76200" marR="95250" marL="95250" anchor="ctr"/>
                </a:tc>
                <a:tc hMerge="1"/>
                <a:tc hMerge="1"/>
                <a:tc gridSpan="3">
                  <a:txBody>
                    <a:bodyPr/>
                    <a:lstStyle/>
                    <a:p>
                      <a:pPr indent="0" lvl="0" marL="0" marR="0" rtl="0" algn="l">
                        <a:lnSpc>
                          <a:spcPct val="150000"/>
                        </a:lnSpc>
                        <a:spcBef>
                          <a:spcPts val="0"/>
                        </a:spcBef>
                        <a:spcAft>
                          <a:spcPts val="0"/>
                        </a:spcAft>
                        <a:buNone/>
                      </a:pPr>
                      <a:r>
                        <a:rPr lang="en-US" sz="1200" u="none" cap="none" strike="noStrike"/>
                        <a:t>Max</a:t>
                      </a:r>
                      <a:endParaRPr sz="1100" u="none" cap="none" strike="noStrike">
                        <a:latin typeface="Calibri"/>
                        <a:ea typeface="Calibri"/>
                        <a:cs typeface="Calibri"/>
                        <a:sym typeface="Calibri"/>
                      </a:endParaRPr>
                    </a:p>
                  </a:txBody>
                  <a:tcPr marT="76200" marB="76200" marR="95250" marL="95250" anchor="ctr"/>
                </a:tc>
                <a:tc hMerge="1"/>
                <a:tc hMerge="1"/>
                <a:tc gridSpan="3">
                  <a:txBody>
                    <a:bodyPr/>
                    <a:lstStyle/>
                    <a:p>
                      <a:pPr indent="0" lvl="0" marL="0" marR="0" rtl="0" algn="l">
                        <a:lnSpc>
                          <a:spcPct val="150000"/>
                        </a:lnSpc>
                        <a:spcBef>
                          <a:spcPts val="0"/>
                        </a:spcBef>
                        <a:spcAft>
                          <a:spcPts val="0"/>
                        </a:spcAft>
                        <a:buNone/>
                      </a:pPr>
                      <a:r>
                        <a:rPr lang="en-US" sz="1200" u="none" cap="none" strike="noStrike"/>
                        <a:t>Need</a:t>
                      </a:r>
                      <a:endParaRPr sz="1100" u="none" cap="none" strike="noStrike">
                        <a:latin typeface="Calibri"/>
                        <a:ea typeface="Calibri"/>
                        <a:cs typeface="Calibri"/>
                        <a:sym typeface="Calibri"/>
                      </a:endParaRPr>
                    </a:p>
                  </a:txBody>
                  <a:tcPr marT="76200" marB="76200" marR="95250" marL="95250" anchor="ctr"/>
                </a:tc>
                <a:tc hMerge="1"/>
                <a:tc hMerge="1"/>
              </a:tr>
              <a:tr h="731525">
                <a:tc>
                  <a:txBody>
                    <a:bodyPr/>
                    <a:lstStyle/>
                    <a:p>
                      <a:pPr indent="0" lvl="0" marL="0" marR="0" rtl="0" algn="l">
                        <a:lnSpc>
                          <a:spcPct val="115000"/>
                        </a:lnSpc>
                        <a:spcBef>
                          <a:spcPts val="0"/>
                        </a:spcBef>
                        <a:spcAft>
                          <a:spcPts val="0"/>
                        </a:spcAft>
                        <a:buNone/>
                      </a:pPr>
                      <a:r>
                        <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X</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Y</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Z</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X</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Y</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Z</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X</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Y</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Z</a:t>
                      </a:r>
                      <a:endParaRPr sz="1100" u="none" cap="none" strike="noStrike">
                        <a:latin typeface="Calibri"/>
                        <a:ea typeface="Calibri"/>
                        <a:cs typeface="Calibri"/>
                        <a:sym typeface="Calibri"/>
                      </a:endParaRPr>
                    </a:p>
                  </a:txBody>
                  <a:tcPr marT="76200" marB="76200" marR="95250" marL="95250" anchor="ctr"/>
                </a:tc>
              </a:tr>
              <a:tr h="731525">
                <a:tc>
                  <a:txBody>
                    <a:bodyPr/>
                    <a:lstStyle/>
                    <a:p>
                      <a:pPr indent="0" lvl="0" marL="0" marR="0" rtl="0" algn="l">
                        <a:lnSpc>
                          <a:spcPct val="150000"/>
                        </a:lnSpc>
                        <a:spcBef>
                          <a:spcPts val="0"/>
                        </a:spcBef>
                        <a:spcAft>
                          <a:spcPts val="0"/>
                        </a:spcAft>
                        <a:buNone/>
                      </a:pPr>
                      <a:r>
                        <a:rPr lang="en-US" sz="1200" u="none" cap="none" strike="noStrike"/>
                        <a:t>P0</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0</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0</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3</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8</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4</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3</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8</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4</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0</a:t>
                      </a:r>
                      <a:endParaRPr sz="1100" u="none" cap="none" strike="noStrike">
                        <a:latin typeface="Calibri"/>
                        <a:ea typeface="Calibri"/>
                        <a:cs typeface="Calibri"/>
                        <a:sym typeface="Calibri"/>
                      </a:endParaRPr>
                    </a:p>
                  </a:txBody>
                  <a:tcPr marT="76200" marB="76200" marR="95250" marL="95250" anchor="ctr"/>
                </a:tc>
              </a:tr>
              <a:tr h="731525">
                <a:tc>
                  <a:txBody>
                    <a:bodyPr/>
                    <a:lstStyle/>
                    <a:p>
                      <a:pPr indent="0" lvl="0" marL="0" marR="0" rtl="0" algn="l">
                        <a:lnSpc>
                          <a:spcPct val="150000"/>
                        </a:lnSpc>
                        <a:spcBef>
                          <a:spcPts val="0"/>
                        </a:spcBef>
                        <a:spcAft>
                          <a:spcPts val="0"/>
                        </a:spcAft>
                        <a:buNone/>
                      </a:pPr>
                      <a:r>
                        <a:rPr lang="en-US" sz="1200" u="none" cap="none" strike="noStrike"/>
                        <a:t>P1</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3</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2</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0</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6</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2</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0</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3</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0</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0</a:t>
                      </a:r>
                      <a:endParaRPr sz="1100" u="none" cap="none" strike="noStrike">
                        <a:latin typeface="Calibri"/>
                        <a:ea typeface="Calibri"/>
                        <a:cs typeface="Calibri"/>
                        <a:sym typeface="Calibri"/>
                      </a:endParaRPr>
                    </a:p>
                  </a:txBody>
                  <a:tcPr marT="76200" marB="76200" marR="95250" marL="95250" anchor="ctr"/>
                </a:tc>
              </a:tr>
              <a:tr h="731525">
                <a:tc>
                  <a:txBody>
                    <a:bodyPr/>
                    <a:lstStyle/>
                    <a:p>
                      <a:pPr indent="0" lvl="0" marL="0" marR="0" rtl="0" algn="l">
                        <a:lnSpc>
                          <a:spcPct val="150000"/>
                        </a:lnSpc>
                        <a:spcBef>
                          <a:spcPts val="0"/>
                        </a:spcBef>
                        <a:spcAft>
                          <a:spcPts val="0"/>
                        </a:spcAft>
                        <a:buNone/>
                      </a:pPr>
                      <a:r>
                        <a:rPr lang="en-US" sz="1200" u="none" cap="none" strike="noStrike"/>
                        <a:t>P2</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2</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1</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1</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3</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3</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3</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1</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2</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2</a:t>
                      </a:r>
                      <a:endParaRPr sz="1100" u="none" cap="none" strike="noStrike">
                        <a:latin typeface="Calibri"/>
                        <a:ea typeface="Calibri"/>
                        <a:cs typeface="Calibri"/>
                        <a:sym typeface="Calibri"/>
                      </a:endParaRPr>
                    </a:p>
                  </a:txBody>
                  <a:tcPr marT="76200" marB="76200" marR="95250" marL="95250" anchor="ct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0"/>
          <p:cNvSpPr txBox="1"/>
          <p:nvPr>
            <p:ph type="title"/>
          </p:nvPr>
        </p:nvSpPr>
        <p:spPr>
          <a:xfrm>
            <a:off x="1066800" y="609600"/>
            <a:ext cx="7683500" cy="576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a:buNone/>
            </a:pPr>
            <a:r>
              <a:rPr lang="en-US" sz="4000">
                <a:solidFill>
                  <a:srgbClr val="C00000"/>
                </a:solidFill>
                <a:latin typeface="Times"/>
                <a:ea typeface="Times"/>
                <a:cs typeface="Times"/>
                <a:sym typeface="Times"/>
              </a:rPr>
              <a:t>Solution</a:t>
            </a:r>
            <a:endParaRPr/>
          </a:p>
        </p:txBody>
      </p:sp>
      <p:sp>
        <p:nvSpPr>
          <p:cNvPr id="392" name="Google Shape;392;p30"/>
          <p:cNvSpPr txBox="1"/>
          <p:nvPr>
            <p:ph idx="1" type="body"/>
          </p:nvPr>
        </p:nvSpPr>
        <p:spPr>
          <a:xfrm>
            <a:off x="838200" y="1523999"/>
            <a:ext cx="7924800" cy="4495801"/>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Clr>
                <a:schemeClr val="dk1"/>
              </a:buClr>
              <a:buSzPct val="100000"/>
              <a:buNone/>
            </a:pPr>
            <a:r>
              <a:rPr lang="en-US" sz="1800">
                <a:latin typeface="Times"/>
                <a:ea typeface="Times"/>
                <a:cs typeface="Times"/>
                <a:sym typeface="Times"/>
              </a:rPr>
              <a:t> </a:t>
            </a:r>
            <a:endParaRPr/>
          </a:p>
          <a:p>
            <a:pPr indent="0" lvl="0" marL="0" rtl="0" algn="l">
              <a:spcBef>
                <a:spcPts val="333"/>
              </a:spcBef>
              <a:spcAft>
                <a:spcPts val="0"/>
              </a:spcAft>
              <a:buClr>
                <a:schemeClr val="dk1"/>
              </a:buClr>
              <a:buSzPct val="100000"/>
              <a:buNone/>
            </a:pPr>
            <a:r>
              <a:rPr lang="en-US" sz="1800">
                <a:latin typeface="Times"/>
                <a:ea typeface="Times"/>
                <a:cs typeface="Times"/>
                <a:sym typeface="Times"/>
              </a:rPr>
              <a:t>Available= [ 3 2 2 ] – [ 0 0 2 ]= [ 3 2 0 ]</a:t>
            </a:r>
            <a:endParaRPr/>
          </a:p>
          <a:p>
            <a:pPr indent="-342900" lvl="0" marL="342900" rtl="0" algn="l">
              <a:spcBef>
                <a:spcPts val="333"/>
              </a:spcBef>
              <a:spcAft>
                <a:spcPts val="0"/>
              </a:spcAft>
              <a:buClr>
                <a:schemeClr val="dk1"/>
              </a:buClr>
              <a:buSzPct val="100000"/>
              <a:buChar char="•"/>
            </a:pPr>
            <a:r>
              <a:rPr lang="en-US" sz="1800">
                <a:latin typeface="Times"/>
                <a:ea typeface="Times"/>
                <a:cs typeface="Times"/>
                <a:sym typeface="Times"/>
              </a:rPr>
              <a:t> Now, it follows the safety algorithm to check whether this resulting state is a safe state or not.</a:t>
            </a:r>
            <a:endParaRPr/>
          </a:p>
          <a:p>
            <a:pPr indent="-342900" lvl="0" marL="342900" rtl="0" algn="l">
              <a:spcBef>
                <a:spcPts val="333"/>
              </a:spcBef>
              <a:spcAft>
                <a:spcPts val="0"/>
              </a:spcAft>
              <a:buClr>
                <a:schemeClr val="dk1"/>
              </a:buClr>
              <a:buSzPct val="100000"/>
              <a:buChar char="•"/>
            </a:pPr>
            <a:r>
              <a:rPr lang="en-US" sz="1800">
                <a:latin typeface="Times"/>
                <a:ea typeface="Times"/>
                <a:cs typeface="Times"/>
                <a:sym typeface="Times"/>
              </a:rPr>
              <a:t>If it is a safe state, then REQ1 can be permitted otherwise not.</a:t>
            </a:r>
            <a:endParaRPr/>
          </a:p>
          <a:p>
            <a:pPr indent="0" lvl="0" marL="0" rtl="0" algn="l">
              <a:spcBef>
                <a:spcPts val="333"/>
              </a:spcBef>
              <a:spcAft>
                <a:spcPts val="0"/>
              </a:spcAft>
              <a:buClr>
                <a:schemeClr val="dk1"/>
              </a:buClr>
              <a:buSzPct val="100000"/>
              <a:buNone/>
            </a:pPr>
            <a:r>
              <a:rPr b="1" lang="en-US" sz="1800" u="sng">
                <a:latin typeface="Times"/>
                <a:ea typeface="Times"/>
                <a:cs typeface="Times"/>
                <a:sym typeface="Times"/>
              </a:rPr>
              <a:t>Step-01:</a:t>
            </a:r>
            <a:endParaRPr sz="1800">
              <a:latin typeface="Times"/>
              <a:ea typeface="Times"/>
              <a:cs typeface="Times"/>
              <a:sym typeface="Times"/>
            </a:endParaRPr>
          </a:p>
          <a:p>
            <a:pPr indent="-342900" lvl="0" marL="342900" rtl="0" algn="l">
              <a:spcBef>
                <a:spcPts val="333"/>
              </a:spcBef>
              <a:spcAft>
                <a:spcPts val="0"/>
              </a:spcAft>
              <a:buClr>
                <a:schemeClr val="dk1"/>
              </a:buClr>
              <a:buSzPct val="100000"/>
              <a:buChar char="•"/>
            </a:pPr>
            <a:r>
              <a:rPr lang="en-US" sz="1800">
                <a:latin typeface="Times"/>
                <a:ea typeface="Times"/>
                <a:cs typeface="Times"/>
                <a:sym typeface="Times"/>
              </a:rPr>
              <a:t>With the instances available currently, only the requirement of the process P1 can be satisfied.</a:t>
            </a:r>
            <a:endParaRPr/>
          </a:p>
          <a:p>
            <a:pPr indent="-342900" lvl="0" marL="342900" rtl="0" algn="l">
              <a:spcBef>
                <a:spcPts val="333"/>
              </a:spcBef>
              <a:spcAft>
                <a:spcPts val="0"/>
              </a:spcAft>
              <a:buClr>
                <a:schemeClr val="dk1"/>
              </a:buClr>
              <a:buSzPct val="100000"/>
              <a:buChar char="•"/>
            </a:pPr>
            <a:r>
              <a:rPr lang="en-US" sz="1800">
                <a:latin typeface="Times"/>
                <a:ea typeface="Times"/>
                <a:cs typeface="Times"/>
                <a:sym typeface="Times"/>
              </a:rPr>
              <a:t>So, process P1 is allocated the requested resources.</a:t>
            </a:r>
            <a:endParaRPr/>
          </a:p>
          <a:p>
            <a:pPr indent="-342900" lvl="0" marL="342900" rtl="0" algn="l">
              <a:spcBef>
                <a:spcPts val="333"/>
              </a:spcBef>
              <a:spcAft>
                <a:spcPts val="0"/>
              </a:spcAft>
              <a:buClr>
                <a:schemeClr val="dk1"/>
              </a:buClr>
              <a:buSzPct val="100000"/>
              <a:buChar char="•"/>
            </a:pPr>
            <a:r>
              <a:rPr lang="en-US" sz="1800">
                <a:latin typeface="Times"/>
                <a:ea typeface="Times"/>
                <a:cs typeface="Times"/>
                <a:sym typeface="Times"/>
              </a:rPr>
              <a:t>It completes its execution and then free up the instances of resources held by it.</a:t>
            </a:r>
            <a:endParaRPr/>
          </a:p>
          <a:p>
            <a:pPr indent="0" lvl="0" marL="0" rtl="0" algn="l">
              <a:spcBef>
                <a:spcPts val="333"/>
              </a:spcBef>
              <a:spcAft>
                <a:spcPts val="0"/>
              </a:spcAft>
              <a:buClr>
                <a:schemeClr val="dk1"/>
              </a:buClr>
              <a:buSzPct val="100000"/>
              <a:buNone/>
            </a:pPr>
            <a:r>
              <a:rPr lang="en-US" sz="1800">
                <a:latin typeface="Times"/>
                <a:ea typeface="Times"/>
                <a:cs typeface="Times"/>
                <a:sym typeface="Times"/>
              </a:rPr>
              <a:t>Then Available= [ 3 2 0 ] + [ 3 2 0 ]= [ 6 4 0 ]</a:t>
            </a:r>
            <a:endParaRPr/>
          </a:p>
          <a:p>
            <a:pPr indent="0" lvl="0" marL="0" rtl="0" algn="l">
              <a:spcBef>
                <a:spcPts val="333"/>
              </a:spcBef>
              <a:spcAft>
                <a:spcPts val="0"/>
              </a:spcAft>
              <a:buClr>
                <a:schemeClr val="dk1"/>
              </a:buClr>
              <a:buSzPct val="100000"/>
              <a:buNone/>
            </a:pPr>
            <a:r>
              <a:rPr lang="en-US" sz="1800">
                <a:latin typeface="Times"/>
                <a:ea typeface="Times"/>
                <a:cs typeface="Times"/>
                <a:sym typeface="Times"/>
              </a:rPr>
              <a:t> Now,</a:t>
            </a:r>
            <a:endParaRPr/>
          </a:p>
          <a:p>
            <a:pPr indent="-342900" lvl="0" marL="342900" rtl="0" algn="l">
              <a:spcBef>
                <a:spcPts val="333"/>
              </a:spcBef>
              <a:spcAft>
                <a:spcPts val="0"/>
              </a:spcAft>
              <a:buClr>
                <a:schemeClr val="dk1"/>
              </a:buClr>
              <a:buSzPct val="100000"/>
              <a:buChar char="•"/>
            </a:pPr>
            <a:r>
              <a:rPr lang="en-US" sz="1800">
                <a:latin typeface="Times"/>
                <a:ea typeface="Times"/>
                <a:cs typeface="Times"/>
                <a:sym typeface="Times"/>
              </a:rPr>
              <a:t>It is not possible to entertain any process.</a:t>
            </a:r>
            <a:endParaRPr/>
          </a:p>
          <a:p>
            <a:pPr indent="-342900" lvl="0" marL="342900" rtl="0" algn="l">
              <a:spcBef>
                <a:spcPts val="333"/>
              </a:spcBef>
              <a:spcAft>
                <a:spcPts val="0"/>
              </a:spcAft>
              <a:buClr>
                <a:schemeClr val="dk1"/>
              </a:buClr>
              <a:buSzPct val="100000"/>
              <a:buChar char="•"/>
            </a:pPr>
            <a:r>
              <a:rPr lang="en-US" sz="1800">
                <a:latin typeface="Times"/>
                <a:ea typeface="Times"/>
                <a:cs typeface="Times"/>
                <a:sym typeface="Times"/>
              </a:rPr>
              <a:t>The system has entered the deadlock state which is an unsafe state.</a:t>
            </a:r>
            <a:endParaRPr/>
          </a:p>
          <a:p>
            <a:pPr indent="-342900" lvl="0" marL="342900" rtl="0" algn="l">
              <a:spcBef>
                <a:spcPts val="333"/>
              </a:spcBef>
              <a:spcAft>
                <a:spcPts val="0"/>
              </a:spcAft>
              <a:buClr>
                <a:schemeClr val="dk1"/>
              </a:buClr>
              <a:buSzPct val="100000"/>
              <a:buChar char="•"/>
            </a:pPr>
            <a:r>
              <a:rPr lang="en-US" sz="1800">
                <a:latin typeface="Times"/>
                <a:ea typeface="Times"/>
                <a:cs typeface="Times"/>
                <a:sym typeface="Times"/>
              </a:rPr>
              <a:t>Thus, REQ1 will not be permitted.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1"/>
          <p:cNvSpPr txBox="1"/>
          <p:nvPr>
            <p:ph type="title"/>
          </p:nvPr>
        </p:nvSpPr>
        <p:spPr>
          <a:xfrm>
            <a:off x="1066800" y="609600"/>
            <a:ext cx="7683500" cy="576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a:buNone/>
            </a:pPr>
            <a:r>
              <a:rPr lang="en-US" sz="4000">
                <a:solidFill>
                  <a:srgbClr val="C00000"/>
                </a:solidFill>
                <a:latin typeface="Times"/>
                <a:ea typeface="Times"/>
                <a:cs typeface="Times"/>
                <a:sym typeface="Times"/>
              </a:rPr>
              <a:t>Solution</a:t>
            </a:r>
            <a:endParaRPr/>
          </a:p>
        </p:txBody>
      </p:sp>
      <p:sp>
        <p:nvSpPr>
          <p:cNvPr id="399" name="Google Shape;399;p31"/>
          <p:cNvSpPr txBox="1"/>
          <p:nvPr>
            <p:ph idx="1" type="body"/>
          </p:nvPr>
        </p:nvSpPr>
        <p:spPr>
          <a:xfrm>
            <a:off x="838200" y="1523999"/>
            <a:ext cx="7924800" cy="399891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None/>
            </a:pPr>
            <a:r>
              <a:rPr lang="en-US" sz="1800"/>
              <a:t>Checking Whether REQ2 Can Be Entertained-</a:t>
            </a:r>
            <a:endParaRPr/>
          </a:p>
          <a:p>
            <a:pPr indent="0" lvl="0" marL="0" rtl="0" algn="l">
              <a:spcBef>
                <a:spcPts val="360"/>
              </a:spcBef>
              <a:spcAft>
                <a:spcPts val="0"/>
              </a:spcAft>
              <a:buClr>
                <a:schemeClr val="dk1"/>
              </a:buClr>
              <a:buSzPts val="1800"/>
              <a:buNone/>
            </a:pPr>
            <a:r>
              <a:rPr lang="en-US" sz="1800"/>
              <a:t> </a:t>
            </a:r>
            <a:endParaRPr/>
          </a:p>
          <a:p>
            <a:pPr indent="-342900" lvl="0" marL="342900" rtl="0" algn="l">
              <a:spcBef>
                <a:spcPts val="360"/>
              </a:spcBef>
              <a:spcAft>
                <a:spcPts val="0"/>
              </a:spcAft>
              <a:buClr>
                <a:schemeClr val="dk1"/>
              </a:buClr>
              <a:buSzPts val="1800"/>
              <a:buChar char="•"/>
            </a:pPr>
            <a:r>
              <a:rPr lang="en-US" sz="1800"/>
              <a:t>Need of P1 = [ 2 0 0 ]</a:t>
            </a:r>
            <a:endParaRPr/>
          </a:p>
          <a:p>
            <a:pPr indent="-342900" lvl="0" marL="342900" rtl="0" algn="l">
              <a:spcBef>
                <a:spcPts val="360"/>
              </a:spcBef>
              <a:spcAft>
                <a:spcPts val="0"/>
              </a:spcAft>
              <a:buClr>
                <a:schemeClr val="dk1"/>
              </a:buClr>
              <a:buSzPts val="1800"/>
              <a:buChar char="•"/>
            </a:pPr>
            <a:r>
              <a:rPr lang="en-US" sz="1800"/>
              <a:t>Available = [ 3 2 2 ]</a:t>
            </a:r>
            <a:endParaRPr/>
          </a:p>
          <a:p>
            <a:pPr indent="0" lvl="0" marL="0" rtl="0" algn="l">
              <a:spcBef>
                <a:spcPts val="360"/>
              </a:spcBef>
              <a:spcAft>
                <a:spcPts val="0"/>
              </a:spcAft>
              <a:buClr>
                <a:schemeClr val="dk1"/>
              </a:buClr>
              <a:buSzPts val="1800"/>
              <a:buNone/>
            </a:pPr>
            <a:r>
              <a:rPr lang="en-US" sz="1800"/>
              <a:t> </a:t>
            </a:r>
            <a:endParaRPr/>
          </a:p>
          <a:p>
            <a:pPr indent="0" lvl="0" marL="0" rtl="0" algn="l">
              <a:spcBef>
                <a:spcPts val="360"/>
              </a:spcBef>
              <a:spcAft>
                <a:spcPts val="0"/>
              </a:spcAft>
              <a:buClr>
                <a:schemeClr val="dk1"/>
              </a:buClr>
              <a:buSzPts val="1800"/>
              <a:buNone/>
            </a:pPr>
            <a:r>
              <a:rPr lang="en-US" sz="1800"/>
              <a:t>Clearly,</a:t>
            </a:r>
            <a:endParaRPr/>
          </a:p>
          <a:p>
            <a:pPr indent="-342900" lvl="0" marL="342900" rtl="0" algn="l">
              <a:spcBef>
                <a:spcPts val="360"/>
              </a:spcBef>
              <a:spcAft>
                <a:spcPts val="0"/>
              </a:spcAft>
              <a:buClr>
                <a:schemeClr val="dk1"/>
              </a:buClr>
              <a:buSzPts val="1800"/>
              <a:buChar char="•"/>
            </a:pPr>
            <a:r>
              <a:rPr lang="en-US" sz="1800"/>
              <a:t>With the instances available currently, the requirement of REQ1 can be satisfied.</a:t>
            </a:r>
            <a:endParaRPr/>
          </a:p>
          <a:p>
            <a:pPr indent="-342900" lvl="0" marL="342900" rtl="0" algn="l">
              <a:spcBef>
                <a:spcPts val="360"/>
              </a:spcBef>
              <a:spcAft>
                <a:spcPts val="0"/>
              </a:spcAft>
              <a:buClr>
                <a:schemeClr val="dk1"/>
              </a:buClr>
              <a:buSzPts val="1800"/>
              <a:buChar char="•"/>
            </a:pPr>
            <a:r>
              <a:rPr lang="en-US" sz="1800"/>
              <a:t>So, banker’s algorithm assumes the request REQ2 is entertained.</a:t>
            </a:r>
            <a:endParaRPr/>
          </a:p>
          <a:p>
            <a:pPr indent="-342900" lvl="0" marL="342900" rtl="0" algn="l">
              <a:spcBef>
                <a:spcPts val="360"/>
              </a:spcBef>
              <a:spcAft>
                <a:spcPts val="0"/>
              </a:spcAft>
              <a:buClr>
                <a:schemeClr val="dk1"/>
              </a:buClr>
              <a:buSzPts val="1800"/>
              <a:buChar char="•"/>
            </a:pPr>
            <a:r>
              <a:rPr lang="en-US" sz="1800"/>
              <a:t>It then modifies its data structures as-</a:t>
            </a:r>
            <a:endParaRPr/>
          </a:p>
          <a:p>
            <a:pPr indent="0" lvl="0" marL="0" rtl="0" algn="l">
              <a:spcBef>
                <a:spcPts val="360"/>
              </a:spcBef>
              <a:spcAft>
                <a:spcPts val="0"/>
              </a:spcAft>
              <a:buClr>
                <a:schemeClr val="dk1"/>
              </a:buClr>
              <a:buSzPts val="1800"/>
              <a:buNone/>
            </a:pPr>
            <a:r>
              <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2"/>
          <p:cNvSpPr txBox="1"/>
          <p:nvPr>
            <p:ph type="title"/>
          </p:nvPr>
        </p:nvSpPr>
        <p:spPr>
          <a:xfrm>
            <a:off x="1066800" y="609600"/>
            <a:ext cx="7683500" cy="576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a:buNone/>
            </a:pPr>
            <a:r>
              <a:rPr lang="en-US" sz="4000">
                <a:solidFill>
                  <a:srgbClr val="C00000"/>
                </a:solidFill>
                <a:latin typeface="Times"/>
                <a:ea typeface="Times"/>
                <a:cs typeface="Times"/>
                <a:sym typeface="Times"/>
              </a:rPr>
              <a:t>Solution</a:t>
            </a:r>
            <a:endParaRPr/>
          </a:p>
        </p:txBody>
      </p:sp>
      <p:graphicFrame>
        <p:nvGraphicFramePr>
          <p:cNvPr id="406" name="Google Shape;406;p32"/>
          <p:cNvGraphicFramePr/>
          <p:nvPr/>
        </p:nvGraphicFramePr>
        <p:xfrm>
          <a:off x="1404936" y="1676402"/>
          <a:ext cx="3000000" cy="3000000"/>
        </p:xfrm>
        <a:graphic>
          <a:graphicData uri="http://schemas.openxmlformats.org/drawingml/2006/table">
            <a:tbl>
              <a:tblPr bandRow="1" firstCol="1" firstRow="1">
                <a:noFill/>
                <a:tableStyleId>{4B85D5FD-AD7F-4615-9797-5DAEDF67DDF2}</a:tableStyleId>
              </a:tblPr>
              <a:tblGrid>
                <a:gridCol w="667950"/>
                <a:gridCol w="667950"/>
                <a:gridCol w="657525"/>
                <a:gridCol w="657525"/>
                <a:gridCol w="657525"/>
                <a:gridCol w="657525"/>
                <a:gridCol w="657525"/>
                <a:gridCol w="657525"/>
                <a:gridCol w="657525"/>
                <a:gridCol w="657525"/>
              </a:tblGrid>
              <a:tr h="716275">
                <a:tc>
                  <a:txBody>
                    <a:bodyPr/>
                    <a:lstStyle/>
                    <a:p>
                      <a:pPr indent="0" lvl="0" marL="0" marR="0" rtl="0" algn="l">
                        <a:lnSpc>
                          <a:spcPct val="115000"/>
                        </a:lnSpc>
                        <a:spcBef>
                          <a:spcPts val="0"/>
                        </a:spcBef>
                        <a:spcAft>
                          <a:spcPts val="0"/>
                        </a:spcAft>
                        <a:buNone/>
                      </a:pPr>
                      <a:r>
                        <a:t/>
                      </a:r>
                      <a:endParaRPr sz="1100" u="none" cap="none" strike="noStrike">
                        <a:latin typeface="Calibri"/>
                        <a:ea typeface="Calibri"/>
                        <a:cs typeface="Calibri"/>
                        <a:sym typeface="Calibri"/>
                      </a:endParaRPr>
                    </a:p>
                  </a:txBody>
                  <a:tcPr marT="76200" marB="76200" marR="95250" marL="95250" anchor="ctr"/>
                </a:tc>
                <a:tc gridSpan="3">
                  <a:txBody>
                    <a:bodyPr/>
                    <a:lstStyle/>
                    <a:p>
                      <a:pPr indent="0" lvl="0" marL="0" marR="0" rtl="0" algn="l">
                        <a:lnSpc>
                          <a:spcPct val="150000"/>
                        </a:lnSpc>
                        <a:spcBef>
                          <a:spcPts val="0"/>
                        </a:spcBef>
                        <a:spcAft>
                          <a:spcPts val="0"/>
                        </a:spcAft>
                        <a:buNone/>
                      </a:pPr>
                      <a:r>
                        <a:rPr lang="en-US" sz="1200" u="none" cap="none" strike="noStrike"/>
                        <a:t>Allocation</a:t>
                      </a:r>
                      <a:endParaRPr sz="1100" u="none" cap="none" strike="noStrike">
                        <a:latin typeface="Calibri"/>
                        <a:ea typeface="Calibri"/>
                        <a:cs typeface="Calibri"/>
                        <a:sym typeface="Calibri"/>
                      </a:endParaRPr>
                    </a:p>
                  </a:txBody>
                  <a:tcPr marT="76200" marB="76200" marR="95250" marL="95250" anchor="ctr"/>
                </a:tc>
                <a:tc hMerge="1"/>
                <a:tc hMerge="1"/>
                <a:tc gridSpan="3">
                  <a:txBody>
                    <a:bodyPr/>
                    <a:lstStyle/>
                    <a:p>
                      <a:pPr indent="0" lvl="0" marL="0" marR="0" rtl="0" algn="l">
                        <a:lnSpc>
                          <a:spcPct val="150000"/>
                        </a:lnSpc>
                        <a:spcBef>
                          <a:spcPts val="0"/>
                        </a:spcBef>
                        <a:spcAft>
                          <a:spcPts val="0"/>
                        </a:spcAft>
                        <a:buNone/>
                      </a:pPr>
                      <a:r>
                        <a:rPr lang="en-US" sz="1200" u="none" cap="none" strike="noStrike"/>
                        <a:t>Max</a:t>
                      </a:r>
                      <a:endParaRPr sz="1100" u="none" cap="none" strike="noStrike">
                        <a:latin typeface="Calibri"/>
                        <a:ea typeface="Calibri"/>
                        <a:cs typeface="Calibri"/>
                        <a:sym typeface="Calibri"/>
                      </a:endParaRPr>
                    </a:p>
                  </a:txBody>
                  <a:tcPr marT="76200" marB="76200" marR="95250" marL="95250" anchor="ctr"/>
                </a:tc>
                <a:tc hMerge="1"/>
                <a:tc hMerge="1"/>
                <a:tc gridSpan="3">
                  <a:txBody>
                    <a:bodyPr/>
                    <a:lstStyle/>
                    <a:p>
                      <a:pPr indent="0" lvl="0" marL="0" marR="0" rtl="0" algn="l">
                        <a:lnSpc>
                          <a:spcPct val="150000"/>
                        </a:lnSpc>
                        <a:spcBef>
                          <a:spcPts val="0"/>
                        </a:spcBef>
                        <a:spcAft>
                          <a:spcPts val="0"/>
                        </a:spcAft>
                        <a:buNone/>
                      </a:pPr>
                      <a:r>
                        <a:rPr lang="en-US" sz="1200" u="none" cap="none" strike="noStrike"/>
                        <a:t>Need</a:t>
                      </a:r>
                      <a:endParaRPr sz="1100" u="none" cap="none" strike="noStrike">
                        <a:latin typeface="Calibri"/>
                        <a:ea typeface="Calibri"/>
                        <a:cs typeface="Calibri"/>
                        <a:sym typeface="Calibri"/>
                      </a:endParaRPr>
                    </a:p>
                  </a:txBody>
                  <a:tcPr marT="76200" marB="76200" marR="95250" marL="95250" anchor="ctr"/>
                </a:tc>
                <a:tc hMerge="1"/>
                <a:tc hMerge="1"/>
              </a:tr>
              <a:tr h="716275">
                <a:tc>
                  <a:txBody>
                    <a:bodyPr/>
                    <a:lstStyle/>
                    <a:p>
                      <a:pPr indent="0" lvl="0" marL="0" marR="0" rtl="0" algn="l">
                        <a:lnSpc>
                          <a:spcPct val="115000"/>
                        </a:lnSpc>
                        <a:spcBef>
                          <a:spcPts val="0"/>
                        </a:spcBef>
                        <a:spcAft>
                          <a:spcPts val="0"/>
                        </a:spcAft>
                        <a:buNone/>
                      </a:pPr>
                      <a:r>
                        <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X</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Y</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Z</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X</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Y</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Z</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X</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Y</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Z</a:t>
                      </a:r>
                      <a:endParaRPr sz="1100" u="none" cap="none" strike="noStrike">
                        <a:latin typeface="Calibri"/>
                        <a:ea typeface="Calibri"/>
                        <a:cs typeface="Calibri"/>
                        <a:sym typeface="Calibri"/>
                      </a:endParaRPr>
                    </a:p>
                  </a:txBody>
                  <a:tcPr marT="76200" marB="76200" marR="95250" marL="95250" anchor="ctr"/>
                </a:tc>
              </a:tr>
              <a:tr h="716275">
                <a:tc>
                  <a:txBody>
                    <a:bodyPr/>
                    <a:lstStyle/>
                    <a:p>
                      <a:pPr indent="0" lvl="0" marL="0" marR="0" rtl="0" algn="l">
                        <a:lnSpc>
                          <a:spcPct val="150000"/>
                        </a:lnSpc>
                        <a:spcBef>
                          <a:spcPts val="0"/>
                        </a:spcBef>
                        <a:spcAft>
                          <a:spcPts val="0"/>
                        </a:spcAft>
                        <a:buNone/>
                      </a:pPr>
                      <a:r>
                        <a:rPr lang="en-US" sz="1200" u="none" cap="none" strike="noStrike"/>
                        <a:t>P0</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0</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0</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1</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8</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4</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3</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8</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4</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2</a:t>
                      </a:r>
                      <a:endParaRPr sz="1100" u="none" cap="none" strike="noStrike">
                        <a:latin typeface="Calibri"/>
                        <a:ea typeface="Calibri"/>
                        <a:cs typeface="Calibri"/>
                        <a:sym typeface="Calibri"/>
                      </a:endParaRPr>
                    </a:p>
                  </a:txBody>
                  <a:tcPr marT="76200" marB="76200" marR="95250" marL="95250" anchor="ctr"/>
                </a:tc>
              </a:tr>
              <a:tr h="716275">
                <a:tc>
                  <a:txBody>
                    <a:bodyPr/>
                    <a:lstStyle/>
                    <a:p>
                      <a:pPr indent="0" lvl="0" marL="0" marR="0" rtl="0" algn="l">
                        <a:lnSpc>
                          <a:spcPct val="150000"/>
                        </a:lnSpc>
                        <a:spcBef>
                          <a:spcPts val="0"/>
                        </a:spcBef>
                        <a:spcAft>
                          <a:spcPts val="0"/>
                        </a:spcAft>
                        <a:buNone/>
                      </a:pPr>
                      <a:r>
                        <a:rPr lang="en-US" sz="1200" u="none" cap="none" strike="noStrike"/>
                        <a:t>P1</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5</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2</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0</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6</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2</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0</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1</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0</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0</a:t>
                      </a:r>
                      <a:endParaRPr sz="1100" u="none" cap="none" strike="noStrike">
                        <a:latin typeface="Calibri"/>
                        <a:ea typeface="Calibri"/>
                        <a:cs typeface="Calibri"/>
                        <a:sym typeface="Calibri"/>
                      </a:endParaRPr>
                    </a:p>
                  </a:txBody>
                  <a:tcPr marT="76200" marB="76200" marR="95250" marL="95250" anchor="ctr"/>
                </a:tc>
              </a:tr>
              <a:tr h="716275">
                <a:tc>
                  <a:txBody>
                    <a:bodyPr/>
                    <a:lstStyle/>
                    <a:p>
                      <a:pPr indent="0" lvl="0" marL="0" marR="0" rtl="0" algn="l">
                        <a:lnSpc>
                          <a:spcPct val="150000"/>
                        </a:lnSpc>
                        <a:spcBef>
                          <a:spcPts val="0"/>
                        </a:spcBef>
                        <a:spcAft>
                          <a:spcPts val="0"/>
                        </a:spcAft>
                        <a:buNone/>
                      </a:pPr>
                      <a:r>
                        <a:rPr lang="en-US" sz="1200" u="none" cap="none" strike="noStrike"/>
                        <a:t>P2</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2</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1</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1</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3</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3</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3</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1</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2</a:t>
                      </a:r>
                      <a:endParaRPr sz="1100" u="none" cap="none" strike="noStrike">
                        <a:latin typeface="Calibri"/>
                        <a:ea typeface="Calibri"/>
                        <a:cs typeface="Calibri"/>
                        <a:sym typeface="Calibri"/>
                      </a:endParaRPr>
                    </a:p>
                  </a:txBody>
                  <a:tcPr marT="76200" marB="76200" marR="95250" marL="95250" anchor="ctr"/>
                </a:tc>
                <a:tc>
                  <a:txBody>
                    <a:bodyPr/>
                    <a:lstStyle/>
                    <a:p>
                      <a:pPr indent="0" lvl="0" marL="0" marR="0" rtl="0" algn="l">
                        <a:lnSpc>
                          <a:spcPct val="150000"/>
                        </a:lnSpc>
                        <a:spcBef>
                          <a:spcPts val="0"/>
                        </a:spcBef>
                        <a:spcAft>
                          <a:spcPts val="0"/>
                        </a:spcAft>
                        <a:buNone/>
                      </a:pPr>
                      <a:r>
                        <a:rPr lang="en-US" sz="1200" u="none" cap="none" strike="noStrike"/>
                        <a:t>2</a:t>
                      </a:r>
                      <a:endParaRPr sz="1100" u="none" cap="none" strike="noStrike">
                        <a:latin typeface="Calibri"/>
                        <a:ea typeface="Calibri"/>
                        <a:cs typeface="Calibri"/>
                        <a:sym typeface="Calibri"/>
                      </a:endParaRPr>
                    </a:p>
                  </a:txBody>
                  <a:tcPr marT="76200" marB="76200" marR="95250" marL="95250" anchor="ct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3"/>
          <p:cNvSpPr txBox="1"/>
          <p:nvPr>
            <p:ph type="title"/>
          </p:nvPr>
        </p:nvSpPr>
        <p:spPr>
          <a:xfrm>
            <a:off x="1066800" y="609600"/>
            <a:ext cx="7683500" cy="576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a:buNone/>
            </a:pPr>
            <a:r>
              <a:rPr lang="en-US" sz="4000">
                <a:solidFill>
                  <a:srgbClr val="C00000"/>
                </a:solidFill>
                <a:latin typeface="Times"/>
                <a:ea typeface="Times"/>
                <a:cs typeface="Times"/>
                <a:sym typeface="Times"/>
              </a:rPr>
              <a:t>Solution</a:t>
            </a:r>
            <a:endParaRPr/>
          </a:p>
        </p:txBody>
      </p:sp>
      <p:sp>
        <p:nvSpPr>
          <p:cNvPr id="413" name="Google Shape;413;p33"/>
          <p:cNvSpPr txBox="1"/>
          <p:nvPr>
            <p:ph idx="1" type="body"/>
          </p:nvPr>
        </p:nvSpPr>
        <p:spPr>
          <a:xfrm>
            <a:off x="838200" y="1523999"/>
            <a:ext cx="7924800" cy="4495801"/>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1800"/>
              <a:buNone/>
            </a:pPr>
            <a:r>
              <a:rPr lang="en-US" sz="1800">
                <a:latin typeface="Times"/>
                <a:ea typeface="Times"/>
                <a:cs typeface="Times"/>
                <a:sym typeface="Times"/>
              </a:rPr>
              <a:t>Available</a:t>
            </a:r>
            <a:endParaRPr/>
          </a:p>
          <a:p>
            <a:pPr indent="0" lvl="0" marL="0" rtl="0" algn="l">
              <a:spcBef>
                <a:spcPts val="360"/>
              </a:spcBef>
              <a:spcAft>
                <a:spcPts val="0"/>
              </a:spcAft>
              <a:buClr>
                <a:schemeClr val="dk1"/>
              </a:buClr>
              <a:buSzPts val="1800"/>
              <a:buNone/>
            </a:pPr>
            <a:r>
              <a:rPr lang="en-US" sz="1800">
                <a:latin typeface="Times"/>
                <a:ea typeface="Times"/>
                <a:cs typeface="Times"/>
                <a:sym typeface="Times"/>
              </a:rPr>
              <a:t>= [ 3 2 2 ] – [ 2 0 0 ] = [ 1 2 2 ]</a:t>
            </a:r>
            <a:endParaRPr/>
          </a:p>
          <a:p>
            <a:pPr indent="0" lvl="0" marL="0" rtl="0" algn="l">
              <a:spcBef>
                <a:spcPts val="360"/>
              </a:spcBef>
              <a:spcAft>
                <a:spcPts val="0"/>
              </a:spcAft>
              <a:buClr>
                <a:schemeClr val="dk1"/>
              </a:buClr>
              <a:buSzPts val="1800"/>
              <a:buNone/>
            </a:pPr>
            <a:r>
              <a:rPr lang="en-US" sz="1800">
                <a:latin typeface="Times"/>
                <a:ea typeface="Times"/>
                <a:cs typeface="Times"/>
                <a:sym typeface="Times"/>
              </a:rPr>
              <a:t> Now, it follows the safety algorithm to check whether this resulting state is a safe state or not.</a:t>
            </a:r>
            <a:endParaRPr/>
          </a:p>
          <a:p>
            <a:pPr indent="0" lvl="0" marL="0" rtl="0" algn="l">
              <a:spcBef>
                <a:spcPts val="360"/>
              </a:spcBef>
              <a:spcAft>
                <a:spcPts val="0"/>
              </a:spcAft>
              <a:buClr>
                <a:schemeClr val="dk1"/>
              </a:buClr>
              <a:buSzPts val="1800"/>
              <a:buNone/>
            </a:pPr>
            <a:r>
              <a:rPr lang="en-US" sz="1800">
                <a:latin typeface="Times"/>
                <a:ea typeface="Times"/>
                <a:cs typeface="Times"/>
                <a:sym typeface="Times"/>
              </a:rPr>
              <a:t> If it is a safe state, then REQ2 can be permitted otherwise not.</a:t>
            </a:r>
            <a:endParaRPr/>
          </a:p>
          <a:p>
            <a:pPr indent="0" lvl="0" marL="0" rtl="0" algn="l">
              <a:spcBef>
                <a:spcPts val="360"/>
              </a:spcBef>
              <a:spcAft>
                <a:spcPts val="0"/>
              </a:spcAft>
              <a:buClr>
                <a:schemeClr val="dk1"/>
              </a:buClr>
              <a:buSzPts val="1800"/>
              <a:buNone/>
            </a:pPr>
            <a:r>
              <a:rPr lang="en-US" sz="1800">
                <a:latin typeface="Times"/>
                <a:ea typeface="Times"/>
                <a:cs typeface="Times"/>
                <a:sym typeface="Times"/>
              </a:rPr>
              <a:t> </a:t>
            </a:r>
            <a:r>
              <a:rPr b="1" lang="en-US" sz="1800">
                <a:latin typeface="Times"/>
                <a:ea typeface="Times"/>
                <a:cs typeface="Times"/>
                <a:sym typeface="Times"/>
              </a:rPr>
              <a:t>Step-01:</a:t>
            </a:r>
            <a:endParaRPr/>
          </a:p>
          <a:p>
            <a:pPr indent="0" lvl="0" marL="0" rtl="0" algn="l">
              <a:spcBef>
                <a:spcPts val="360"/>
              </a:spcBef>
              <a:spcAft>
                <a:spcPts val="0"/>
              </a:spcAft>
              <a:buClr>
                <a:schemeClr val="dk1"/>
              </a:buClr>
              <a:buSzPts val="1800"/>
              <a:buNone/>
            </a:pPr>
            <a:r>
              <a:rPr lang="en-US" sz="1800">
                <a:latin typeface="Times"/>
                <a:ea typeface="Times"/>
                <a:cs typeface="Times"/>
                <a:sym typeface="Times"/>
              </a:rPr>
              <a:t> With the instances available currently, only the requirement of the process P1 can be satisfied.</a:t>
            </a:r>
            <a:endParaRPr/>
          </a:p>
          <a:p>
            <a:pPr indent="0" lvl="0" marL="0" rtl="0" algn="l">
              <a:spcBef>
                <a:spcPts val="360"/>
              </a:spcBef>
              <a:spcAft>
                <a:spcPts val="0"/>
              </a:spcAft>
              <a:buClr>
                <a:schemeClr val="dk1"/>
              </a:buClr>
              <a:buSzPts val="1800"/>
              <a:buNone/>
            </a:pPr>
            <a:r>
              <a:rPr lang="en-US" sz="1800">
                <a:latin typeface="Times"/>
                <a:ea typeface="Times"/>
                <a:cs typeface="Times"/>
                <a:sym typeface="Times"/>
              </a:rPr>
              <a:t> So, process P1 is allocated the requested resources.</a:t>
            </a:r>
            <a:endParaRPr/>
          </a:p>
          <a:p>
            <a:pPr indent="0" lvl="0" marL="0" rtl="0" algn="l">
              <a:spcBef>
                <a:spcPts val="360"/>
              </a:spcBef>
              <a:spcAft>
                <a:spcPts val="0"/>
              </a:spcAft>
              <a:buClr>
                <a:schemeClr val="dk1"/>
              </a:buClr>
              <a:buSzPts val="1800"/>
              <a:buNone/>
            </a:pPr>
            <a:r>
              <a:rPr lang="en-US" sz="1800">
                <a:latin typeface="Times"/>
                <a:ea typeface="Times"/>
                <a:cs typeface="Times"/>
                <a:sym typeface="Times"/>
              </a:rPr>
              <a:t>It completes its execution and then free up the instances of resources held by it.</a:t>
            </a:r>
            <a:endParaRPr/>
          </a:p>
          <a:p>
            <a:pPr indent="0" lvl="0" marL="0" rtl="0" algn="l">
              <a:spcBef>
                <a:spcPts val="360"/>
              </a:spcBef>
              <a:spcAft>
                <a:spcPts val="0"/>
              </a:spcAft>
              <a:buClr>
                <a:schemeClr val="dk1"/>
              </a:buClr>
              <a:buSzPts val="1800"/>
              <a:buNone/>
            </a:pPr>
            <a:r>
              <a:rPr lang="en-US" sz="1800">
                <a:latin typeface="Times"/>
                <a:ea typeface="Times"/>
                <a:cs typeface="Times"/>
                <a:sym typeface="Times"/>
              </a:rPr>
              <a:t> Then-</a:t>
            </a:r>
            <a:endParaRPr/>
          </a:p>
          <a:p>
            <a:pPr indent="0" lvl="0" marL="0" rtl="0" algn="l">
              <a:spcBef>
                <a:spcPts val="360"/>
              </a:spcBef>
              <a:spcAft>
                <a:spcPts val="0"/>
              </a:spcAft>
              <a:buClr>
                <a:schemeClr val="dk1"/>
              </a:buClr>
              <a:buSzPts val="1800"/>
              <a:buNone/>
            </a:pPr>
            <a:r>
              <a:rPr lang="en-US" sz="1800">
                <a:latin typeface="Times"/>
                <a:ea typeface="Times"/>
                <a:cs typeface="Times"/>
                <a:sym typeface="Times"/>
              </a:rPr>
              <a:t>Available</a:t>
            </a:r>
            <a:endParaRPr/>
          </a:p>
          <a:p>
            <a:pPr indent="0" lvl="0" marL="0" rtl="0" algn="l">
              <a:spcBef>
                <a:spcPts val="360"/>
              </a:spcBef>
              <a:spcAft>
                <a:spcPts val="0"/>
              </a:spcAft>
              <a:buClr>
                <a:schemeClr val="dk1"/>
              </a:buClr>
              <a:buSzPts val="1800"/>
              <a:buNone/>
            </a:pPr>
            <a:r>
              <a:rPr lang="en-US" sz="1800">
                <a:latin typeface="Times"/>
                <a:ea typeface="Times"/>
                <a:cs typeface="Times"/>
                <a:sym typeface="Times"/>
              </a:rPr>
              <a:t>= [ 1 2 2 ] + [ 5 2 0 ]</a:t>
            </a:r>
            <a:endParaRPr/>
          </a:p>
          <a:p>
            <a:pPr indent="0" lvl="0" marL="0" rtl="0" algn="l">
              <a:spcBef>
                <a:spcPts val="360"/>
              </a:spcBef>
              <a:spcAft>
                <a:spcPts val="0"/>
              </a:spcAft>
              <a:buClr>
                <a:schemeClr val="dk1"/>
              </a:buClr>
              <a:buSzPts val="1800"/>
              <a:buNone/>
            </a:pPr>
            <a:r>
              <a:rPr lang="en-US" sz="1800">
                <a:latin typeface="Times"/>
                <a:ea typeface="Times"/>
                <a:cs typeface="Times"/>
                <a:sym typeface="Times"/>
              </a:rPr>
              <a:t>= [ 6 4 2 ]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4"/>
          <p:cNvSpPr txBox="1"/>
          <p:nvPr>
            <p:ph type="title"/>
          </p:nvPr>
        </p:nvSpPr>
        <p:spPr>
          <a:xfrm>
            <a:off x="1066800" y="609600"/>
            <a:ext cx="7683500" cy="576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a:buNone/>
            </a:pPr>
            <a:r>
              <a:rPr lang="en-US" sz="4000">
                <a:solidFill>
                  <a:srgbClr val="C00000"/>
                </a:solidFill>
                <a:latin typeface="Times"/>
                <a:ea typeface="Times"/>
                <a:cs typeface="Times"/>
                <a:sym typeface="Times"/>
              </a:rPr>
              <a:t>Solution</a:t>
            </a:r>
            <a:endParaRPr/>
          </a:p>
        </p:txBody>
      </p:sp>
      <p:sp>
        <p:nvSpPr>
          <p:cNvPr id="420" name="Google Shape;420;p34"/>
          <p:cNvSpPr txBox="1"/>
          <p:nvPr>
            <p:ph idx="1" type="body"/>
          </p:nvPr>
        </p:nvSpPr>
        <p:spPr>
          <a:xfrm>
            <a:off x="838200" y="1523999"/>
            <a:ext cx="7924800" cy="3998913"/>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1800"/>
              <a:buNone/>
            </a:pPr>
            <a:r>
              <a:rPr lang="en-US" sz="1800">
                <a:latin typeface="Times"/>
                <a:ea typeface="Times"/>
                <a:cs typeface="Times"/>
                <a:sym typeface="Times"/>
              </a:rPr>
              <a:t>Step-02:</a:t>
            </a:r>
            <a:endParaRPr/>
          </a:p>
          <a:p>
            <a:pPr indent="0" lvl="0" marL="0" rtl="0" algn="l">
              <a:spcBef>
                <a:spcPts val="360"/>
              </a:spcBef>
              <a:spcAft>
                <a:spcPts val="0"/>
              </a:spcAft>
              <a:buClr>
                <a:schemeClr val="dk1"/>
              </a:buClr>
              <a:buSzPts val="1800"/>
              <a:buNone/>
            </a:pPr>
            <a:r>
              <a:rPr lang="en-US" sz="1800">
                <a:latin typeface="Times"/>
                <a:ea typeface="Times"/>
                <a:cs typeface="Times"/>
                <a:sym typeface="Times"/>
              </a:rPr>
              <a:t> </a:t>
            </a:r>
            <a:endParaRPr/>
          </a:p>
          <a:p>
            <a:pPr indent="-342900" lvl="0" marL="342900" rtl="0" algn="l">
              <a:spcBef>
                <a:spcPts val="360"/>
              </a:spcBef>
              <a:spcAft>
                <a:spcPts val="0"/>
              </a:spcAft>
              <a:buClr>
                <a:schemeClr val="dk1"/>
              </a:buClr>
              <a:buSzPts val="1800"/>
              <a:buChar char="•"/>
            </a:pPr>
            <a:r>
              <a:rPr lang="en-US" sz="1800">
                <a:latin typeface="Times"/>
                <a:ea typeface="Times"/>
                <a:cs typeface="Times"/>
                <a:sym typeface="Times"/>
              </a:rPr>
              <a:t>With the instances available currently, only the requirement of the process P2 can be satisfied.</a:t>
            </a:r>
            <a:endParaRPr/>
          </a:p>
          <a:p>
            <a:pPr indent="-342900" lvl="0" marL="342900" rtl="0" algn="l">
              <a:spcBef>
                <a:spcPts val="360"/>
              </a:spcBef>
              <a:spcAft>
                <a:spcPts val="0"/>
              </a:spcAft>
              <a:buClr>
                <a:schemeClr val="dk1"/>
              </a:buClr>
              <a:buSzPts val="1800"/>
              <a:buChar char="•"/>
            </a:pPr>
            <a:r>
              <a:rPr lang="en-US" sz="1800">
                <a:latin typeface="Times"/>
                <a:ea typeface="Times"/>
                <a:cs typeface="Times"/>
                <a:sym typeface="Times"/>
              </a:rPr>
              <a:t>So, process P2 is allocated the requested resources.</a:t>
            </a:r>
            <a:endParaRPr/>
          </a:p>
          <a:p>
            <a:pPr indent="-342900" lvl="0" marL="342900" rtl="0" algn="l">
              <a:spcBef>
                <a:spcPts val="360"/>
              </a:spcBef>
              <a:spcAft>
                <a:spcPts val="0"/>
              </a:spcAft>
              <a:buClr>
                <a:schemeClr val="dk1"/>
              </a:buClr>
              <a:buSzPts val="1800"/>
              <a:buChar char="•"/>
            </a:pPr>
            <a:r>
              <a:rPr lang="en-US" sz="1800">
                <a:latin typeface="Times"/>
                <a:ea typeface="Times"/>
                <a:cs typeface="Times"/>
                <a:sym typeface="Times"/>
              </a:rPr>
              <a:t>It completes its execution and then free up the instances of resources held by it.</a:t>
            </a:r>
            <a:endParaRPr/>
          </a:p>
          <a:p>
            <a:pPr indent="0" lvl="0" marL="0" rtl="0" algn="l">
              <a:spcBef>
                <a:spcPts val="360"/>
              </a:spcBef>
              <a:spcAft>
                <a:spcPts val="0"/>
              </a:spcAft>
              <a:buClr>
                <a:schemeClr val="dk1"/>
              </a:buClr>
              <a:buSzPts val="1800"/>
              <a:buNone/>
            </a:pPr>
            <a:r>
              <a:rPr lang="en-US" sz="1800">
                <a:latin typeface="Times"/>
                <a:ea typeface="Times"/>
                <a:cs typeface="Times"/>
                <a:sym typeface="Times"/>
              </a:rPr>
              <a:t> </a:t>
            </a:r>
            <a:endParaRPr/>
          </a:p>
          <a:p>
            <a:pPr indent="0" lvl="0" marL="0" rtl="0" algn="l">
              <a:spcBef>
                <a:spcPts val="360"/>
              </a:spcBef>
              <a:spcAft>
                <a:spcPts val="0"/>
              </a:spcAft>
              <a:buClr>
                <a:schemeClr val="dk1"/>
              </a:buClr>
              <a:buSzPts val="1800"/>
              <a:buNone/>
            </a:pPr>
            <a:r>
              <a:rPr lang="en-US" sz="1800">
                <a:latin typeface="Times"/>
                <a:ea typeface="Times"/>
                <a:cs typeface="Times"/>
                <a:sym typeface="Times"/>
              </a:rPr>
              <a:t>Then-</a:t>
            </a:r>
            <a:endParaRPr/>
          </a:p>
          <a:p>
            <a:pPr indent="0" lvl="0" marL="0" rtl="0" algn="l">
              <a:spcBef>
                <a:spcPts val="360"/>
              </a:spcBef>
              <a:spcAft>
                <a:spcPts val="0"/>
              </a:spcAft>
              <a:buClr>
                <a:schemeClr val="dk1"/>
              </a:buClr>
              <a:buSzPts val="1800"/>
              <a:buNone/>
            </a:pPr>
            <a:r>
              <a:rPr lang="en-US" sz="1800">
                <a:latin typeface="Times"/>
                <a:ea typeface="Times"/>
                <a:cs typeface="Times"/>
                <a:sym typeface="Times"/>
              </a:rPr>
              <a:t>Available</a:t>
            </a:r>
            <a:endParaRPr/>
          </a:p>
          <a:p>
            <a:pPr indent="0" lvl="0" marL="0" rtl="0" algn="l">
              <a:spcBef>
                <a:spcPts val="360"/>
              </a:spcBef>
              <a:spcAft>
                <a:spcPts val="0"/>
              </a:spcAft>
              <a:buClr>
                <a:schemeClr val="dk1"/>
              </a:buClr>
              <a:buSzPts val="1800"/>
              <a:buNone/>
            </a:pPr>
            <a:r>
              <a:rPr lang="en-US" sz="1800">
                <a:latin typeface="Times"/>
                <a:ea typeface="Times"/>
                <a:cs typeface="Times"/>
                <a:sym typeface="Times"/>
              </a:rPr>
              <a:t>= [ 6 4 2 ] + [ 2 1 1 ]</a:t>
            </a:r>
            <a:endParaRPr/>
          </a:p>
          <a:p>
            <a:pPr indent="0" lvl="0" marL="0" rtl="0" algn="l">
              <a:spcBef>
                <a:spcPts val="360"/>
              </a:spcBef>
              <a:spcAft>
                <a:spcPts val="0"/>
              </a:spcAft>
              <a:buClr>
                <a:schemeClr val="dk1"/>
              </a:buClr>
              <a:buSzPts val="1800"/>
              <a:buNone/>
            </a:pPr>
            <a:r>
              <a:rPr lang="en-US" sz="1800">
                <a:latin typeface="Times"/>
                <a:ea typeface="Times"/>
                <a:cs typeface="Times"/>
                <a:sym typeface="Times"/>
              </a:rPr>
              <a:t>= [ 8 5 3 ]</a:t>
            </a:r>
            <a:endParaRPr/>
          </a:p>
          <a:p>
            <a:pPr indent="0" lvl="0" marL="0" rtl="0" algn="l">
              <a:spcBef>
                <a:spcPts val="360"/>
              </a:spcBef>
              <a:spcAft>
                <a:spcPts val="0"/>
              </a:spcAft>
              <a:buClr>
                <a:schemeClr val="dk1"/>
              </a:buClr>
              <a:buSzPts val="1800"/>
              <a:buNone/>
            </a:pPr>
            <a:r>
              <a:rPr lang="en-US" sz="1800">
                <a:latin typeface="Times"/>
                <a:ea typeface="Times"/>
                <a:cs typeface="Times"/>
                <a:sym typeface="Times"/>
              </a:rPr>
              <a:t> </a:t>
            </a:r>
            <a:endParaRPr/>
          </a:p>
          <a:p>
            <a:pPr indent="0" lvl="0" marL="0" rtl="0" algn="l">
              <a:spcBef>
                <a:spcPts val="360"/>
              </a:spcBef>
              <a:spcAft>
                <a:spcPts val="0"/>
              </a:spcAft>
              <a:buClr>
                <a:schemeClr val="dk1"/>
              </a:buClr>
              <a:buSzPts val="1800"/>
              <a:buNone/>
            </a:pPr>
            <a:r>
              <a:t/>
            </a:r>
            <a:endParaRPr sz="1800">
              <a:latin typeface="Times"/>
              <a:ea typeface="Times"/>
              <a:cs typeface="Times"/>
              <a:sym typeface="Time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5"/>
          <p:cNvSpPr txBox="1"/>
          <p:nvPr>
            <p:ph type="title"/>
          </p:nvPr>
        </p:nvSpPr>
        <p:spPr>
          <a:xfrm>
            <a:off x="1066800" y="609600"/>
            <a:ext cx="7683500" cy="576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a:buNone/>
            </a:pPr>
            <a:r>
              <a:rPr lang="en-US" sz="4000">
                <a:solidFill>
                  <a:srgbClr val="C00000"/>
                </a:solidFill>
                <a:latin typeface="Times"/>
                <a:ea typeface="Times"/>
                <a:cs typeface="Times"/>
                <a:sym typeface="Times"/>
              </a:rPr>
              <a:t>Solution</a:t>
            </a:r>
            <a:endParaRPr/>
          </a:p>
        </p:txBody>
      </p:sp>
      <p:sp>
        <p:nvSpPr>
          <p:cNvPr id="427" name="Google Shape;427;p35"/>
          <p:cNvSpPr txBox="1"/>
          <p:nvPr>
            <p:ph idx="1" type="body"/>
          </p:nvPr>
        </p:nvSpPr>
        <p:spPr>
          <a:xfrm>
            <a:off x="838200" y="1523999"/>
            <a:ext cx="7924800" cy="399891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Clr>
                <a:schemeClr val="dk1"/>
              </a:buClr>
              <a:buSzPct val="100000"/>
              <a:buNone/>
            </a:pPr>
            <a:r>
              <a:rPr lang="en-US" sz="1800">
                <a:latin typeface="Times"/>
                <a:ea typeface="Times"/>
                <a:cs typeface="Times"/>
                <a:sym typeface="Times"/>
              </a:rPr>
              <a:t>Step-03:</a:t>
            </a:r>
            <a:endParaRPr/>
          </a:p>
          <a:p>
            <a:pPr indent="0" lvl="0" marL="0" rtl="0" algn="l">
              <a:spcBef>
                <a:spcPts val="333"/>
              </a:spcBef>
              <a:spcAft>
                <a:spcPts val="0"/>
              </a:spcAft>
              <a:buClr>
                <a:schemeClr val="dk1"/>
              </a:buClr>
              <a:buSzPct val="100000"/>
              <a:buNone/>
            </a:pPr>
            <a:r>
              <a:rPr lang="en-US" sz="1800">
                <a:latin typeface="Times"/>
                <a:ea typeface="Times"/>
                <a:cs typeface="Times"/>
                <a:sym typeface="Times"/>
              </a:rPr>
              <a:t>With the instances available currently, the requirement of the process P0 can be satisfied.</a:t>
            </a:r>
            <a:endParaRPr/>
          </a:p>
          <a:p>
            <a:pPr indent="-342900" lvl="0" marL="342900" rtl="0" algn="l">
              <a:spcBef>
                <a:spcPts val="333"/>
              </a:spcBef>
              <a:spcAft>
                <a:spcPts val="0"/>
              </a:spcAft>
              <a:buClr>
                <a:schemeClr val="dk1"/>
              </a:buClr>
              <a:buSzPct val="100000"/>
              <a:buChar char="•"/>
            </a:pPr>
            <a:r>
              <a:rPr lang="en-US" sz="1800">
                <a:latin typeface="Times"/>
                <a:ea typeface="Times"/>
                <a:cs typeface="Times"/>
                <a:sym typeface="Times"/>
              </a:rPr>
              <a:t>So, process P0 is allocated the requested resources.</a:t>
            </a:r>
            <a:endParaRPr/>
          </a:p>
          <a:p>
            <a:pPr indent="-342900" lvl="0" marL="342900" rtl="0" algn="l">
              <a:spcBef>
                <a:spcPts val="333"/>
              </a:spcBef>
              <a:spcAft>
                <a:spcPts val="0"/>
              </a:spcAft>
              <a:buClr>
                <a:schemeClr val="dk1"/>
              </a:buClr>
              <a:buSzPct val="100000"/>
              <a:buChar char="•"/>
            </a:pPr>
            <a:r>
              <a:rPr lang="en-US" sz="1800">
                <a:latin typeface="Times"/>
                <a:ea typeface="Times"/>
                <a:cs typeface="Times"/>
                <a:sym typeface="Times"/>
              </a:rPr>
              <a:t>It completes its execution and then free up the instances of resources held by it.</a:t>
            </a:r>
            <a:endParaRPr/>
          </a:p>
          <a:p>
            <a:pPr indent="0" lvl="0" marL="0" rtl="0" algn="l">
              <a:spcBef>
                <a:spcPts val="333"/>
              </a:spcBef>
              <a:spcAft>
                <a:spcPts val="0"/>
              </a:spcAft>
              <a:buClr>
                <a:schemeClr val="dk1"/>
              </a:buClr>
              <a:buSzPct val="100000"/>
              <a:buNone/>
            </a:pPr>
            <a:r>
              <a:rPr lang="en-US" sz="1800">
                <a:latin typeface="Times"/>
                <a:ea typeface="Times"/>
                <a:cs typeface="Times"/>
                <a:sym typeface="Times"/>
              </a:rPr>
              <a:t> Then-</a:t>
            </a:r>
            <a:endParaRPr/>
          </a:p>
          <a:p>
            <a:pPr indent="0" lvl="0" marL="0" rtl="0" algn="l">
              <a:spcBef>
                <a:spcPts val="333"/>
              </a:spcBef>
              <a:spcAft>
                <a:spcPts val="0"/>
              </a:spcAft>
              <a:buClr>
                <a:schemeClr val="dk1"/>
              </a:buClr>
              <a:buSzPct val="100000"/>
              <a:buNone/>
            </a:pPr>
            <a:r>
              <a:rPr lang="en-US" sz="1800">
                <a:latin typeface="Times"/>
                <a:ea typeface="Times"/>
                <a:cs typeface="Times"/>
                <a:sym typeface="Times"/>
              </a:rPr>
              <a:t>Available = [ 8 5 3 ] + [ 0 0 1 ]= [ 8 5 4 ]</a:t>
            </a:r>
            <a:endParaRPr/>
          </a:p>
          <a:p>
            <a:pPr indent="0" lvl="0" marL="0" rtl="0" algn="l">
              <a:spcBef>
                <a:spcPts val="333"/>
              </a:spcBef>
              <a:spcAft>
                <a:spcPts val="0"/>
              </a:spcAft>
              <a:buClr>
                <a:schemeClr val="dk1"/>
              </a:buClr>
              <a:buSzPct val="100000"/>
              <a:buNone/>
            </a:pPr>
            <a:r>
              <a:rPr lang="en-US" sz="1800">
                <a:latin typeface="Times"/>
                <a:ea typeface="Times"/>
                <a:cs typeface="Times"/>
                <a:sym typeface="Times"/>
              </a:rPr>
              <a:t> Thus,</a:t>
            </a:r>
            <a:endParaRPr/>
          </a:p>
          <a:p>
            <a:pPr indent="-342900" lvl="0" marL="342900" rtl="0" algn="l">
              <a:spcBef>
                <a:spcPts val="333"/>
              </a:spcBef>
              <a:spcAft>
                <a:spcPts val="0"/>
              </a:spcAft>
              <a:buClr>
                <a:schemeClr val="dk1"/>
              </a:buClr>
              <a:buSzPct val="100000"/>
              <a:buChar char="•"/>
            </a:pPr>
            <a:r>
              <a:rPr lang="en-US" sz="1800">
                <a:latin typeface="Times"/>
                <a:ea typeface="Times"/>
                <a:cs typeface="Times"/>
                <a:sym typeface="Times"/>
              </a:rPr>
              <a:t>There exists a safe sequence P1, P2, P0 in which all the processes can be executed.</a:t>
            </a:r>
            <a:endParaRPr/>
          </a:p>
          <a:p>
            <a:pPr indent="-342900" lvl="0" marL="342900" rtl="0" algn="l">
              <a:spcBef>
                <a:spcPts val="333"/>
              </a:spcBef>
              <a:spcAft>
                <a:spcPts val="0"/>
              </a:spcAft>
              <a:buClr>
                <a:schemeClr val="dk1"/>
              </a:buClr>
              <a:buSzPct val="100000"/>
              <a:buChar char="•"/>
            </a:pPr>
            <a:r>
              <a:rPr lang="en-US" sz="1800">
                <a:latin typeface="Times"/>
                <a:ea typeface="Times"/>
                <a:cs typeface="Times"/>
                <a:sym typeface="Times"/>
              </a:rPr>
              <a:t>So, the system is in a safe state.</a:t>
            </a:r>
            <a:endParaRPr/>
          </a:p>
          <a:p>
            <a:pPr indent="-342900" lvl="0" marL="342900" rtl="0" algn="l">
              <a:spcBef>
                <a:spcPts val="333"/>
              </a:spcBef>
              <a:spcAft>
                <a:spcPts val="0"/>
              </a:spcAft>
              <a:buClr>
                <a:schemeClr val="dk1"/>
              </a:buClr>
              <a:buSzPct val="100000"/>
              <a:buChar char="•"/>
            </a:pPr>
            <a:r>
              <a:rPr lang="en-US" sz="1800">
                <a:latin typeface="Times"/>
                <a:ea typeface="Times"/>
                <a:cs typeface="Times"/>
                <a:sym typeface="Times"/>
              </a:rPr>
              <a:t>Thus, REQ2 can be permitted.</a:t>
            </a:r>
            <a:endParaRPr/>
          </a:p>
          <a:p>
            <a:pPr indent="0" lvl="0" marL="0" rtl="0" algn="l">
              <a:spcBef>
                <a:spcPts val="333"/>
              </a:spcBef>
              <a:spcAft>
                <a:spcPts val="0"/>
              </a:spcAft>
              <a:buClr>
                <a:schemeClr val="dk1"/>
              </a:buClr>
              <a:buSzPct val="100000"/>
              <a:buNone/>
            </a:pPr>
            <a:r>
              <a:rPr lang="en-US" sz="1800">
                <a:latin typeface="Times"/>
                <a:ea typeface="Times"/>
                <a:cs typeface="Times"/>
                <a:sym typeface="Times"/>
              </a:rPr>
              <a:t> Thus, Correct Option is (B).</a:t>
            </a:r>
            <a:endParaRPr/>
          </a:p>
          <a:p>
            <a:pPr indent="0" lvl="0" marL="0" rtl="0" algn="l">
              <a:spcBef>
                <a:spcPts val="333"/>
              </a:spcBef>
              <a:spcAft>
                <a:spcPts val="0"/>
              </a:spcAft>
              <a:buClr>
                <a:schemeClr val="dk1"/>
              </a:buClr>
              <a:buSzPct val="100000"/>
              <a:buNone/>
            </a:pPr>
            <a:r>
              <a:t/>
            </a:r>
            <a:endParaRPr sz="1800">
              <a:latin typeface="Times"/>
              <a:ea typeface="Times"/>
              <a:cs typeface="Times"/>
              <a:sym typeface="Time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6"/>
          <p:cNvSpPr txBox="1"/>
          <p:nvPr>
            <p:ph type="ctrTitle"/>
          </p:nvPr>
        </p:nvSpPr>
        <p:spPr>
          <a:xfrm>
            <a:off x="685800" y="609601"/>
            <a:ext cx="7772400" cy="990599"/>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C00000"/>
              </a:buClr>
              <a:buSzPts val="4400"/>
              <a:buFont typeface="Cambria"/>
              <a:buNone/>
            </a:pPr>
            <a:r>
              <a:rPr lang="en-US">
                <a:solidFill>
                  <a:srgbClr val="C00000"/>
                </a:solidFill>
              </a:rPr>
              <a:t>Conclusion</a:t>
            </a:r>
            <a:endParaRPr/>
          </a:p>
        </p:txBody>
      </p:sp>
      <p:sp>
        <p:nvSpPr>
          <p:cNvPr id="433" name="Google Shape;433;p36"/>
          <p:cNvSpPr txBox="1"/>
          <p:nvPr>
            <p:ph idx="1" type="subTitle"/>
          </p:nvPr>
        </p:nvSpPr>
        <p:spPr>
          <a:xfrm>
            <a:off x="1371600" y="2286000"/>
            <a:ext cx="6400800" cy="3352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None/>
            </a:pPr>
            <a:r>
              <a:rPr lang="en-US" sz="2000">
                <a:solidFill>
                  <a:schemeClr val="dk1"/>
                </a:solidFill>
              </a:rPr>
              <a:t>This lecture enables you to have a deep insight to Deadlock avoidance, a safe state, Banker’s algorithms and Safety algorithm to avoid deadlock.</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7"/>
          <p:cNvSpPr txBox="1"/>
          <p:nvPr>
            <p:ph type="ctrTitle"/>
          </p:nvPr>
        </p:nvSpPr>
        <p:spPr>
          <a:xfrm>
            <a:off x="685800" y="381001"/>
            <a:ext cx="7772400" cy="1066799"/>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C00000"/>
              </a:buClr>
              <a:buSzPts val="4400"/>
              <a:buFont typeface="Times New Roman"/>
              <a:buNone/>
            </a:pPr>
            <a:r>
              <a:rPr lang="en-US">
                <a:solidFill>
                  <a:srgbClr val="C00000"/>
                </a:solidFill>
                <a:latin typeface="Times New Roman"/>
                <a:ea typeface="Times New Roman"/>
                <a:cs typeface="Times New Roman"/>
                <a:sym typeface="Times New Roman"/>
              </a:rPr>
              <a:t>References</a:t>
            </a:r>
            <a:endParaRPr/>
          </a:p>
        </p:txBody>
      </p:sp>
      <p:sp>
        <p:nvSpPr>
          <p:cNvPr id="439" name="Google Shape;439;p37"/>
          <p:cNvSpPr txBox="1"/>
          <p:nvPr>
            <p:ph idx="1" type="subTitle"/>
          </p:nvPr>
        </p:nvSpPr>
        <p:spPr>
          <a:xfrm>
            <a:off x="838200" y="1828800"/>
            <a:ext cx="7467600" cy="381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1400"/>
              <a:buNone/>
            </a:pPr>
            <a:r>
              <a:rPr lang="en-US" sz="1400" u="sng">
                <a:solidFill>
                  <a:schemeClr val="hlink"/>
                </a:solidFill>
                <a:hlinkClick r:id="rId3"/>
              </a:rPr>
              <a:t>https://www.includehelp.com/c-programming-questions/</a:t>
            </a:r>
            <a:endParaRPr sz="1400"/>
          </a:p>
          <a:p>
            <a:pPr indent="0" lvl="0" marL="0" rtl="0" algn="l">
              <a:spcBef>
                <a:spcPts val="280"/>
              </a:spcBef>
              <a:spcAft>
                <a:spcPts val="0"/>
              </a:spcAft>
              <a:buClr>
                <a:srgbClr val="888888"/>
              </a:buClr>
              <a:buSzPts val="1400"/>
              <a:buNone/>
            </a:pPr>
            <a:r>
              <a:t/>
            </a:r>
            <a:endParaRPr sz="1400"/>
          </a:p>
          <a:p>
            <a:pPr indent="0" lvl="0" marL="0" rtl="0" algn="l">
              <a:spcBef>
                <a:spcPts val="280"/>
              </a:spcBef>
              <a:spcAft>
                <a:spcPts val="0"/>
              </a:spcAft>
              <a:buClr>
                <a:srgbClr val="888888"/>
              </a:buClr>
              <a:buSzPts val="1400"/>
              <a:buNone/>
            </a:pPr>
            <a:r>
              <a:rPr lang="en-US" sz="1400" u="sng">
                <a:solidFill>
                  <a:schemeClr val="hlink"/>
                </a:solidFill>
                <a:hlinkClick r:id="rId4"/>
              </a:rPr>
              <a:t>https://www.studytonight.com/operating-system/</a:t>
            </a:r>
            <a:endParaRPr sz="1400"/>
          </a:p>
          <a:p>
            <a:pPr indent="0" lvl="0" marL="0" rtl="0" algn="l">
              <a:spcBef>
                <a:spcPts val="280"/>
              </a:spcBef>
              <a:spcAft>
                <a:spcPts val="0"/>
              </a:spcAft>
              <a:buClr>
                <a:srgbClr val="888888"/>
              </a:buClr>
              <a:buSzPts val="1400"/>
              <a:buNone/>
            </a:pPr>
            <a:r>
              <a:t/>
            </a:r>
            <a:endParaRPr sz="1400"/>
          </a:p>
          <a:p>
            <a:pPr indent="0" lvl="0" marL="0" rtl="0" algn="l">
              <a:spcBef>
                <a:spcPts val="280"/>
              </a:spcBef>
              <a:spcAft>
                <a:spcPts val="0"/>
              </a:spcAft>
              <a:buClr>
                <a:srgbClr val="0070C0"/>
              </a:buClr>
              <a:buSzPts val="1400"/>
              <a:buNone/>
            </a:pPr>
            <a:r>
              <a:rPr lang="en-US" sz="1400" u="sng">
                <a:solidFill>
                  <a:srgbClr val="0070C0"/>
                </a:solidFill>
                <a:hlinkClick r:id="rId5">
                  <a:extLst>
                    <a:ext uri="{A12FA001-AC4F-418D-AE19-62706E023703}">
                      <ahyp:hlinkClr val="tx"/>
                    </a:ext>
                  </a:extLst>
                </a:hlinkClick>
              </a:rPr>
              <a:t>https://computing.llnl.gov/tutorials/</a:t>
            </a:r>
            <a:endParaRPr sz="1400" u="sng">
              <a:solidFill>
                <a:srgbClr val="0070C0"/>
              </a:solidFill>
            </a:endParaRPr>
          </a:p>
          <a:p>
            <a:pPr indent="0" lvl="0" marL="0" rtl="0" algn="l">
              <a:spcBef>
                <a:spcPts val="280"/>
              </a:spcBef>
              <a:spcAft>
                <a:spcPts val="0"/>
              </a:spcAft>
              <a:buClr>
                <a:srgbClr val="888888"/>
              </a:buClr>
              <a:buSzPts val="1400"/>
              <a:buNone/>
            </a:pPr>
            <a:r>
              <a:t/>
            </a:r>
            <a:endParaRPr sz="1400" u="sng">
              <a:solidFill>
                <a:srgbClr val="0070C0"/>
              </a:solidFill>
            </a:endParaRPr>
          </a:p>
          <a:p>
            <a:pPr indent="0" lvl="0" marL="0" rtl="0" algn="l">
              <a:spcBef>
                <a:spcPts val="280"/>
              </a:spcBef>
              <a:spcAft>
                <a:spcPts val="0"/>
              </a:spcAft>
              <a:buClr>
                <a:srgbClr val="888888"/>
              </a:buClr>
              <a:buSzPts val="1400"/>
              <a:buNone/>
            </a:pPr>
            <a:r>
              <a:rPr lang="en-US" sz="1400" u="sng">
                <a:solidFill>
                  <a:schemeClr val="hlink"/>
                </a:solidFill>
                <a:hlinkClick r:id="rId6"/>
              </a:rPr>
              <a:t>https://www.tutorialspoint.com/operating_system/index.htm#:~:text=An%20operating%20system%20(OS)%20is,software%20in%20a%20computer%20system.</a:t>
            </a:r>
            <a:endParaRPr sz="1400"/>
          </a:p>
          <a:p>
            <a:pPr indent="0" lvl="0" marL="0" rtl="0" algn="l">
              <a:spcBef>
                <a:spcPts val="280"/>
              </a:spcBef>
              <a:spcAft>
                <a:spcPts val="0"/>
              </a:spcAft>
              <a:buClr>
                <a:srgbClr val="888888"/>
              </a:buClr>
              <a:buSzPts val="1400"/>
              <a:buNone/>
            </a:pPr>
            <a:r>
              <a:t/>
            </a:r>
            <a:endParaRPr sz="1400" u="sng">
              <a:solidFill>
                <a:srgbClr val="0070C0"/>
              </a:solidFill>
            </a:endParaRPr>
          </a:p>
          <a:p>
            <a:pPr indent="0" lvl="0" marL="0" rtl="0" algn="l">
              <a:spcBef>
                <a:spcPts val="280"/>
              </a:spcBef>
              <a:spcAft>
                <a:spcPts val="0"/>
              </a:spcAft>
              <a:buClr>
                <a:srgbClr val="888888"/>
              </a:buClr>
              <a:buSzPts val="1400"/>
              <a:buNone/>
            </a:pPr>
            <a:r>
              <a:rPr lang="en-US" sz="1400" u="sng">
                <a:solidFill>
                  <a:schemeClr val="hlink"/>
                </a:solidFill>
                <a:hlinkClick r:id="rId7"/>
              </a:rPr>
              <a:t>https://www.javatpoint.com/os-tutorial</a:t>
            </a:r>
            <a:endParaRPr sz="1400"/>
          </a:p>
          <a:p>
            <a:pPr indent="0" lvl="0" marL="0" rtl="0" algn="l">
              <a:spcBef>
                <a:spcPts val="280"/>
              </a:spcBef>
              <a:spcAft>
                <a:spcPts val="0"/>
              </a:spcAft>
              <a:buClr>
                <a:srgbClr val="888888"/>
              </a:buClr>
              <a:buSzPts val="1400"/>
              <a:buNone/>
            </a:pPr>
            <a:r>
              <a:t/>
            </a:r>
            <a:endParaRPr sz="1400" u="sng">
              <a:solidFill>
                <a:srgbClr val="0070C0"/>
              </a:solidFill>
            </a:endParaRPr>
          </a:p>
          <a:p>
            <a:pPr indent="0" lvl="0" marL="0" rtl="0" algn="l">
              <a:spcBef>
                <a:spcPts val="280"/>
              </a:spcBef>
              <a:spcAft>
                <a:spcPts val="0"/>
              </a:spcAft>
              <a:buClr>
                <a:srgbClr val="888888"/>
              </a:buClr>
              <a:buSzPts val="1400"/>
              <a:buNone/>
            </a:pPr>
            <a:r>
              <a:rPr lang="en-US" sz="1400" u="sng">
                <a:solidFill>
                  <a:schemeClr val="hlink"/>
                </a:solidFill>
                <a:hlinkClick r:id="rId8"/>
              </a:rPr>
              <a:t>https://www.guru99.com/operating-system-tutorial.html</a:t>
            </a:r>
            <a:endParaRPr sz="1400"/>
          </a:p>
          <a:p>
            <a:pPr indent="0" lvl="0" marL="0" rtl="0" algn="l">
              <a:spcBef>
                <a:spcPts val="280"/>
              </a:spcBef>
              <a:spcAft>
                <a:spcPts val="0"/>
              </a:spcAft>
              <a:buClr>
                <a:srgbClr val="888888"/>
              </a:buClr>
              <a:buSzPts val="1400"/>
              <a:buNone/>
            </a:pPr>
            <a:r>
              <a:rPr lang="en-US" sz="1400" u="sng">
                <a:solidFill>
                  <a:schemeClr val="hlink"/>
                </a:solidFill>
                <a:hlinkClick r:id="rId9"/>
              </a:rPr>
              <a:t>https://www.geeksforgeeks.org/operating-systems/</a:t>
            </a:r>
            <a:endParaRPr sz="1400" u="sng">
              <a:solidFill>
                <a:srgbClr val="0070C0"/>
              </a:solidFill>
            </a:endParaRPr>
          </a:p>
          <a:p>
            <a:pPr indent="0" lvl="0" marL="0" rtl="0" algn="l">
              <a:spcBef>
                <a:spcPts val="280"/>
              </a:spcBef>
              <a:spcAft>
                <a:spcPts val="0"/>
              </a:spcAft>
              <a:buClr>
                <a:srgbClr val="888888"/>
              </a:buClr>
              <a:buSzPts val="1400"/>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
          <p:cNvSpPr txBox="1"/>
          <p:nvPr>
            <p:ph type="title"/>
          </p:nvPr>
        </p:nvSpPr>
        <p:spPr>
          <a:xfrm>
            <a:off x="879487" y="762000"/>
            <a:ext cx="7792618" cy="576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a:buNone/>
            </a:pPr>
            <a:r>
              <a:rPr lang="en-US" sz="4000">
                <a:solidFill>
                  <a:srgbClr val="C00000"/>
                </a:solidFill>
                <a:latin typeface="Times"/>
                <a:ea typeface="Times"/>
                <a:cs typeface="Times"/>
                <a:sym typeface="Times"/>
              </a:rPr>
              <a:t>Deadlock Avoidance</a:t>
            </a:r>
            <a:endParaRPr/>
          </a:p>
        </p:txBody>
      </p:sp>
      <p:sp>
        <p:nvSpPr>
          <p:cNvPr id="196" name="Google Shape;196;p3"/>
          <p:cNvSpPr txBox="1"/>
          <p:nvPr>
            <p:ph idx="1" type="body"/>
          </p:nvPr>
        </p:nvSpPr>
        <p:spPr>
          <a:xfrm>
            <a:off x="685800" y="1752600"/>
            <a:ext cx="8153401" cy="424021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lang="en-US" sz="1800">
                <a:latin typeface="Times"/>
                <a:ea typeface="Times"/>
                <a:cs typeface="Times"/>
                <a:sym typeface="Times"/>
              </a:rPr>
              <a:t>This strategy involves maintaining a set of data using which a decision is made whether to entertain the new request or not.</a:t>
            </a:r>
            <a:endParaRPr/>
          </a:p>
          <a:p>
            <a:pPr indent="-342900" lvl="0" marL="342900" rtl="0" algn="l">
              <a:spcBef>
                <a:spcPts val="360"/>
              </a:spcBef>
              <a:spcAft>
                <a:spcPts val="0"/>
              </a:spcAft>
              <a:buClr>
                <a:schemeClr val="dk1"/>
              </a:buClr>
              <a:buSzPts val="1800"/>
              <a:buChar char="•"/>
            </a:pPr>
            <a:r>
              <a:rPr lang="en-US" sz="1800">
                <a:latin typeface="Times"/>
                <a:ea typeface="Times"/>
                <a:cs typeface="Times"/>
                <a:sym typeface="Times"/>
              </a:rPr>
              <a:t>If entertaining the new request causes the system to move in an unsafe state, then it is discarded.</a:t>
            </a:r>
            <a:endParaRPr/>
          </a:p>
          <a:p>
            <a:pPr indent="-342900" lvl="0" marL="342900" rtl="0" algn="l">
              <a:spcBef>
                <a:spcPts val="360"/>
              </a:spcBef>
              <a:spcAft>
                <a:spcPts val="0"/>
              </a:spcAft>
              <a:buClr>
                <a:schemeClr val="dk1"/>
              </a:buClr>
              <a:buSzPts val="1800"/>
              <a:buChar char="•"/>
            </a:pPr>
            <a:r>
              <a:rPr lang="en-US" sz="1800">
                <a:latin typeface="Times"/>
                <a:ea typeface="Times"/>
                <a:cs typeface="Times"/>
                <a:sym typeface="Times"/>
              </a:rPr>
              <a:t>This strategy requires that every process declares its maximum requirement of each resource type in the beginning.</a:t>
            </a:r>
            <a:endParaRPr/>
          </a:p>
          <a:p>
            <a:pPr indent="-342900" lvl="0" marL="342900" rtl="0" algn="l">
              <a:spcBef>
                <a:spcPts val="360"/>
              </a:spcBef>
              <a:spcAft>
                <a:spcPts val="0"/>
              </a:spcAft>
              <a:buClr>
                <a:schemeClr val="dk1"/>
              </a:buClr>
              <a:buSzPts val="1800"/>
              <a:buChar char="•"/>
            </a:pPr>
            <a:r>
              <a:rPr lang="en-US" sz="1800">
                <a:latin typeface="Times"/>
                <a:ea typeface="Times"/>
                <a:cs typeface="Times"/>
                <a:sym typeface="Times"/>
              </a:rPr>
              <a:t>The main challenge with this approach is predicting the requirement of the processes before execution.</a:t>
            </a:r>
            <a:endParaRPr/>
          </a:p>
          <a:p>
            <a:pPr indent="-342900" lvl="0" marL="342900" rtl="0" algn="l">
              <a:spcBef>
                <a:spcPts val="360"/>
              </a:spcBef>
              <a:spcAft>
                <a:spcPts val="0"/>
              </a:spcAft>
              <a:buClr>
                <a:schemeClr val="dk1"/>
              </a:buClr>
              <a:buSzPts val="1800"/>
              <a:buChar char="•"/>
            </a:pPr>
            <a:r>
              <a:rPr lang="en-US" sz="1800">
                <a:latin typeface="Times"/>
                <a:ea typeface="Times"/>
                <a:cs typeface="Times"/>
                <a:sym typeface="Times"/>
              </a:rPr>
              <a:t>Banker’s Algorithm is an example of a deadlock avoidance strategy.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4"/>
          <p:cNvSpPr txBox="1"/>
          <p:nvPr>
            <p:ph type="title"/>
          </p:nvPr>
        </p:nvSpPr>
        <p:spPr>
          <a:xfrm>
            <a:off x="685800" y="533400"/>
            <a:ext cx="8229600" cy="57626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a:buNone/>
            </a:pPr>
            <a:r>
              <a:rPr lang="en-US" sz="4000">
                <a:solidFill>
                  <a:srgbClr val="C00000"/>
                </a:solidFill>
                <a:latin typeface="Times"/>
                <a:ea typeface="Times"/>
                <a:cs typeface="Times"/>
                <a:sym typeface="Times"/>
              </a:rPr>
              <a:t>Safe State</a:t>
            </a:r>
            <a:endParaRPr/>
          </a:p>
        </p:txBody>
      </p:sp>
      <p:sp>
        <p:nvSpPr>
          <p:cNvPr id="203" name="Google Shape;203;p4"/>
          <p:cNvSpPr txBox="1"/>
          <p:nvPr>
            <p:ph idx="1" type="body"/>
          </p:nvPr>
        </p:nvSpPr>
        <p:spPr>
          <a:xfrm>
            <a:off x="919162" y="1371599"/>
            <a:ext cx="7767637" cy="4791075"/>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1800"/>
              <a:buChar char="•"/>
            </a:pPr>
            <a:r>
              <a:rPr lang="en-US" sz="1800">
                <a:latin typeface="Times"/>
                <a:ea typeface="Times"/>
                <a:cs typeface="Times"/>
                <a:sym typeface="Times"/>
              </a:rPr>
              <a:t>When a process requests an available resource, system must decide if immediate allocation leaves the system in a safe state</a:t>
            </a:r>
            <a:endParaRPr/>
          </a:p>
          <a:p>
            <a:pPr indent="-342900" lvl="0" marL="342900" rtl="0" algn="just">
              <a:spcBef>
                <a:spcPts val="360"/>
              </a:spcBef>
              <a:spcAft>
                <a:spcPts val="0"/>
              </a:spcAft>
              <a:buClr>
                <a:schemeClr val="dk1"/>
              </a:buClr>
              <a:buSzPts val="1800"/>
              <a:buChar char="•"/>
            </a:pPr>
            <a:r>
              <a:rPr lang="en-US" sz="1800">
                <a:latin typeface="Times"/>
                <a:ea typeface="Times"/>
                <a:cs typeface="Times"/>
                <a:sym typeface="Times"/>
              </a:rPr>
              <a:t>System is in </a:t>
            </a:r>
            <a:r>
              <a:rPr b="1" lang="en-US" sz="1800">
                <a:solidFill>
                  <a:srgbClr val="3366FF"/>
                </a:solidFill>
                <a:latin typeface="Times"/>
                <a:ea typeface="Times"/>
                <a:cs typeface="Times"/>
                <a:sym typeface="Times"/>
              </a:rPr>
              <a:t>safe state</a:t>
            </a:r>
            <a:r>
              <a:rPr lang="en-US" sz="1800">
                <a:solidFill>
                  <a:srgbClr val="3366FF"/>
                </a:solidFill>
                <a:latin typeface="Times"/>
                <a:ea typeface="Times"/>
                <a:cs typeface="Times"/>
                <a:sym typeface="Times"/>
              </a:rPr>
              <a:t> </a:t>
            </a:r>
            <a:r>
              <a:rPr lang="en-US" sz="1800">
                <a:latin typeface="Times"/>
                <a:ea typeface="Times"/>
                <a:cs typeface="Times"/>
                <a:sym typeface="Times"/>
              </a:rPr>
              <a:t>if there exists a sequence &lt;</a:t>
            </a:r>
            <a:r>
              <a:rPr i="1" lang="en-US" sz="1800">
                <a:latin typeface="Times"/>
                <a:ea typeface="Times"/>
                <a:cs typeface="Times"/>
                <a:sym typeface="Times"/>
              </a:rPr>
              <a:t>P</a:t>
            </a:r>
            <a:r>
              <a:rPr baseline="-25000" i="1" lang="en-US" sz="1800">
                <a:latin typeface="Times"/>
                <a:ea typeface="Times"/>
                <a:cs typeface="Times"/>
                <a:sym typeface="Times"/>
              </a:rPr>
              <a:t>1</a:t>
            </a:r>
            <a:r>
              <a:rPr i="1" lang="en-US" sz="1800">
                <a:latin typeface="Times"/>
                <a:ea typeface="Times"/>
                <a:cs typeface="Times"/>
                <a:sym typeface="Times"/>
              </a:rPr>
              <a:t>, P</a:t>
            </a:r>
            <a:r>
              <a:rPr baseline="-25000" i="1" lang="en-US" sz="1800">
                <a:latin typeface="Times"/>
                <a:ea typeface="Times"/>
                <a:cs typeface="Times"/>
                <a:sym typeface="Times"/>
              </a:rPr>
              <a:t>2</a:t>
            </a:r>
            <a:r>
              <a:rPr i="1" lang="en-US" sz="1800">
                <a:latin typeface="Times"/>
                <a:ea typeface="Times"/>
                <a:cs typeface="Times"/>
                <a:sym typeface="Times"/>
              </a:rPr>
              <a:t>, …, P</a:t>
            </a:r>
            <a:r>
              <a:rPr baseline="-25000" i="1" lang="en-US" sz="1800">
                <a:latin typeface="Times"/>
                <a:ea typeface="Times"/>
                <a:cs typeface="Times"/>
                <a:sym typeface="Times"/>
              </a:rPr>
              <a:t>n</a:t>
            </a:r>
            <a:r>
              <a:rPr lang="en-US" sz="1800">
                <a:latin typeface="Times"/>
                <a:ea typeface="Times"/>
                <a:cs typeface="Times"/>
                <a:sym typeface="Times"/>
              </a:rPr>
              <a:t>&gt; of ALL the  processes  in the systems such that  for each P</a:t>
            </a:r>
            <a:r>
              <a:rPr baseline="-25000" lang="en-US" sz="1800">
                <a:latin typeface="Times"/>
                <a:ea typeface="Times"/>
                <a:cs typeface="Times"/>
                <a:sym typeface="Times"/>
              </a:rPr>
              <a:t>i</a:t>
            </a:r>
            <a:r>
              <a:rPr lang="en-US" sz="1800">
                <a:latin typeface="Times"/>
                <a:ea typeface="Times"/>
                <a:cs typeface="Times"/>
                <a:sym typeface="Times"/>
              </a:rPr>
              <a:t>, the resources that P</a:t>
            </a:r>
            <a:r>
              <a:rPr baseline="-25000" lang="en-US" sz="1800">
                <a:latin typeface="Times"/>
                <a:ea typeface="Times"/>
                <a:cs typeface="Times"/>
                <a:sym typeface="Times"/>
              </a:rPr>
              <a:t>i </a:t>
            </a:r>
            <a:r>
              <a:rPr lang="en-US" sz="1800">
                <a:latin typeface="Times"/>
                <a:ea typeface="Times"/>
                <a:cs typeface="Times"/>
                <a:sym typeface="Times"/>
              </a:rPr>
              <a:t>can still request can be satisfied by currently available resources + resources held by all the </a:t>
            </a:r>
            <a:r>
              <a:rPr i="1" lang="en-US" sz="1800">
                <a:latin typeface="Times"/>
                <a:ea typeface="Times"/>
                <a:cs typeface="Times"/>
                <a:sym typeface="Times"/>
              </a:rPr>
              <a:t>P</a:t>
            </a:r>
            <a:r>
              <a:rPr baseline="-25000" i="1" lang="en-US" sz="1800">
                <a:latin typeface="Times"/>
                <a:ea typeface="Times"/>
                <a:cs typeface="Times"/>
                <a:sym typeface="Times"/>
              </a:rPr>
              <a:t>j</a:t>
            </a:r>
            <a:r>
              <a:rPr lang="en-US" sz="1800">
                <a:latin typeface="Times"/>
                <a:ea typeface="Times"/>
                <a:cs typeface="Times"/>
                <a:sym typeface="Times"/>
              </a:rPr>
              <a:t>, with</a:t>
            </a:r>
            <a:r>
              <a:rPr i="1" lang="en-US" sz="1800">
                <a:latin typeface="Times"/>
                <a:ea typeface="Times"/>
                <a:cs typeface="Times"/>
                <a:sym typeface="Times"/>
              </a:rPr>
              <a:t> j </a:t>
            </a:r>
            <a:r>
              <a:rPr lang="en-US" sz="1800">
                <a:latin typeface="Times"/>
                <a:ea typeface="Times"/>
                <a:cs typeface="Times"/>
                <a:sym typeface="Times"/>
              </a:rPr>
              <a:t>&lt; </a:t>
            </a:r>
            <a:r>
              <a:rPr i="1" lang="en-US" sz="1800">
                <a:latin typeface="Times"/>
                <a:ea typeface="Times"/>
                <a:cs typeface="Times"/>
                <a:sym typeface="Times"/>
              </a:rPr>
              <a:t>I</a:t>
            </a:r>
            <a:endParaRPr sz="1800">
              <a:latin typeface="Times"/>
              <a:ea typeface="Times"/>
              <a:cs typeface="Times"/>
              <a:sym typeface="Times"/>
            </a:endParaRPr>
          </a:p>
          <a:p>
            <a:pPr indent="-342900" lvl="0" marL="342900" rtl="0" algn="just">
              <a:spcBef>
                <a:spcPts val="360"/>
              </a:spcBef>
              <a:spcAft>
                <a:spcPts val="0"/>
              </a:spcAft>
              <a:buClr>
                <a:schemeClr val="dk1"/>
              </a:buClr>
              <a:buSzPts val="1800"/>
              <a:buChar char="•"/>
            </a:pPr>
            <a:r>
              <a:rPr lang="en-US" sz="1800">
                <a:latin typeface="Times"/>
                <a:ea typeface="Times"/>
                <a:cs typeface="Times"/>
                <a:sym typeface="Times"/>
              </a:rPr>
              <a:t>That is:</a:t>
            </a:r>
            <a:endParaRPr/>
          </a:p>
          <a:p>
            <a:pPr indent="-285750" lvl="1" marL="742950" rtl="0" algn="just">
              <a:spcBef>
                <a:spcPts val="360"/>
              </a:spcBef>
              <a:spcAft>
                <a:spcPts val="0"/>
              </a:spcAft>
              <a:buClr>
                <a:schemeClr val="dk1"/>
              </a:buClr>
              <a:buSzPts val="1800"/>
              <a:buChar char="–"/>
            </a:pPr>
            <a:r>
              <a:rPr lang="en-US" sz="1800">
                <a:latin typeface="Times"/>
                <a:ea typeface="Times"/>
                <a:cs typeface="Times"/>
                <a:sym typeface="Times"/>
              </a:rPr>
              <a:t>If P</a:t>
            </a:r>
            <a:r>
              <a:rPr baseline="-25000" lang="en-US" sz="1800">
                <a:latin typeface="Times"/>
                <a:ea typeface="Times"/>
                <a:cs typeface="Times"/>
                <a:sym typeface="Times"/>
              </a:rPr>
              <a:t>i</a:t>
            </a:r>
            <a:r>
              <a:rPr lang="en-US" sz="1800">
                <a:latin typeface="Times"/>
                <a:ea typeface="Times"/>
                <a:cs typeface="Times"/>
                <a:sym typeface="Times"/>
              </a:rPr>
              <a:t> resource needs are not immediately available, then </a:t>
            </a:r>
            <a:r>
              <a:rPr i="1" lang="en-US" sz="1800">
                <a:latin typeface="Times"/>
                <a:ea typeface="Times"/>
                <a:cs typeface="Times"/>
                <a:sym typeface="Times"/>
              </a:rPr>
              <a:t>P</a:t>
            </a:r>
            <a:r>
              <a:rPr baseline="-25000" i="1" lang="en-US" sz="1800">
                <a:latin typeface="Times"/>
                <a:ea typeface="Times"/>
                <a:cs typeface="Times"/>
                <a:sym typeface="Times"/>
              </a:rPr>
              <a:t>i</a:t>
            </a:r>
            <a:r>
              <a:rPr lang="en-US" sz="1800">
                <a:latin typeface="Times"/>
                <a:ea typeface="Times"/>
                <a:cs typeface="Times"/>
                <a:sym typeface="Times"/>
              </a:rPr>
              <a:t> can wait until all </a:t>
            </a:r>
            <a:r>
              <a:rPr i="1" lang="en-US" sz="1800">
                <a:latin typeface="Times"/>
                <a:ea typeface="Times"/>
                <a:cs typeface="Times"/>
                <a:sym typeface="Times"/>
              </a:rPr>
              <a:t>P</a:t>
            </a:r>
            <a:r>
              <a:rPr baseline="-25000" i="1" lang="en-US" sz="1800">
                <a:latin typeface="Times"/>
                <a:ea typeface="Times"/>
                <a:cs typeface="Times"/>
                <a:sym typeface="Times"/>
              </a:rPr>
              <a:t>j</a:t>
            </a:r>
            <a:r>
              <a:rPr i="1" lang="en-US" sz="1800">
                <a:latin typeface="Times"/>
                <a:ea typeface="Times"/>
                <a:cs typeface="Times"/>
                <a:sym typeface="Times"/>
              </a:rPr>
              <a:t> </a:t>
            </a:r>
            <a:r>
              <a:rPr lang="en-US" sz="1800">
                <a:latin typeface="Times"/>
                <a:ea typeface="Times"/>
                <a:cs typeface="Times"/>
                <a:sym typeface="Times"/>
              </a:rPr>
              <a:t>have finished</a:t>
            </a:r>
            <a:endParaRPr/>
          </a:p>
          <a:p>
            <a:pPr indent="-285750" lvl="1" marL="742950" rtl="0" algn="just">
              <a:spcBef>
                <a:spcPts val="360"/>
              </a:spcBef>
              <a:spcAft>
                <a:spcPts val="0"/>
              </a:spcAft>
              <a:buClr>
                <a:schemeClr val="dk1"/>
              </a:buClr>
              <a:buSzPts val="1800"/>
              <a:buChar char="–"/>
            </a:pPr>
            <a:r>
              <a:rPr lang="en-US" sz="1800">
                <a:latin typeface="Times"/>
                <a:ea typeface="Times"/>
                <a:cs typeface="Times"/>
                <a:sym typeface="Times"/>
              </a:rPr>
              <a:t>When </a:t>
            </a:r>
            <a:r>
              <a:rPr i="1" lang="en-US" sz="1800">
                <a:latin typeface="Times"/>
                <a:ea typeface="Times"/>
                <a:cs typeface="Times"/>
                <a:sym typeface="Times"/>
              </a:rPr>
              <a:t>P</a:t>
            </a:r>
            <a:r>
              <a:rPr baseline="-25000" i="1" lang="en-US" sz="1800">
                <a:latin typeface="Times"/>
                <a:ea typeface="Times"/>
                <a:cs typeface="Times"/>
                <a:sym typeface="Times"/>
              </a:rPr>
              <a:t>j</a:t>
            </a:r>
            <a:r>
              <a:rPr lang="en-US" sz="1800">
                <a:latin typeface="Times"/>
                <a:ea typeface="Times"/>
                <a:cs typeface="Times"/>
                <a:sym typeface="Times"/>
              </a:rPr>
              <a:t> is finished, </a:t>
            </a:r>
            <a:r>
              <a:rPr i="1" lang="en-US" sz="1800">
                <a:latin typeface="Times"/>
                <a:ea typeface="Times"/>
                <a:cs typeface="Times"/>
                <a:sym typeface="Times"/>
              </a:rPr>
              <a:t>P</a:t>
            </a:r>
            <a:r>
              <a:rPr baseline="-25000" i="1" lang="en-US" sz="1800">
                <a:latin typeface="Times"/>
                <a:ea typeface="Times"/>
                <a:cs typeface="Times"/>
                <a:sym typeface="Times"/>
              </a:rPr>
              <a:t>i</a:t>
            </a:r>
            <a:r>
              <a:rPr lang="en-US" sz="1800">
                <a:latin typeface="Times"/>
                <a:ea typeface="Times"/>
                <a:cs typeface="Times"/>
                <a:sym typeface="Times"/>
              </a:rPr>
              <a:t> can obtain needed resources, execute, return allocated resources, and terminate</a:t>
            </a:r>
            <a:endParaRPr/>
          </a:p>
          <a:p>
            <a:pPr indent="-285750" lvl="1" marL="742950" rtl="0" algn="just">
              <a:spcBef>
                <a:spcPts val="360"/>
              </a:spcBef>
              <a:spcAft>
                <a:spcPts val="0"/>
              </a:spcAft>
              <a:buClr>
                <a:schemeClr val="dk1"/>
              </a:buClr>
              <a:buSzPts val="1800"/>
              <a:buChar char="–"/>
            </a:pPr>
            <a:r>
              <a:rPr lang="en-US" sz="1800">
                <a:latin typeface="Times"/>
                <a:ea typeface="Times"/>
                <a:cs typeface="Times"/>
                <a:sym typeface="Times"/>
              </a:rPr>
              <a:t>When </a:t>
            </a:r>
            <a:r>
              <a:rPr i="1" lang="en-US" sz="1800">
                <a:latin typeface="Times"/>
                <a:ea typeface="Times"/>
                <a:cs typeface="Times"/>
                <a:sym typeface="Times"/>
              </a:rPr>
              <a:t>P</a:t>
            </a:r>
            <a:r>
              <a:rPr baseline="-25000" i="1" lang="en-US" sz="1800">
                <a:latin typeface="Times"/>
                <a:ea typeface="Times"/>
                <a:cs typeface="Times"/>
                <a:sym typeface="Times"/>
              </a:rPr>
              <a:t>i</a:t>
            </a:r>
            <a:r>
              <a:rPr lang="en-US" sz="1800">
                <a:latin typeface="Times"/>
                <a:ea typeface="Times"/>
                <a:cs typeface="Times"/>
                <a:sym typeface="Times"/>
              </a:rPr>
              <a:t> terminates, </a:t>
            </a:r>
            <a:r>
              <a:rPr i="1" lang="en-US" sz="1800">
                <a:latin typeface="Times"/>
                <a:ea typeface="Times"/>
                <a:cs typeface="Times"/>
                <a:sym typeface="Times"/>
              </a:rPr>
              <a:t>P</a:t>
            </a:r>
            <a:r>
              <a:rPr baseline="-25000" i="1" lang="en-US" sz="1800">
                <a:latin typeface="Times"/>
                <a:ea typeface="Times"/>
                <a:cs typeface="Times"/>
                <a:sym typeface="Times"/>
              </a:rPr>
              <a:t>i </a:t>
            </a:r>
            <a:r>
              <a:rPr baseline="-25000" lang="en-US" sz="1800">
                <a:latin typeface="Times"/>
                <a:ea typeface="Times"/>
                <a:cs typeface="Times"/>
                <a:sym typeface="Times"/>
              </a:rPr>
              <a:t>+1</a:t>
            </a:r>
            <a:r>
              <a:rPr lang="en-US" sz="1800">
                <a:latin typeface="Times"/>
                <a:ea typeface="Times"/>
                <a:cs typeface="Times"/>
                <a:sym typeface="Times"/>
              </a:rPr>
              <a:t> can obtain its needed resources, and so on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5"/>
          <p:cNvSpPr txBox="1"/>
          <p:nvPr>
            <p:ph type="title"/>
          </p:nvPr>
        </p:nvSpPr>
        <p:spPr>
          <a:xfrm>
            <a:off x="1219200" y="609600"/>
            <a:ext cx="7467600" cy="57626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a:buNone/>
            </a:pPr>
            <a:r>
              <a:rPr lang="en-US" sz="4000">
                <a:solidFill>
                  <a:srgbClr val="C00000"/>
                </a:solidFill>
                <a:latin typeface="Times"/>
                <a:ea typeface="Times"/>
                <a:cs typeface="Times"/>
                <a:sym typeface="Times"/>
              </a:rPr>
              <a:t>Basic Facts</a:t>
            </a:r>
            <a:endParaRPr/>
          </a:p>
        </p:txBody>
      </p:sp>
      <p:sp>
        <p:nvSpPr>
          <p:cNvPr id="210" name="Google Shape;210;p5"/>
          <p:cNvSpPr txBox="1"/>
          <p:nvPr>
            <p:ph idx="1" type="body"/>
          </p:nvPr>
        </p:nvSpPr>
        <p:spPr>
          <a:xfrm>
            <a:off x="922338" y="1676399"/>
            <a:ext cx="7764462" cy="39290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lang="en-US" sz="1800">
                <a:latin typeface="Times"/>
                <a:ea typeface="Times"/>
                <a:cs typeface="Times"/>
                <a:sym typeface="Times"/>
              </a:rPr>
              <a:t>If a system is in safe state ⇒ no deadlocks</a:t>
            </a:r>
            <a:br>
              <a:rPr lang="en-US" sz="1800">
                <a:latin typeface="Times"/>
                <a:ea typeface="Times"/>
                <a:cs typeface="Times"/>
                <a:sym typeface="Times"/>
              </a:rPr>
            </a:br>
            <a:endParaRPr sz="1800">
              <a:latin typeface="Times"/>
              <a:ea typeface="Times"/>
              <a:cs typeface="Times"/>
              <a:sym typeface="Times"/>
            </a:endParaRPr>
          </a:p>
          <a:p>
            <a:pPr indent="-342900" lvl="0" marL="342900" rtl="0" algn="l">
              <a:spcBef>
                <a:spcPts val="360"/>
              </a:spcBef>
              <a:spcAft>
                <a:spcPts val="0"/>
              </a:spcAft>
              <a:buClr>
                <a:schemeClr val="dk1"/>
              </a:buClr>
              <a:buSzPts val="1800"/>
              <a:buChar char="•"/>
            </a:pPr>
            <a:r>
              <a:rPr lang="en-US" sz="1800">
                <a:latin typeface="Times"/>
                <a:ea typeface="Times"/>
                <a:cs typeface="Times"/>
                <a:sym typeface="Times"/>
              </a:rPr>
              <a:t>If a system is in unsafe state ⇒ possibility of deadlock</a:t>
            </a:r>
            <a:br>
              <a:rPr lang="en-US" sz="1800">
                <a:latin typeface="Times"/>
                <a:ea typeface="Times"/>
                <a:cs typeface="Times"/>
                <a:sym typeface="Times"/>
              </a:rPr>
            </a:br>
            <a:endParaRPr sz="1800">
              <a:latin typeface="Times"/>
              <a:ea typeface="Times"/>
              <a:cs typeface="Times"/>
              <a:sym typeface="Times"/>
            </a:endParaRPr>
          </a:p>
          <a:p>
            <a:pPr indent="-342900" lvl="0" marL="342900" rtl="0" algn="l">
              <a:spcBef>
                <a:spcPts val="360"/>
              </a:spcBef>
              <a:spcAft>
                <a:spcPts val="0"/>
              </a:spcAft>
              <a:buClr>
                <a:schemeClr val="dk1"/>
              </a:buClr>
              <a:buSzPts val="1800"/>
              <a:buChar char="•"/>
            </a:pPr>
            <a:r>
              <a:rPr lang="en-US" sz="1800">
                <a:latin typeface="Times"/>
                <a:ea typeface="Times"/>
                <a:cs typeface="Times"/>
                <a:sym typeface="Times"/>
              </a:rPr>
              <a:t>Avoidance ⇒ ensure that a system will never enter an unsafe state.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6"/>
          <p:cNvSpPr txBox="1"/>
          <p:nvPr>
            <p:ph type="title"/>
          </p:nvPr>
        </p:nvSpPr>
        <p:spPr>
          <a:xfrm>
            <a:off x="1066800" y="533400"/>
            <a:ext cx="7840662" cy="576262"/>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C00000"/>
              </a:buClr>
              <a:buSzPts val="4000"/>
              <a:buFont typeface="Times"/>
              <a:buNone/>
            </a:pPr>
            <a:r>
              <a:rPr lang="en-US" sz="4000">
                <a:solidFill>
                  <a:srgbClr val="C00000"/>
                </a:solidFill>
                <a:latin typeface="Times"/>
                <a:ea typeface="Times"/>
                <a:cs typeface="Times"/>
                <a:sym typeface="Times"/>
              </a:rPr>
              <a:t>Safe, Unsafe, Deadlock State </a:t>
            </a:r>
            <a:endParaRPr/>
          </a:p>
        </p:txBody>
      </p:sp>
      <p:pic>
        <p:nvPicPr>
          <p:cNvPr id="217" name="Google Shape;217;p6"/>
          <p:cNvPicPr preferRelativeResize="0"/>
          <p:nvPr/>
        </p:nvPicPr>
        <p:blipFill rotWithShape="1">
          <a:blip r:embed="rId3">
            <a:alphaModFix/>
          </a:blip>
          <a:srcRect b="2194" l="13437" r="13682" t="1572"/>
          <a:stretch/>
        </p:blipFill>
        <p:spPr>
          <a:xfrm>
            <a:off x="2446338" y="1308100"/>
            <a:ext cx="4022725" cy="39830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7"/>
          <p:cNvSpPr txBox="1"/>
          <p:nvPr>
            <p:ph type="title"/>
          </p:nvPr>
        </p:nvSpPr>
        <p:spPr>
          <a:xfrm>
            <a:off x="1066800" y="609600"/>
            <a:ext cx="7543800" cy="530961"/>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a:buNone/>
            </a:pPr>
            <a:r>
              <a:rPr lang="en-US" sz="4000">
                <a:solidFill>
                  <a:srgbClr val="C00000"/>
                </a:solidFill>
                <a:latin typeface="Times"/>
                <a:ea typeface="Times"/>
                <a:cs typeface="Times"/>
                <a:sym typeface="Times"/>
              </a:rPr>
              <a:t> Deadlock Avoidance Algorithms</a:t>
            </a:r>
            <a:endParaRPr/>
          </a:p>
        </p:txBody>
      </p:sp>
      <p:sp>
        <p:nvSpPr>
          <p:cNvPr id="224" name="Google Shape;224;p7"/>
          <p:cNvSpPr txBox="1"/>
          <p:nvPr>
            <p:ph idx="1" type="body"/>
          </p:nvPr>
        </p:nvSpPr>
        <p:spPr>
          <a:xfrm>
            <a:off x="906462" y="1447800"/>
            <a:ext cx="7399337" cy="420687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lang="en-US" sz="1800">
                <a:latin typeface="Times"/>
                <a:ea typeface="Times"/>
                <a:cs typeface="Times"/>
                <a:sym typeface="Times"/>
              </a:rPr>
              <a:t>Single instance of a resource type</a:t>
            </a:r>
            <a:endParaRPr/>
          </a:p>
          <a:p>
            <a:pPr indent="-285750" lvl="1" marL="742950" rtl="0" algn="l">
              <a:spcBef>
                <a:spcPts val="360"/>
              </a:spcBef>
              <a:spcAft>
                <a:spcPts val="0"/>
              </a:spcAft>
              <a:buClr>
                <a:schemeClr val="dk1"/>
              </a:buClr>
              <a:buSzPts val="1800"/>
              <a:buChar char="–"/>
            </a:pPr>
            <a:r>
              <a:rPr lang="en-US" sz="1800">
                <a:latin typeface="Times"/>
                <a:ea typeface="Times"/>
                <a:cs typeface="Times"/>
                <a:sym typeface="Times"/>
              </a:rPr>
              <a:t>Use a resource-allocation graph</a:t>
            </a:r>
            <a:endParaRPr/>
          </a:p>
          <a:p>
            <a:pPr indent="-285750" lvl="1" marL="742950" rtl="0" algn="l">
              <a:spcBef>
                <a:spcPts val="360"/>
              </a:spcBef>
              <a:spcAft>
                <a:spcPts val="0"/>
              </a:spcAft>
              <a:buClr>
                <a:schemeClr val="dk1"/>
              </a:buClr>
              <a:buSzPts val="1800"/>
              <a:buFont typeface="Arial"/>
              <a:buNone/>
            </a:pPr>
            <a:r>
              <a:t/>
            </a:r>
            <a:endParaRPr sz="1800">
              <a:latin typeface="Times"/>
              <a:ea typeface="Times"/>
              <a:cs typeface="Times"/>
              <a:sym typeface="Times"/>
            </a:endParaRPr>
          </a:p>
          <a:p>
            <a:pPr indent="-342900" lvl="0" marL="342900" rtl="0" algn="l">
              <a:spcBef>
                <a:spcPts val="360"/>
              </a:spcBef>
              <a:spcAft>
                <a:spcPts val="0"/>
              </a:spcAft>
              <a:buClr>
                <a:schemeClr val="dk1"/>
              </a:buClr>
              <a:buSzPts val="1800"/>
              <a:buChar char="•"/>
            </a:pPr>
            <a:r>
              <a:rPr lang="en-US" sz="1800">
                <a:latin typeface="Times"/>
                <a:ea typeface="Times"/>
                <a:cs typeface="Times"/>
                <a:sym typeface="Times"/>
              </a:rPr>
              <a:t>Multiple instances of a resource type</a:t>
            </a:r>
            <a:endParaRPr/>
          </a:p>
          <a:p>
            <a:pPr indent="-285750" lvl="1" marL="742950" rtl="0" algn="l">
              <a:spcBef>
                <a:spcPts val="360"/>
              </a:spcBef>
              <a:spcAft>
                <a:spcPts val="0"/>
              </a:spcAft>
              <a:buClr>
                <a:schemeClr val="dk1"/>
              </a:buClr>
              <a:buSzPts val="1800"/>
              <a:buChar char="–"/>
            </a:pPr>
            <a:r>
              <a:rPr lang="en-US" sz="1800">
                <a:latin typeface="Times"/>
                <a:ea typeface="Times"/>
                <a:cs typeface="Times"/>
                <a:sym typeface="Times"/>
              </a:rPr>
              <a:t> Use the banker’s algorithm</a:t>
            </a:r>
            <a:endParaRPr sz="1800">
              <a:latin typeface="Times"/>
              <a:ea typeface="Times"/>
              <a:cs typeface="Times"/>
              <a:sym typeface="Time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8"/>
          <p:cNvSpPr txBox="1"/>
          <p:nvPr>
            <p:ph type="title"/>
          </p:nvPr>
        </p:nvSpPr>
        <p:spPr>
          <a:xfrm>
            <a:off x="879487" y="762000"/>
            <a:ext cx="7792618" cy="576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a:buNone/>
            </a:pPr>
            <a:r>
              <a:rPr lang="en-US" sz="4000">
                <a:solidFill>
                  <a:srgbClr val="C00000"/>
                </a:solidFill>
                <a:latin typeface="Times"/>
                <a:ea typeface="Times"/>
                <a:cs typeface="Times"/>
                <a:sym typeface="Times"/>
              </a:rPr>
              <a:t>Banker’s Algorithm</a:t>
            </a:r>
            <a:endParaRPr/>
          </a:p>
        </p:txBody>
      </p:sp>
      <p:sp>
        <p:nvSpPr>
          <p:cNvPr id="231" name="Google Shape;231;p8"/>
          <p:cNvSpPr txBox="1"/>
          <p:nvPr>
            <p:ph idx="1" type="body"/>
          </p:nvPr>
        </p:nvSpPr>
        <p:spPr>
          <a:xfrm>
            <a:off x="685800" y="1524000"/>
            <a:ext cx="8153401" cy="446881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lang="en-US" sz="1800">
                <a:latin typeface="Times"/>
                <a:ea typeface="Times"/>
                <a:cs typeface="Times"/>
                <a:sym typeface="Times"/>
              </a:rPr>
              <a:t>Banker’s Algorithm is a deadlock avoidance strategy.</a:t>
            </a:r>
            <a:endParaRPr/>
          </a:p>
          <a:p>
            <a:pPr indent="-342900" lvl="0" marL="342900" rtl="0" algn="l">
              <a:spcBef>
                <a:spcPts val="360"/>
              </a:spcBef>
              <a:spcAft>
                <a:spcPts val="0"/>
              </a:spcAft>
              <a:buClr>
                <a:schemeClr val="dk1"/>
              </a:buClr>
              <a:buSzPts val="1800"/>
              <a:buChar char="•"/>
            </a:pPr>
            <a:r>
              <a:rPr lang="en-US" sz="1800">
                <a:latin typeface="Times"/>
                <a:ea typeface="Times"/>
                <a:cs typeface="Times"/>
                <a:sym typeface="Times"/>
              </a:rPr>
              <a:t>It is called so because it is used in banking systems to decide whether a loan can be granted or not.</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Banker’s Algorithm requires whenever a new process is created, it specifies the maximum number of instances of each resource type that it exactly needs.</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To implement banker’s algorithm, following four data structures are used-</a:t>
            </a:r>
            <a:endParaRPr/>
          </a:p>
          <a:p>
            <a:pPr indent="-228600" lvl="0" marL="342900" rtl="0" algn="l">
              <a:spcBef>
                <a:spcPts val="360"/>
              </a:spcBef>
              <a:spcAft>
                <a:spcPts val="0"/>
              </a:spcAft>
              <a:buClr>
                <a:schemeClr val="dk1"/>
              </a:buClr>
              <a:buSzPts val="1800"/>
              <a:buNone/>
            </a:pPr>
            <a:r>
              <a:t/>
            </a:r>
            <a:endParaRPr sz="1800"/>
          </a:p>
          <a:p>
            <a:pPr indent="-228600" lvl="0" marL="342900" rtl="0" algn="l">
              <a:spcBef>
                <a:spcPts val="360"/>
              </a:spcBef>
              <a:spcAft>
                <a:spcPts val="0"/>
              </a:spcAft>
              <a:buClr>
                <a:schemeClr val="dk1"/>
              </a:buClr>
              <a:buSzPts val="1800"/>
              <a:buNone/>
            </a:pPr>
            <a:r>
              <a:t/>
            </a:r>
            <a:endParaRPr sz="1800">
              <a:latin typeface="Times"/>
              <a:ea typeface="Times"/>
              <a:cs typeface="Times"/>
              <a:sym typeface="Times"/>
            </a:endParaRPr>
          </a:p>
          <a:p>
            <a:pPr indent="-228600" lvl="0" marL="342900" rtl="0" algn="l">
              <a:spcBef>
                <a:spcPts val="360"/>
              </a:spcBef>
              <a:spcAft>
                <a:spcPts val="0"/>
              </a:spcAft>
              <a:buClr>
                <a:schemeClr val="dk1"/>
              </a:buClr>
              <a:buSzPts val="1800"/>
              <a:buNone/>
            </a:pPr>
            <a:r>
              <a:t/>
            </a:r>
            <a:endParaRPr sz="1800">
              <a:latin typeface="Times"/>
              <a:ea typeface="Times"/>
              <a:cs typeface="Times"/>
              <a:sym typeface="Times"/>
            </a:endParaRPr>
          </a:p>
        </p:txBody>
      </p:sp>
      <p:pic>
        <p:nvPicPr>
          <p:cNvPr descr="C:\Users\Ripty\Desktop\4_files\Bankers-Algorithm-Data-Structures.png" id="232" name="Google Shape;232;p8"/>
          <p:cNvPicPr preferRelativeResize="0"/>
          <p:nvPr/>
        </p:nvPicPr>
        <p:blipFill rotWithShape="1">
          <a:blip r:embed="rId3">
            <a:alphaModFix/>
          </a:blip>
          <a:srcRect b="0" l="0" r="0" t="0"/>
          <a:stretch/>
        </p:blipFill>
        <p:spPr>
          <a:xfrm>
            <a:off x="1524000" y="3505200"/>
            <a:ext cx="6486525" cy="2057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student</dc:creator>
</cp:coreProperties>
</file>