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Raleway ExtraBold"/>
      <p:bold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vBDUvpCxhK/+Si9/da17956H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ExtraBold-boldItalic.fntdata"/><Relationship Id="rId23" Type="http://schemas.openxmlformats.org/officeDocument/2006/relationships/font" Target="fonts/RalewayExtra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0"/>
          <p:cNvSpPr/>
          <p:nvPr>
            <p:ph idx="2" type="clipArt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3" name="Google Shape;113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0" name="Google Shape;120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2" name="Google Shape;12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cap="sq" cmpd="thinThick" w="19050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0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1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2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3"/>
          <p:cNvSpPr/>
          <p:nvPr>
            <p:ph idx="2" type="pic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3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4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5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7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7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cap="flat" cmpd="thickThin" w="889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3.gstatic.com/images?q=tbn:ANd9GcTyg3Gq4WoxkxO75aZWNEjYFvavmMfWdiMvs57jpDF8YRR3yCybqQ" id="13" name="Google Shape;13;p17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includehelp.com/c-programming-questions/" TargetMode="External"/><Relationship Id="rId4" Type="http://schemas.openxmlformats.org/officeDocument/2006/relationships/hyperlink" Target="https://www.studytonight.com/operating-system/" TargetMode="External"/><Relationship Id="rId9" Type="http://schemas.openxmlformats.org/officeDocument/2006/relationships/hyperlink" Target="https://www.geeksforgeeks.org/operating-systems/" TargetMode="External"/><Relationship Id="rId5" Type="http://schemas.openxmlformats.org/officeDocument/2006/relationships/hyperlink" Target="https://computing.llnl.gov/tutorials/" TargetMode="External"/><Relationship Id="rId6" Type="http://schemas.openxmlformats.org/officeDocument/2006/relationships/hyperlink" Target="https://www.tutorialspoint.com/operating_system/index.htm" TargetMode="External"/><Relationship Id="rId7" Type="http://schemas.openxmlformats.org/officeDocument/2006/relationships/hyperlink" Target="https://www.javatpoint.com/os-tutorial" TargetMode="External"/><Relationship Id="rId8" Type="http://schemas.openxmlformats.org/officeDocument/2006/relationships/hyperlink" Target="https://www.guru99.com/operating-system-tutori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6572250" y="57388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/>
          <p:nvPr/>
        </p:nvSpPr>
        <p:spPr>
          <a:xfrm flipH="1" rot="10800000">
            <a:off x="7130143" y="5312160"/>
            <a:ext cx="968829" cy="868205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1"/>
          <p:cNvGraphicFramePr/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>
              <mc:Choice Requires="v">
                <p:oleObj r:id="rId4" imgH="2361044" imgW="2477292" progId="" spid="_x0000_s1">
                  <p:embed/>
                </p:oleObj>
              </mc:Choice>
              <mc:Fallback>
                <p:oleObj r:id="rId5" imgH="2361044" imgW="2477292" progId="">
                  <p:embed/>
                  <p:pic>
                    <p:nvPicPr>
                      <p:cNvPr id="168" name="Google Shape;168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Google Shape;169;p1"/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591" y="80792"/>
            <a:ext cx="3652047" cy="145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/>
          <p:nvPr/>
        </p:nvSpPr>
        <p:spPr>
          <a:xfrm flipH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15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Deadlocks</a:t>
            </a:r>
            <a:endParaRPr/>
          </a:p>
          <a:p>
            <a:pPr indent="0" lvl="0" marL="0" marR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2901531" y="5571936"/>
            <a:ext cx="137308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7" name="Google Shape;177;p1"/>
          <p:cNvSpPr txBox="1"/>
          <p:nvPr/>
        </p:nvSpPr>
        <p:spPr>
          <a:xfrm>
            <a:off x="1045029" y="2396209"/>
            <a:ext cx="7344591" cy="329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Bachelor of Engineering (Computer Science &amp; Engineering)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Operating System (CST-328)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1" sz="1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Subject Coordinator: Er. Puneet kaur(E6913)</a:t>
            </a:r>
            <a:endParaRPr b="1" sz="24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b="1" sz="24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type="ctrTitle"/>
          </p:nvPr>
        </p:nvSpPr>
        <p:spPr>
          <a:xfrm>
            <a:off x="914400" y="228601"/>
            <a:ext cx="75438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Resource-Allocation Graph (Cont.)</a:t>
            </a:r>
            <a:b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b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endParaRPr sz="3600">
              <a:solidFill>
                <a:srgbClr val="C00000"/>
              </a:solidFill>
            </a:endParaRPr>
          </a:p>
        </p:txBody>
      </p:sp>
      <p:sp>
        <p:nvSpPr>
          <p:cNvPr id="250" name="Google Shape;250;p10"/>
          <p:cNvSpPr txBox="1"/>
          <p:nvPr>
            <p:ph idx="1" type="subTitle"/>
          </p:nvPr>
        </p:nvSpPr>
        <p:spPr>
          <a:xfrm>
            <a:off x="685800" y="14478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 txBox="1"/>
          <p:nvPr/>
        </p:nvSpPr>
        <p:spPr>
          <a:xfrm>
            <a:off x="3450673" y="5269467"/>
            <a:ext cx="35597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Resource allocation graph with a deadlock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632399"/>
            <a:ext cx="3254927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ctrTitle"/>
          </p:nvPr>
        </p:nvSpPr>
        <p:spPr>
          <a:xfrm>
            <a:off x="1066800" y="152401"/>
            <a:ext cx="7391400" cy="152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Resource-Allocation Graph (Cont.)</a:t>
            </a:r>
            <a:br>
              <a:rPr lang="en-US">
                <a:latin typeface="Times"/>
                <a:ea typeface="Times"/>
                <a:cs typeface="Times"/>
                <a:sym typeface="Times"/>
              </a:rPr>
            </a:br>
            <a:br>
              <a:rPr lang="en-US">
                <a:latin typeface="Times"/>
                <a:ea typeface="Times"/>
                <a:cs typeface="Times"/>
                <a:sym typeface="Times"/>
              </a:rPr>
            </a:br>
            <a:endParaRPr/>
          </a:p>
        </p:txBody>
      </p:sp>
      <p:sp>
        <p:nvSpPr>
          <p:cNvPr id="258" name="Google Shape;258;p11"/>
          <p:cNvSpPr txBox="1"/>
          <p:nvPr>
            <p:ph idx="1" type="subTitle"/>
          </p:nvPr>
        </p:nvSpPr>
        <p:spPr>
          <a:xfrm>
            <a:off x="838200" y="1752600"/>
            <a:ext cx="762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133600"/>
            <a:ext cx="33528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1676400" y="5562600"/>
            <a:ext cx="594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Resource allocation graph with a cycle but no deadlock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type="ctrTitle"/>
          </p:nvPr>
        </p:nvSpPr>
        <p:spPr>
          <a:xfrm>
            <a:off x="685800" y="228601"/>
            <a:ext cx="77724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"/>
              <a:buNone/>
            </a:pPr>
            <a:r>
              <a:rPr lang="en-US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Basic Facts</a:t>
            </a:r>
            <a:endParaRPr/>
          </a:p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1371600" y="1676400"/>
            <a:ext cx="6400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graph contains no cycles ⇒ no deadlock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graph contains a cycle ⇒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if only one instance per resource type, then deadlock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if several instances per resource type, possibility of deadlock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ctrTitle"/>
          </p:nvPr>
        </p:nvSpPr>
        <p:spPr>
          <a:xfrm>
            <a:off x="1371600" y="304801"/>
            <a:ext cx="7086600" cy="129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"/>
              <a:buNone/>
            </a:pPr>
            <a:r>
              <a:rPr lang="en-US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Important Concept</a:t>
            </a:r>
            <a:endParaRPr/>
          </a:p>
        </p:txBody>
      </p:sp>
      <p:sp>
        <p:nvSpPr>
          <p:cNvPr id="272" name="Google Shape;272;p13"/>
          <p:cNvSpPr txBox="1"/>
          <p:nvPr>
            <p:ph idx="1" type="subTitle"/>
          </p:nvPr>
        </p:nvSpPr>
        <p:spPr>
          <a:xfrm>
            <a:off x="5334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there are n processes in the system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…… ,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where-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requires 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1 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of resource R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requires 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of resource R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requires 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3 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of resource R and so on.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worst case,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units that each process holds = One less than its maximum demand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holds 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– 1 units of resource R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holds 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 units of resource R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holds 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3 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 units of resource R and so on.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one more unit of resource R is present in the system, then system could be ensured deadlock free.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because that unit would be allocated to one of the processes and it would get execute and then release its units.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ctrTitle"/>
          </p:nvPr>
        </p:nvSpPr>
        <p:spPr>
          <a:xfrm>
            <a:off x="685800" y="152401"/>
            <a:ext cx="77724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"/>
              <a:buNone/>
            </a:pPr>
            <a:r>
              <a:rPr lang="en-US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Important Concept</a:t>
            </a:r>
            <a:endParaRPr/>
          </a:p>
        </p:txBody>
      </p:sp>
      <p:sp>
        <p:nvSpPr>
          <p:cNvPr id="278" name="Google Shape;278;p14"/>
          <p:cNvSpPr txBox="1"/>
          <p:nvPr>
            <p:ph idx="1" type="subTitle"/>
          </p:nvPr>
        </p:nvSpPr>
        <p:spPr>
          <a:xfrm>
            <a:off x="228600" y="15240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Number Of Units That Ensures Deadlock-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number of units of resource R that ensures deadlock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 + (x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 + (x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 + …. + (x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+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+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+ …. +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) – 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∑x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– 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Sum of max needs of all n processes – 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Number Of Units That Ensures No Deadlock-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number of units of resource R that ensures no deadlock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One more than maximum number of units of resource R that ensures deadlock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(∑x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– n) + 1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type="ctrTitle"/>
          </p:nvPr>
        </p:nvSpPr>
        <p:spPr>
          <a:xfrm>
            <a:off x="685800" y="4572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mbria"/>
              <a:buNone/>
            </a:pPr>
            <a:r>
              <a:rPr lang="en-US">
                <a:solidFill>
                  <a:srgbClr val="C00000"/>
                </a:solidFill>
              </a:rPr>
              <a:t>Conclusion</a:t>
            </a:r>
            <a:endParaRPr/>
          </a:p>
        </p:txBody>
      </p:sp>
      <p:sp>
        <p:nvSpPr>
          <p:cNvPr id="284" name="Google Shape;284;p15"/>
          <p:cNvSpPr txBox="1"/>
          <p:nvPr>
            <p:ph idx="1" type="subTitle"/>
          </p:nvPr>
        </p:nvSpPr>
        <p:spPr>
          <a:xfrm>
            <a:off x="304800" y="1981200"/>
            <a:ext cx="8305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This lecture enables the students to understand what is a deadlock, necessary conditions for deadlock, resource allocation graph other important concepts of deadlocks.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ctrTitle"/>
          </p:nvPr>
        </p:nvSpPr>
        <p:spPr>
          <a:xfrm>
            <a:off x="685800" y="3810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90" name="Google Shape;290;p16"/>
          <p:cNvSpPr txBox="1"/>
          <p:nvPr>
            <p:ph idx="1" type="subTitle"/>
          </p:nvPr>
        </p:nvSpPr>
        <p:spPr>
          <a:xfrm>
            <a:off x="838200" y="1828800"/>
            <a:ext cx="7467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https://www.includehelp.com/c-programming-questions/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https://www.studytonight.com/operating-system/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 u="sng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https://computing.llnl.gov/tutorials/</a:t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https://www.tutorialspoint.com/operating_system/index.htm#:~:text=An%20operating%20system%20(OS)%20is,software%20in%20a%20computer%20system.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https://www.javatpoint.com/os-tutorial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https://www.guru99.com/operating-system-tutorial.html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9"/>
              </a:rPr>
              <a:t>https://www.geeksforgeeks.org/operating-systems/</a:t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>
            <p:ph type="ctrTitle"/>
          </p:nvPr>
        </p:nvSpPr>
        <p:spPr>
          <a:xfrm>
            <a:off x="685800" y="914401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9</a:t>
            </a: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00000"/>
                </a:solidFill>
              </a:rPr>
              <a:t>Deadlocks</a:t>
            </a:r>
            <a:br>
              <a:rPr lang="en-US" sz="2800">
                <a:solidFill>
                  <a:srgbClr val="C00000"/>
                </a:solidFill>
              </a:rPr>
            </a:b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00000"/>
                </a:solidFill>
              </a:rPr>
              <a:t>List-of-content</a:t>
            </a:r>
            <a:br>
              <a:rPr b="0" lang="en-US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/>
              <a:t>Deadlocks</a:t>
            </a:r>
            <a:r>
              <a:rPr b="0" lang="en-US" sz="2000"/>
              <a:t>:  Deadlock characterization and conditions for deadlock, deadlock prevention, Deadlock avoidance-safe state, resource allocation graph algorithm, Banker’s algorithms-Safety algorithm, Deadlock detection, Recovery from deadlock. 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type="ctr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"/>
              <a:buNone/>
            </a:pPr>
            <a:r>
              <a:rPr lang="en-US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Deadlocks</a:t>
            </a:r>
            <a:br>
              <a:rPr lang="en-US"/>
            </a:br>
            <a:endParaRPr/>
          </a:p>
        </p:txBody>
      </p:sp>
      <p:sp>
        <p:nvSpPr>
          <p:cNvPr id="188" name="Google Shape;188;p3"/>
          <p:cNvSpPr txBox="1"/>
          <p:nvPr>
            <p:ph idx="1" type="subTitle"/>
          </p:nvPr>
        </p:nvSpPr>
        <p:spPr>
          <a:xfrm>
            <a:off x="762000" y="15240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Deadlocks are a set of blocked processes each holding a resource and waiting to acquire a resource held by another process.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65532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ctrTitle"/>
          </p:nvPr>
        </p:nvSpPr>
        <p:spPr>
          <a:xfrm>
            <a:off x="685800" y="228601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lang="en-US" sz="3600">
                <a:solidFill>
                  <a:srgbClr val="C00000"/>
                </a:solidFill>
              </a:rPr>
              <a:t>System Model</a:t>
            </a:r>
            <a:b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endParaRPr sz="3600">
              <a:solidFill>
                <a:srgbClr val="C00000"/>
              </a:solidFill>
            </a:endParaRPr>
          </a:p>
        </p:txBody>
      </p:sp>
      <p:sp>
        <p:nvSpPr>
          <p:cNvPr id="195" name="Google Shape;195;p5"/>
          <p:cNvSpPr txBox="1"/>
          <p:nvPr>
            <p:ph idx="1" type="subTitle"/>
          </p:nvPr>
        </p:nvSpPr>
        <p:spPr>
          <a:xfrm>
            <a:off x="685800" y="1447800"/>
            <a:ext cx="7848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598" lvl="0" marL="39370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Resource types R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. . ., R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aseline="-2500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901064" rtl="0" algn="l"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CPU cycles, memory space, I/O devices</a:t>
            </a:r>
            <a:endParaRPr/>
          </a:p>
          <a:p>
            <a:pPr indent="-101598" lvl="0" marL="393700" rtl="0" algn="l">
              <a:spcBef>
                <a:spcPts val="74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resource type R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W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instances.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598" lvl="0" marL="393700" rtl="0" algn="l">
              <a:spcBef>
                <a:spcPts val="74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process utilizes a resource as follows: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9375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45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request</a:t>
            </a:r>
            <a:endParaRPr/>
          </a:p>
          <a:p>
            <a:pPr indent="-286385" lvl="1" marL="793750" rtl="0" algn="l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ts val="145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use</a:t>
            </a:r>
            <a:endParaRPr/>
          </a:p>
          <a:p>
            <a:pPr indent="-286385" lvl="1" marL="793750" rtl="0" algn="l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ts val="145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release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ctrTitle"/>
          </p:nvPr>
        </p:nvSpPr>
        <p:spPr>
          <a:xfrm>
            <a:off x="685800" y="1"/>
            <a:ext cx="7772400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Necessary Conditions for Deadlock</a:t>
            </a:r>
            <a:b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endParaRPr sz="3600">
              <a:solidFill>
                <a:srgbClr val="C00000"/>
              </a:solidFill>
            </a:endParaRPr>
          </a:p>
        </p:txBody>
      </p:sp>
      <p:sp>
        <p:nvSpPr>
          <p:cNvPr id="201" name="Google Shape;201;p4"/>
          <p:cNvSpPr txBox="1"/>
          <p:nvPr>
            <p:ph idx="1" type="subTitle"/>
          </p:nvPr>
        </p:nvSpPr>
        <p:spPr>
          <a:xfrm>
            <a:off x="457200" y="1295400"/>
            <a:ext cx="8077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02" name="Google Shape;202;p4"/>
          <p:cNvSpPr/>
          <p:nvPr/>
        </p:nvSpPr>
        <p:spPr>
          <a:xfrm>
            <a:off x="533400" y="1524000"/>
            <a:ext cx="8001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conditions that are necessary to achieve deadlock: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 Exclusion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At least one resource must be held in a non-sharable mode; If any other process requests this resource, then that process must wait for the resource to be released.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 and Wait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A process must be simultaneously holding at least one resource and waiting for at least one resource that is currently being held by some other process.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preemption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Once a process is holding a resource ( i.e. once its request has been granted ), then that resource cannot be taken away from that process until the process voluntarily releases it.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Wait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A set of processes { P0, P1, P2, . . ., PN } must exist such that every P[ i ] is waiting for P[ ( i + 1 ) % ( N + 1 ) ]. ( Note that this condition implies the hold-and-wait condition, but it is easier to deal with the conditions if the four are considered separately.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ctrTitle"/>
          </p:nvPr>
        </p:nvSpPr>
        <p:spPr>
          <a:xfrm>
            <a:off x="685800" y="152401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Resource-Allocation Graph</a:t>
            </a:r>
            <a:b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endParaRPr sz="3600">
              <a:solidFill>
                <a:srgbClr val="C00000"/>
              </a:solidFill>
            </a:endParaRPr>
          </a:p>
        </p:txBody>
      </p:sp>
      <p:sp>
        <p:nvSpPr>
          <p:cNvPr id="208" name="Google Shape;208;p6"/>
          <p:cNvSpPr txBox="1"/>
          <p:nvPr>
            <p:ph idx="1" type="subTitle"/>
          </p:nvPr>
        </p:nvSpPr>
        <p:spPr>
          <a:xfrm>
            <a:off x="609600" y="15240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some cases deadlocks can be understood more clearly through the use of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Resource-Allocation Graphs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having the following properties: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A set of resource categories, { R1, R2, R3, . . ., RN }, which appear as square nodes on the graph. Dots inside the resource nodes indicate specific instances of the resource. ( E.g. two dots might represent two laser printers. )</a:t>
            </a:r>
            <a:endParaRPr/>
          </a:p>
          <a:p>
            <a:pPr indent="0" lvl="1" marL="457200" rtl="0" algn="just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1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A set of processes, { P1, P2, P3, . . ., PN }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>
            <p:ph type="ctrTitle"/>
          </p:nvPr>
        </p:nvSpPr>
        <p:spPr>
          <a:xfrm>
            <a:off x="990600" y="228601"/>
            <a:ext cx="7467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Resource-Allocation Graph</a:t>
            </a:r>
            <a:b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/>
          <p:nvPr>
            <p:ph idx="1" type="subTitle"/>
          </p:nvPr>
        </p:nvSpPr>
        <p:spPr>
          <a:xfrm>
            <a:off x="304800" y="1524000"/>
            <a:ext cx="8382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</a:rPr>
              <a:t>Request Edges - </a:t>
            </a:r>
            <a:r>
              <a:rPr lang="en-US" sz="1800">
                <a:solidFill>
                  <a:schemeClr val="dk1"/>
                </a:solidFill>
              </a:rPr>
              <a:t>A set of directed arcs from Pi to Rj, indicating that process Pi has requested Rj, and is currently waiting for that resource to become available.</a:t>
            </a:r>
            <a:endParaRPr/>
          </a:p>
          <a:p>
            <a:pPr indent="0" lvl="1" marL="457200" rtl="0" algn="just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1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</a:rPr>
              <a:t>Assignment Edges - </a:t>
            </a:r>
            <a:r>
              <a:rPr lang="en-US" sz="1800">
                <a:solidFill>
                  <a:schemeClr val="dk1"/>
                </a:solidFill>
              </a:rPr>
              <a:t>A set of directed arcs from Rj to Pi indicating that resource Rj has been allocated to process Pi, and that Pi is currently holding resource Rj.</a:t>
            </a:r>
            <a:endParaRPr/>
          </a:p>
          <a:p>
            <a:pPr indent="0" lvl="1" marL="457200" rtl="0" algn="just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1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Note that a </a:t>
            </a:r>
            <a:r>
              <a:rPr b="1" lang="en-US" sz="1800">
                <a:solidFill>
                  <a:schemeClr val="dk1"/>
                </a:solidFill>
              </a:rPr>
              <a:t>request edge</a:t>
            </a:r>
            <a:r>
              <a:rPr lang="en-US" sz="1800">
                <a:solidFill>
                  <a:schemeClr val="dk1"/>
                </a:solidFill>
              </a:rPr>
              <a:t> can be converted into an </a:t>
            </a:r>
            <a:r>
              <a:rPr b="1" lang="en-US" sz="1800">
                <a:solidFill>
                  <a:schemeClr val="dk1"/>
                </a:solidFill>
              </a:rPr>
              <a:t>assignment edge</a:t>
            </a:r>
            <a:r>
              <a:rPr lang="en-US" sz="1800">
                <a:solidFill>
                  <a:schemeClr val="dk1"/>
                </a:solidFill>
              </a:rPr>
              <a:t> by reversing the direction of the arc when the request is granted. ( However note also that request edges point to the category box, whereas assignment edges emanate from a particular instance dot within the box. )</a:t>
            </a:r>
            <a:endParaRPr/>
          </a:p>
          <a:p>
            <a:pPr indent="0" lvl="1" marL="457200" rtl="0" algn="just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ctrTitle"/>
          </p:nvPr>
        </p:nvSpPr>
        <p:spPr>
          <a:xfrm>
            <a:off x="990600" y="304800"/>
            <a:ext cx="7467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Resource-Allocation Graph (Cont.)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 txBox="1"/>
          <p:nvPr>
            <p:ph idx="1" type="subTitle"/>
          </p:nvPr>
        </p:nvSpPr>
        <p:spPr>
          <a:xfrm>
            <a:off x="228600" y="167640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                        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Resource Type with 4 instances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aseline="-25000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 instance of 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aseline="-25000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holding an instance of 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1600200" y="2133600"/>
            <a:ext cx="495300" cy="49530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2819400" y="3581400"/>
            <a:ext cx="495300" cy="49530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3" name="Google Shape;223;p8"/>
          <p:cNvGrpSpPr/>
          <p:nvPr/>
        </p:nvGrpSpPr>
        <p:grpSpPr>
          <a:xfrm>
            <a:off x="3352800" y="2819400"/>
            <a:ext cx="438150" cy="419100"/>
            <a:chOff x="2666" y="1966"/>
            <a:chExt cx="276" cy="264"/>
          </a:xfrm>
        </p:grpSpPr>
        <p:sp>
          <p:nvSpPr>
            <p:cNvPr id="224" name="Google Shape;224;p8"/>
            <p:cNvSpPr/>
            <p:nvPr/>
          </p:nvSpPr>
          <p:spPr>
            <a:xfrm>
              <a:off x="2666" y="1966"/>
              <a:ext cx="276" cy="264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2736" y="2026"/>
              <a:ext cx="47" cy="4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832" y="2026"/>
              <a:ext cx="47" cy="4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2736" y="2108"/>
              <a:ext cx="47" cy="4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832" y="2108"/>
              <a:ext cx="47" cy="4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3733800" y="3657600"/>
            <a:ext cx="438150" cy="419100"/>
            <a:chOff x="2666" y="1966"/>
            <a:chExt cx="276" cy="264"/>
          </a:xfrm>
        </p:grpSpPr>
        <p:sp>
          <p:nvSpPr>
            <p:cNvPr id="230" name="Google Shape;230;p8"/>
            <p:cNvSpPr/>
            <p:nvPr/>
          </p:nvSpPr>
          <p:spPr>
            <a:xfrm>
              <a:off x="2666" y="1966"/>
              <a:ext cx="276" cy="264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736" y="2026"/>
              <a:ext cx="47" cy="4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832" y="2026"/>
              <a:ext cx="47" cy="4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736" y="2108"/>
              <a:ext cx="47" cy="4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832" y="2108"/>
              <a:ext cx="47" cy="4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235" name="Google Shape;235;p8"/>
          <p:cNvCxnSpPr/>
          <p:nvPr/>
        </p:nvCxnSpPr>
        <p:spPr>
          <a:xfrm>
            <a:off x="3352800" y="3886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8"/>
          <p:cNvSpPr txBox="1"/>
          <p:nvPr/>
        </p:nvSpPr>
        <p:spPr>
          <a:xfrm>
            <a:off x="4114800" y="3733800"/>
            <a:ext cx="533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i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800600"/>
            <a:ext cx="1447800" cy="87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ctrTitle"/>
          </p:nvPr>
        </p:nvSpPr>
        <p:spPr>
          <a:xfrm>
            <a:off x="1295400" y="152399"/>
            <a:ext cx="71628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Resource-Allocation Graph (Cont.)</a:t>
            </a:r>
            <a:b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br>
              <a:rPr lang="en-US" sz="3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endParaRPr sz="3600">
              <a:solidFill>
                <a:srgbClr val="C00000"/>
              </a:solidFill>
            </a:endParaRPr>
          </a:p>
        </p:txBody>
      </p:sp>
      <p:sp>
        <p:nvSpPr>
          <p:cNvPr id="243" name="Google Shape;243;p9"/>
          <p:cNvSpPr txBox="1"/>
          <p:nvPr>
            <p:ph idx="1" type="subTitle"/>
          </p:nvPr>
        </p:nvSpPr>
        <p:spPr>
          <a:xfrm>
            <a:off x="1371600" y="1524000"/>
            <a:ext cx="6400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Resource allocation graph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632399"/>
            <a:ext cx="35623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student</dc:creator>
</cp:coreProperties>
</file>