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9144000"/>
  <p:notesSz cx="6858000" cy="9144000"/>
  <p:embeddedFontLst>
    <p:embeddedFont>
      <p:font typeface="Raleway ExtraBold"/>
      <p:bold r:id="rId24"/>
      <p:boldItalic r:id="rId25"/>
    </p:embeddedFont>
    <p:embeddedFont>
      <p:font typeface="Arial Black"/>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7" roundtripDataSignature="AMtx7mjzz0PXVcEUTNsuEP78LJ8Ec78p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ExtraBold-bold.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ArialBlack-regular.fntdata"/><Relationship Id="rId25" Type="http://schemas.openxmlformats.org/officeDocument/2006/relationships/font" Target="fonts/RalewayExtraBold-boldItalic.fntdata"/><Relationship Id="rId27" Type="http://customschemas.google.com/relationships/presentationmetadata" Target="meta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type="titleOnly">
  <p:cSld name="TITLE_ONLY">
    <p:spTree>
      <p:nvGrpSpPr>
        <p:cNvPr id="14" name="Shape 14"/>
        <p:cNvGrpSpPr/>
        <p:nvPr/>
      </p:nvGrpSpPr>
      <p:grpSpPr>
        <a:xfrm>
          <a:off x="0" y="0"/>
          <a:ext cx="0" cy="0"/>
          <a:chOff x="0" y="0"/>
          <a:chExt cx="0" cy="0"/>
        </a:xfrm>
      </p:grpSpPr>
      <p:sp>
        <p:nvSpPr>
          <p:cNvPr id="15" name="Google Shape;15;p19"/>
          <p:cNvSpPr txBox="1"/>
          <p:nvPr>
            <p:ph type="title"/>
          </p:nvPr>
        </p:nvSpPr>
        <p:spPr>
          <a:xfrm>
            <a:off x="855663" y="762000"/>
            <a:ext cx="8288337" cy="5334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mbria"/>
              <a:buNone/>
              <a:defRPr b="1" i="0" sz="4400" u="none" cap="none" strike="noStrik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19"/>
          <p:cNvSpPr txBox="1"/>
          <p:nvPr>
            <p:ph idx="11" type="ftr"/>
          </p:nvPr>
        </p:nvSpPr>
        <p:spPr>
          <a:xfrm>
            <a:off x="3124200" y="6400800"/>
            <a:ext cx="28956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0" name="Shape 60"/>
        <p:cNvGrpSpPr/>
        <p:nvPr/>
      </p:nvGrpSpPr>
      <p:grpSpPr>
        <a:xfrm>
          <a:off x="0" y="0"/>
          <a:ext cx="0" cy="0"/>
          <a:chOff x="0" y="0"/>
          <a:chExt cx="0" cy="0"/>
        </a:xfrm>
      </p:grpSpPr>
      <p:sp>
        <p:nvSpPr>
          <p:cNvPr id="61" name="Google Shape;61;p2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mbria"/>
              <a:buNone/>
              <a:defRPr b="1" i="0" sz="2000" u="none" cap="none" strike="noStrik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28"/>
          <p:cNvSpPr/>
          <p:nvPr>
            <p:ph idx="2" type="pic"/>
          </p:nvPr>
        </p:nvSpPr>
        <p:spPr>
          <a:xfrm>
            <a:off x="1792288" y="612775"/>
            <a:ext cx="5486400" cy="4114800"/>
          </a:xfrm>
          <a:prstGeom prst="rect">
            <a:avLst/>
          </a:prstGeom>
          <a:noFill/>
          <a:ln>
            <a:noFill/>
          </a:ln>
        </p:spPr>
      </p:sp>
      <p:sp>
        <p:nvSpPr>
          <p:cNvPr id="63" name="Google Shape;63;p2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mbria"/>
                <a:ea typeface="Cambria"/>
                <a:cs typeface="Cambria"/>
                <a:sym typeface="Cambria"/>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4" name="Google Shape;64;p28"/>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Google Shape;65;p28"/>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28"/>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7" name="Shape 67"/>
        <p:cNvGrpSpPr/>
        <p:nvPr/>
      </p:nvGrpSpPr>
      <p:grpSpPr>
        <a:xfrm>
          <a:off x="0" y="0"/>
          <a:ext cx="0" cy="0"/>
          <a:chOff x="0" y="0"/>
          <a:chExt cx="0" cy="0"/>
        </a:xfrm>
      </p:grpSpPr>
      <p:sp>
        <p:nvSpPr>
          <p:cNvPr id="68" name="Google Shape;68;p29"/>
          <p:cNvSpPr txBox="1"/>
          <p:nvPr>
            <p:ph type="title"/>
          </p:nvPr>
        </p:nvSpPr>
        <p:spPr>
          <a:xfrm>
            <a:off x="304800" y="1371600"/>
            <a:ext cx="8229600" cy="6858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mbria"/>
              <a:buNone/>
              <a:defRPr b="1" i="0" sz="4400" u="none" cap="none" strike="noStrik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9" name="Google Shape;69;p29"/>
          <p:cNvSpPr txBox="1"/>
          <p:nvPr>
            <p:ph idx="1" type="body"/>
          </p:nvPr>
        </p:nvSpPr>
        <p:spPr>
          <a:xfrm rot="5400000">
            <a:off x="2286000" y="228600"/>
            <a:ext cx="4267200" cy="82296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0" name="Google Shape;70;p29"/>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29"/>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29"/>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3" name="Shape 73"/>
        <p:cNvGrpSpPr/>
        <p:nvPr/>
      </p:nvGrpSpPr>
      <p:grpSpPr>
        <a:xfrm>
          <a:off x="0" y="0"/>
          <a:ext cx="0" cy="0"/>
          <a:chOff x="0" y="0"/>
          <a:chExt cx="0" cy="0"/>
        </a:xfrm>
      </p:grpSpPr>
      <p:sp>
        <p:nvSpPr>
          <p:cNvPr id="74" name="Google Shape;74;p30"/>
          <p:cNvSpPr txBox="1"/>
          <p:nvPr>
            <p:ph type="title"/>
          </p:nvPr>
        </p:nvSpPr>
        <p:spPr>
          <a:xfrm rot="5400000">
            <a:off x="4732338" y="2171701"/>
            <a:ext cx="5851525" cy="20574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mbria"/>
              <a:buNone/>
              <a:defRPr b="1" i="0" sz="4400" u="none" cap="none" strike="noStrik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5" name="Google Shape;75;p30"/>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6" name="Google Shape;76;p30"/>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30"/>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30"/>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lip Art" type="txAndClipArt">
  <p:cSld name="TEXT_AND_CLIPART">
    <p:spTree>
      <p:nvGrpSpPr>
        <p:cNvPr id="79" name="Shape 79"/>
        <p:cNvGrpSpPr/>
        <p:nvPr/>
      </p:nvGrpSpPr>
      <p:grpSpPr>
        <a:xfrm>
          <a:off x="0" y="0"/>
          <a:ext cx="0" cy="0"/>
          <a:chOff x="0" y="0"/>
          <a:chExt cx="0" cy="0"/>
        </a:xfrm>
      </p:grpSpPr>
      <p:sp>
        <p:nvSpPr>
          <p:cNvPr id="80" name="Google Shape;80;p31"/>
          <p:cNvSpPr txBox="1"/>
          <p:nvPr>
            <p:ph type="title"/>
          </p:nvPr>
        </p:nvSpPr>
        <p:spPr>
          <a:xfrm>
            <a:off x="609600" y="228600"/>
            <a:ext cx="7772400" cy="9906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mbria"/>
              <a:buNone/>
              <a:defRPr b="1" i="0" sz="4400" u="none" cap="none" strike="noStrik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1" name="Google Shape;81;p31"/>
          <p:cNvSpPr txBox="1"/>
          <p:nvPr>
            <p:ph idx="1" type="body"/>
          </p:nvPr>
        </p:nvSpPr>
        <p:spPr>
          <a:xfrm>
            <a:off x="685800" y="1524000"/>
            <a:ext cx="3886200" cy="46482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2" name="Google Shape;82;p31"/>
          <p:cNvSpPr/>
          <p:nvPr>
            <p:ph idx="2" type="clipArt"/>
          </p:nvPr>
        </p:nvSpPr>
        <p:spPr>
          <a:xfrm>
            <a:off x="4724400" y="1524000"/>
            <a:ext cx="3886200" cy="4648200"/>
          </a:xfrm>
          <a:prstGeom prst="rect">
            <a:avLst/>
          </a:prstGeom>
          <a:noFill/>
          <a:ln>
            <a:noFill/>
          </a:ln>
        </p:spPr>
      </p:sp>
      <p:sp>
        <p:nvSpPr>
          <p:cNvPr id="83" name="Google Shape;83;p31"/>
          <p:cNvSpPr txBox="1"/>
          <p:nvPr>
            <p:ph idx="10" type="dt"/>
          </p:nvPr>
        </p:nvSpPr>
        <p:spPr>
          <a:xfrm>
            <a:off x="685800" y="6248400"/>
            <a:ext cx="23622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31"/>
          <p:cNvSpPr txBox="1"/>
          <p:nvPr>
            <p:ph idx="11" type="ftr"/>
          </p:nvPr>
        </p:nvSpPr>
        <p:spPr>
          <a:xfrm>
            <a:off x="2743200" y="6553200"/>
            <a:ext cx="3810000" cy="3048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p31"/>
          <p:cNvSpPr txBox="1"/>
          <p:nvPr>
            <p:ph idx="12" type="sldNum"/>
          </p:nvPr>
        </p:nvSpPr>
        <p:spPr>
          <a:xfrm>
            <a:off x="6553200" y="6248400"/>
            <a:ext cx="1905000" cy="4572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2" name="Shape 92"/>
        <p:cNvGrpSpPr/>
        <p:nvPr/>
      </p:nvGrpSpPr>
      <p:grpSpPr>
        <a:xfrm>
          <a:off x="0" y="0"/>
          <a:ext cx="0" cy="0"/>
          <a:chOff x="0" y="0"/>
          <a:chExt cx="0" cy="0"/>
        </a:xfrm>
      </p:grpSpPr>
      <p:sp>
        <p:nvSpPr>
          <p:cNvPr id="93" name="Google Shape;93;p3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3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95" name="Google Shape;95;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8" name="Shape 98"/>
        <p:cNvGrpSpPr/>
        <p:nvPr/>
      </p:nvGrpSpPr>
      <p:grpSpPr>
        <a:xfrm>
          <a:off x="0" y="0"/>
          <a:ext cx="0" cy="0"/>
          <a:chOff x="0" y="0"/>
          <a:chExt cx="0" cy="0"/>
        </a:xfrm>
      </p:grpSpPr>
      <p:sp>
        <p:nvSpPr>
          <p:cNvPr id="99" name="Google Shape;99;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4" name="Shape 104"/>
        <p:cNvGrpSpPr/>
        <p:nvPr/>
      </p:nvGrpSpPr>
      <p:grpSpPr>
        <a:xfrm>
          <a:off x="0" y="0"/>
          <a:ext cx="0" cy="0"/>
          <a:chOff x="0" y="0"/>
          <a:chExt cx="0" cy="0"/>
        </a:xfrm>
      </p:grpSpPr>
      <p:sp>
        <p:nvSpPr>
          <p:cNvPr id="105" name="Google Shape;105;p3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3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07" name="Google Shape;107;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0" name="Shape 110"/>
        <p:cNvGrpSpPr/>
        <p:nvPr/>
      </p:nvGrpSpPr>
      <p:grpSpPr>
        <a:xfrm>
          <a:off x="0" y="0"/>
          <a:ext cx="0" cy="0"/>
          <a:chOff x="0" y="0"/>
          <a:chExt cx="0" cy="0"/>
        </a:xfrm>
      </p:grpSpPr>
      <p:sp>
        <p:nvSpPr>
          <p:cNvPr id="111" name="Google Shape;111;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3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3" name="Google Shape;113;p3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4" name="Google Shape;114;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7" name="Shape 117"/>
        <p:cNvGrpSpPr/>
        <p:nvPr/>
      </p:nvGrpSpPr>
      <p:grpSpPr>
        <a:xfrm>
          <a:off x="0" y="0"/>
          <a:ext cx="0" cy="0"/>
          <a:chOff x="0" y="0"/>
          <a:chExt cx="0" cy="0"/>
        </a:xfrm>
      </p:grpSpPr>
      <p:sp>
        <p:nvSpPr>
          <p:cNvPr id="118" name="Google Shape;118;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3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20" name="Google Shape;120;p3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21" name="Google Shape;121;p3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22" name="Google Shape;122;p3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23" name="Google Shape;123;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6" name="Shape 126"/>
        <p:cNvGrpSpPr/>
        <p:nvPr/>
      </p:nvGrpSpPr>
      <p:grpSpPr>
        <a:xfrm>
          <a:off x="0" y="0"/>
          <a:ext cx="0" cy="0"/>
          <a:chOff x="0" y="0"/>
          <a:chExt cx="0" cy="0"/>
        </a:xfrm>
      </p:grpSpPr>
      <p:sp>
        <p:nvSpPr>
          <p:cNvPr id="127" name="Google Shape;127;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spTree>
      <p:nvGrpSpPr>
        <p:cNvPr id="17" name="Shape 17"/>
        <p:cNvGrpSpPr/>
        <p:nvPr/>
      </p:nvGrpSpPr>
      <p:grpSpPr>
        <a:xfrm>
          <a:off x="0" y="0"/>
          <a:ext cx="0" cy="0"/>
          <a:chOff x="0" y="0"/>
          <a:chExt cx="0" cy="0"/>
        </a:xfrm>
      </p:grpSpPr>
      <p:sp>
        <p:nvSpPr>
          <p:cNvPr id="18" name="Google Shape;18;p20"/>
          <p:cNvSpPr txBox="1"/>
          <p:nvPr>
            <p:ph type="ctrTitle"/>
          </p:nvPr>
        </p:nvSpPr>
        <p:spPr>
          <a:xfrm>
            <a:off x="685800" y="2130425"/>
            <a:ext cx="7772400" cy="14700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mbria"/>
              <a:buNone/>
              <a:defRPr b="1" i="0" sz="4400" u="none" cap="none" strike="noStrik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2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560"/>
              </a:spcBef>
              <a:spcAft>
                <a:spcPts val="0"/>
              </a:spcAft>
              <a:buClr>
                <a:srgbClr val="888888"/>
              </a:buClr>
              <a:buSzPts val="2800"/>
              <a:buFont typeface="Arial"/>
              <a:buNone/>
              <a:defRPr b="0" i="0" sz="2800" u="none" cap="none" strike="noStrike">
                <a:solidFill>
                  <a:srgbClr val="888888"/>
                </a:solidFill>
                <a:latin typeface="Cambria"/>
                <a:ea typeface="Cambria"/>
                <a:cs typeface="Cambria"/>
                <a:sym typeface="Cambria"/>
              </a:defRPr>
            </a:lvl1pPr>
            <a:lvl2pPr lvl="1"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0" name="Google Shape;20;p20"/>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20"/>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20"/>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1" name="Shape 131"/>
        <p:cNvGrpSpPr/>
        <p:nvPr/>
      </p:nvGrpSpPr>
      <p:grpSpPr>
        <a:xfrm>
          <a:off x="0" y="0"/>
          <a:ext cx="0" cy="0"/>
          <a:chOff x="0" y="0"/>
          <a:chExt cx="0" cy="0"/>
        </a:xfrm>
      </p:grpSpPr>
      <p:sp>
        <p:nvSpPr>
          <p:cNvPr id="132" name="Google Shape;132;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5" name="Shape 135"/>
        <p:cNvGrpSpPr/>
        <p:nvPr/>
      </p:nvGrpSpPr>
      <p:grpSpPr>
        <a:xfrm>
          <a:off x="0" y="0"/>
          <a:ext cx="0" cy="0"/>
          <a:chOff x="0" y="0"/>
          <a:chExt cx="0" cy="0"/>
        </a:xfrm>
      </p:grpSpPr>
      <p:sp>
        <p:nvSpPr>
          <p:cNvPr id="136" name="Google Shape;136;p4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4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38" name="Google Shape;138;p4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39" name="Google Shape;139;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2" name="Shape 142"/>
        <p:cNvGrpSpPr/>
        <p:nvPr/>
      </p:nvGrpSpPr>
      <p:grpSpPr>
        <a:xfrm>
          <a:off x="0" y="0"/>
          <a:ext cx="0" cy="0"/>
          <a:chOff x="0" y="0"/>
          <a:chExt cx="0" cy="0"/>
        </a:xfrm>
      </p:grpSpPr>
      <p:sp>
        <p:nvSpPr>
          <p:cNvPr id="143" name="Google Shape;143;p4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41"/>
          <p:cNvSpPr/>
          <p:nvPr>
            <p:ph idx="2" type="pic"/>
          </p:nvPr>
        </p:nvSpPr>
        <p:spPr>
          <a:xfrm>
            <a:off x="1792288" y="612775"/>
            <a:ext cx="5486400" cy="4114800"/>
          </a:xfrm>
          <a:prstGeom prst="rect">
            <a:avLst/>
          </a:prstGeom>
          <a:noFill/>
          <a:ln>
            <a:noFill/>
          </a:ln>
        </p:spPr>
      </p:sp>
      <p:sp>
        <p:nvSpPr>
          <p:cNvPr id="145" name="Google Shape;145;p4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46" name="Google Shape;146;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9" name="Shape 149"/>
        <p:cNvGrpSpPr/>
        <p:nvPr/>
      </p:nvGrpSpPr>
      <p:grpSpPr>
        <a:xfrm>
          <a:off x="0" y="0"/>
          <a:ext cx="0" cy="0"/>
          <a:chOff x="0" y="0"/>
          <a:chExt cx="0" cy="0"/>
        </a:xfrm>
      </p:grpSpPr>
      <p:sp>
        <p:nvSpPr>
          <p:cNvPr id="150" name="Google Shape;150;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4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2" name="Google Shape;152;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5" name="Shape 155"/>
        <p:cNvGrpSpPr/>
        <p:nvPr/>
      </p:nvGrpSpPr>
      <p:grpSpPr>
        <a:xfrm>
          <a:off x="0" y="0"/>
          <a:ext cx="0" cy="0"/>
          <a:chOff x="0" y="0"/>
          <a:chExt cx="0" cy="0"/>
        </a:xfrm>
      </p:grpSpPr>
      <p:sp>
        <p:nvSpPr>
          <p:cNvPr id="156" name="Google Shape;156;p4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4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8" name="Google Shape;158;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21"/>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2400"/>
              <a:buFont typeface="Cambria"/>
              <a:buNone/>
              <a:defRPr b="1" i="0" sz="2400" u="none" cap="none" strike="noStrik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21"/>
          <p:cNvSpPr txBox="1"/>
          <p:nvPr>
            <p:ph idx="1" type="body"/>
          </p:nvPr>
        </p:nvSpPr>
        <p:spPr>
          <a:xfrm>
            <a:off x="914400" y="1752600"/>
            <a:ext cx="8001000" cy="4495800"/>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mbria"/>
                <a:ea typeface="Cambria"/>
                <a:cs typeface="Cambria"/>
                <a:sym typeface="Cambria"/>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6" name="Google Shape;26;p21"/>
          <p:cNvSpPr txBox="1"/>
          <p:nvPr/>
        </p:nvSpPr>
        <p:spPr>
          <a:xfrm>
            <a:off x="2804329" y="0"/>
            <a:ext cx="633967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1800">
                <a:solidFill>
                  <a:schemeClr val="dk1"/>
                </a:solidFill>
                <a:latin typeface="Calibri"/>
                <a:ea typeface="Calibri"/>
                <a:cs typeface="Calibri"/>
                <a:sym typeface="Calibri"/>
              </a:rPr>
              <a:t>Department of Computer Science and Engineering (CSE)</a:t>
            </a:r>
            <a:endParaRPr b="0" sz="1700">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7" name="Shape 27"/>
        <p:cNvGrpSpPr/>
        <p:nvPr/>
      </p:nvGrpSpPr>
      <p:grpSpPr>
        <a:xfrm>
          <a:off x="0" y="0"/>
          <a:ext cx="0" cy="0"/>
          <a:chOff x="0" y="0"/>
          <a:chExt cx="0" cy="0"/>
        </a:xfrm>
      </p:grpSpPr>
      <p:sp>
        <p:nvSpPr>
          <p:cNvPr id="28" name="Google Shape;28;p22"/>
          <p:cNvSpPr txBox="1"/>
          <p:nvPr>
            <p:ph type="ctrTitle"/>
          </p:nvPr>
        </p:nvSpPr>
        <p:spPr>
          <a:xfrm>
            <a:off x="1143000" y="3429000"/>
            <a:ext cx="7772400" cy="1066799"/>
          </a:xfrm>
          <a:prstGeom prst="rect">
            <a:avLst/>
          </a:prstGeom>
          <a:solidFill>
            <a:schemeClr val="lt1"/>
          </a:solidFill>
          <a:ln cap="sq" cmpd="thinThick" w="19050">
            <a:solidFill>
              <a:schemeClr val="dk1"/>
            </a:solidFill>
            <a:prstDash val="solid"/>
            <a:bevel/>
            <a:headEnd len="sm" w="sm" type="none"/>
            <a:tailEnd len="sm" w="sm" type="none"/>
          </a:ln>
        </p:spPr>
        <p:txBody>
          <a:bodyPr anchorCtr="0" anchor="ctr" bIns="45700" lIns="91425" spcFirstLastPara="1" rIns="91425" wrap="square" tIns="45700">
            <a:noAutofit/>
          </a:bodyPr>
          <a:lstStyle>
            <a:lvl1pPr lvl="0" marR="0" rtl="0" algn="r">
              <a:spcBef>
                <a:spcPts val="0"/>
              </a:spcBef>
              <a:spcAft>
                <a:spcPts val="0"/>
              </a:spcAft>
              <a:buClr>
                <a:schemeClr val="dk1"/>
              </a:buClr>
              <a:buSzPts val="4400"/>
              <a:buFont typeface="Cambria"/>
              <a:buNone/>
              <a:defRPr b="1" i="0" sz="4400" u="none" cap="none" strike="noStrik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22"/>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Google Shape;30;p22"/>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22"/>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2" name="Google Shape;32;p22"/>
          <p:cNvSpPr txBox="1"/>
          <p:nvPr/>
        </p:nvSpPr>
        <p:spPr>
          <a:xfrm>
            <a:off x="2804328" y="87868"/>
            <a:ext cx="633967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1800">
                <a:solidFill>
                  <a:schemeClr val="dk1"/>
                </a:solidFill>
                <a:latin typeface="Calibri"/>
                <a:ea typeface="Calibri"/>
                <a:cs typeface="Calibri"/>
                <a:sym typeface="Calibri"/>
              </a:rPr>
              <a:t>Department of Computer Science and Engineering (CSE)</a:t>
            </a:r>
            <a:endParaRPr b="0" sz="1700">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3" name="Shape 33"/>
        <p:cNvGrpSpPr/>
        <p:nvPr/>
      </p:nvGrpSpPr>
      <p:grpSpPr>
        <a:xfrm>
          <a:off x="0" y="0"/>
          <a:ext cx="0" cy="0"/>
          <a:chOff x="0" y="0"/>
          <a:chExt cx="0" cy="0"/>
        </a:xfrm>
      </p:grpSpPr>
      <p:sp>
        <p:nvSpPr>
          <p:cNvPr id="34" name="Google Shape;34;p23"/>
          <p:cNvSpPr txBox="1"/>
          <p:nvPr>
            <p:ph idx="1" type="body"/>
          </p:nvPr>
        </p:nvSpPr>
        <p:spPr>
          <a:xfrm>
            <a:off x="762000" y="1447800"/>
            <a:ext cx="8229600" cy="4800600"/>
          </a:xfrm>
          <a:prstGeom prst="rect">
            <a:avLst/>
          </a:prstGeom>
          <a:noFill/>
          <a:ln>
            <a:noFill/>
          </a:ln>
        </p:spPr>
        <p:txBody>
          <a:bodyPr anchorCtr="0" anchor="t" bIns="45700" lIns="91425" spcFirstLastPara="1" rIns="91425" wrap="square" tIns="45700">
            <a:normAutofit/>
          </a:bodyPr>
          <a:lstStyle>
            <a:lvl1pPr indent="-368300" lvl="0" marL="457200" marR="0" rtl="0" algn="l">
              <a:spcBef>
                <a:spcPts val="440"/>
              </a:spcBef>
              <a:spcAft>
                <a:spcPts val="0"/>
              </a:spcAft>
              <a:buClr>
                <a:schemeClr val="dk1"/>
              </a:buClr>
              <a:buSzPts val="2200"/>
              <a:buFont typeface="Arial"/>
              <a:buChar char="•"/>
              <a:defRPr b="0" i="0" sz="2200" u="none" cap="none" strike="noStrike">
                <a:solidFill>
                  <a:schemeClr val="dk1"/>
                </a:solidFill>
                <a:latin typeface="Cambria"/>
                <a:ea typeface="Cambria"/>
                <a:cs typeface="Cambria"/>
                <a:sym typeface="Cambria"/>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5" name="Google Shape;35;p23"/>
          <p:cNvSpPr txBox="1"/>
          <p:nvPr>
            <p:ph idx="2" type="body"/>
          </p:nvPr>
        </p:nvSpPr>
        <p:spPr>
          <a:xfrm>
            <a:off x="1066800" y="609600"/>
            <a:ext cx="7924800" cy="685800"/>
          </a:xfrm>
          <a:prstGeom prst="rect">
            <a:avLst/>
          </a:prstGeom>
          <a:solidFill>
            <a:schemeClr val="lt1"/>
          </a:solidFill>
          <a:ln>
            <a:noFill/>
          </a:ln>
        </p:spPr>
        <p:txBody>
          <a:bodyPr anchorCtr="0" anchor="ctr" bIns="45700" lIns="91425" spcFirstLastPara="1" rIns="91425" wrap="square" tIns="45700">
            <a:normAutofit/>
          </a:bodyPr>
          <a:lstStyle>
            <a:lvl1pPr indent="-228600" lvl="0" marL="457200" marR="0" rtl="0" algn="ctr">
              <a:spcBef>
                <a:spcPts val="640"/>
              </a:spcBef>
              <a:spcAft>
                <a:spcPts val="0"/>
              </a:spcAft>
              <a:buClr>
                <a:srgbClr val="C00000"/>
              </a:buClr>
              <a:buSzPts val="3200"/>
              <a:buFont typeface="Arial"/>
              <a:buNone/>
              <a:defRPr b="1" i="0" sz="3200" u="none" cap="none" strike="noStrike">
                <a:solidFill>
                  <a:srgbClr val="C00000"/>
                </a:solidFill>
                <a:latin typeface="Cambria"/>
                <a:ea typeface="Cambria"/>
                <a:cs typeface="Cambria"/>
                <a:sym typeface="Cambria"/>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6" name="Google Shape;36;p23"/>
          <p:cNvSpPr txBox="1"/>
          <p:nvPr/>
        </p:nvSpPr>
        <p:spPr>
          <a:xfrm>
            <a:off x="2804329" y="87868"/>
            <a:ext cx="618727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1800">
                <a:solidFill>
                  <a:schemeClr val="dk1"/>
                </a:solidFill>
                <a:latin typeface="Calibri"/>
                <a:ea typeface="Calibri"/>
                <a:cs typeface="Calibri"/>
                <a:sym typeface="Calibri"/>
              </a:rPr>
              <a:t>Department of Computer and Communication Engineering (CCE)</a:t>
            </a:r>
            <a:endParaRPr b="0" sz="1700">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7" name="Shape 37"/>
        <p:cNvGrpSpPr/>
        <p:nvPr/>
      </p:nvGrpSpPr>
      <p:grpSpPr>
        <a:xfrm>
          <a:off x="0" y="0"/>
          <a:ext cx="0" cy="0"/>
          <a:chOff x="0" y="0"/>
          <a:chExt cx="0" cy="0"/>
        </a:xfrm>
      </p:grpSpPr>
      <p:sp>
        <p:nvSpPr>
          <p:cNvPr id="38" name="Google Shape;38;p24"/>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24"/>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Google Shape;40;p24"/>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1" name="Google Shape;41;p24"/>
          <p:cNvSpPr/>
          <p:nvPr>
            <p:ph idx="2" type="pic"/>
          </p:nvPr>
        </p:nvSpPr>
        <p:spPr>
          <a:xfrm>
            <a:off x="2895600" y="1371600"/>
            <a:ext cx="6019800" cy="4724400"/>
          </a:xfrm>
          <a:prstGeom prst="rect">
            <a:avLst/>
          </a:prstGeom>
          <a:noFill/>
          <a:ln>
            <a:noFill/>
          </a:ln>
        </p:spPr>
      </p:sp>
      <p:sp>
        <p:nvSpPr>
          <p:cNvPr id="42" name="Google Shape;42;p24"/>
          <p:cNvSpPr txBox="1"/>
          <p:nvPr>
            <p:ph idx="1" type="body"/>
          </p:nvPr>
        </p:nvSpPr>
        <p:spPr>
          <a:xfrm>
            <a:off x="228600" y="1371600"/>
            <a:ext cx="2590800" cy="4724400"/>
          </a:xfrm>
          <a:prstGeom prst="rect">
            <a:avLst/>
          </a:prstGeom>
          <a:noFill/>
          <a:ln>
            <a:noFill/>
          </a:ln>
        </p:spPr>
        <p:txBody>
          <a:bodyPr anchorCtr="0" anchor="t" bIns="45700" lIns="91425" spcFirstLastPara="1" rIns="91425" wrap="square" tIns="45700">
            <a:norm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1pPr>
            <a:lvl2pPr indent="-342900" lvl="1" marL="9144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3" name="Google Shape;43;p24"/>
          <p:cNvSpPr txBox="1"/>
          <p:nvPr/>
        </p:nvSpPr>
        <p:spPr>
          <a:xfrm>
            <a:off x="2804328" y="87868"/>
            <a:ext cx="633967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1800">
                <a:solidFill>
                  <a:schemeClr val="dk1"/>
                </a:solidFill>
                <a:latin typeface="Calibri"/>
                <a:ea typeface="Calibri"/>
                <a:cs typeface="Calibri"/>
                <a:sym typeface="Calibri"/>
              </a:rPr>
              <a:t>Department of Computer Science and Engineering (CSE)</a:t>
            </a:r>
            <a:endParaRPr b="0" sz="1700">
              <a:solidFill>
                <a:schemeClr val="dk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4" name="Shape 44"/>
        <p:cNvGrpSpPr/>
        <p:nvPr/>
      </p:nvGrpSpPr>
      <p:grpSpPr>
        <a:xfrm>
          <a:off x="0" y="0"/>
          <a:ext cx="0" cy="0"/>
          <a:chOff x="0" y="0"/>
          <a:chExt cx="0" cy="0"/>
        </a:xfrm>
      </p:grpSpPr>
      <p:sp>
        <p:nvSpPr>
          <p:cNvPr id="45" name="Google Shape;45;p25"/>
          <p:cNvSpPr txBox="1"/>
          <p:nvPr>
            <p:ph idx="1" type="body"/>
          </p:nvPr>
        </p:nvSpPr>
        <p:spPr>
          <a:xfrm>
            <a:off x="609600" y="1524000"/>
            <a:ext cx="8305800" cy="4876800"/>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mbria"/>
                <a:ea typeface="Cambria"/>
                <a:cs typeface="Cambria"/>
                <a:sym typeface="Cambria"/>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6" name="Google Shape;46;p25"/>
          <p:cNvSpPr txBox="1"/>
          <p:nvPr>
            <p:ph idx="2" type="body"/>
          </p:nvPr>
        </p:nvSpPr>
        <p:spPr>
          <a:xfrm>
            <a:off x="1066800" y="533400"/>
            <a:ext cx="7848600" cy="685800"/>
          </a:xfrm>
          <a:prstGeom prst="rect">
            <a:avLst/>
          </a:prstGeom>
          <a:solidFill>
            <a:schemeClr val="lt1"/>
          </a:solidFill>
          <a:ln>
            <a:noFill/>
          </a:ln>
        </p:spPr>
        <p:txBody>
          <a:bodyPr anchorCtr="0" anchor="ctr" bIns="45700" lIns="91425" spcFirstLastPara="1" rIns="91425" wrap="square" tIns="45700">
            <a:normAutofit/>
          </a:bodyPr>
          <a:lstStyle>
            <a:lvl1pPr indent="-228600" lvl="0" marL="457200" marR="0" rtl="0" algn="ctr">
              <a:spcBef>
                <a:spcPts val="640"/>
              </a:spcBef>
              <a:spcAft>
                <a:spcPts val="0"/>
              </a:spcAft>
              <a:buClr>
                <a:schemeClr val="dk1"/>
              </a:buClr>
              <a:buSzPts val="3200"/>
              <a:buFont typeface="Arial"/>
              <a:buNone/>
              <a:defRPr b="1" i="0" sz="3200" u="none" cap="none" strike="noStrike">
                <a:solidFill>
                  <a:schemeClr val="dk1"/>
                </a:solidFill>
                <a:latin typeface="Cambria"/>
                <a:ea typeface="Cambria"/>
                <a:cs typeface="Cambria"/>
                <a:sym typeface="Cambria"/>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7" name="Google Shape;47;p25"/>
          <p:cNvSpPr txBox="1"/>
          <p:nvPr/>
        </p:nvSpPr>
        <p:spPr>
          <a:xfrm>
            <a:off x="3009795" y="0"/>
            <a:ext cx="6058005" cy="353943"/>
          </a:xfrm>
          <a:prstGeom prst="rect">
            <a:avLst/>
          </a:prstGeom>
          <a:solidFill>
            <a:srgbClr val="63242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700">
                <a:solidFill>
                  <a:schemeClr val="lt1"/>
                </a:solidFill>
                <a:latin typeface="Calibri"/>
                <a:ea typeface="Calibri"/>
                <a:cs typeface="Calibri"/>
                <a:sym typeface="Calibri"/>
              </a:rPr>
              <a:t>Department of Computer and Communicationq Engineering (CCE)</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6"/>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0" name="Google Shape;50;p26"/>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Google Shape;51;p26"/>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2" name="Google Shape;52;p26"/>
          <p:cNvSpPr txBox="1"/>
          <p:nvPr/>
        </p:nvSpPr>
        <p:spPr>
          <a:xfrm>
            <a:off x="2804328" y="87868"/>
            <a:ext cx="633967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1800">
                <a:solidFill>
                  <a:schemeClr val="dk1"/>
                </a:solidFill>
                <a:latin typeface="Calibri"/>
                <a:ea typeface="Calibri"/>
                <a:cs typeface="Calibri"/>
                <a:sym typeface="Calibri"/>
              </a:rPr>
              <a:t>Department of Computer Science and Engineering (CSE)</a:t>
            </a:r>
            <a:endParaRPr b="0" sz="1700">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3" name="Shape 53"/>
        <p:cNvGrpSpPr/>
        <p:nvPr/>
      </p:nvGrpSpPr>
      <p:grpSpPr>
        <a:xfrm>
          <a:off x="0" y="0"/>
          <a:ext cx="0" cy="0"/>
          <a:chOff x="0" y="0"/>
          <a:chExt cx="0" cy="0"/>
        </a:xfrm>
      </p:grpSpPr>
      <p:sp>
        <p:nvSpPr>
          <p:cNvPr id="54" name="Google Shape;54;p2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mbria"/>
              <a:buNone/>
              <a:defRPr b="1" i="0" sz="2000" u="none" cap="none" strike="noStrik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 name="Google Shape;55;p2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mbria"/>
                <a:ea typeface="Cambria"/>
                <a:cs typeface="Cambria"/>
                <a:sym typeface="Cambri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6" name="Google Shape;56;p2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mbria"/>
                <a:ea typeface="Cambria"/>
                <a:cs typeface="Cambria"/>
                <a:sym typeface="Cambria"/>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7" name="Google Shape;57;p27"/>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27"/>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27"/>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2" Type="http://schemas.openxmlformats.org/officeDocument/2006/relationships/image" Target="../media/image1.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2" Type="http://schemas.openxmlformats.org/officeDocument/2006/relationships/theme" Target="../theme/theme3.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8"/>
          <p:cNvSpPr txBox="1"/>
          <p:nvPr/>
        </p:nvSpPr>
        <p:spPr>
          <a:xfrm>
            <a:off x="0" y="6457890"/>
            <a:ext cx="914400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chemeClr val="dk1"/>
                </a:solidFill>
                <a:latin typeface="Calibri"/>
                <a:ea typeface="Calibri"/>
                <a:cs typeface="Calibri"/>
                <a:sym typeface="Calibri"/>
              </a:rPr>
              <a:t>University Institute of Engineering (UIE)</a:t>
            </a:r>
            <a:endParaRPr b="1" i="0" sz="2000" u="none" cap="none" strike="noStrike">
              <a:solidFill>
                <a:schemeClr val="dk1"/>
              </a:solidFill>
              <a:latin typeface="Calibri"/>
              <a:ea typeface="Calibri"/>
              <a:cs typeface="Calibri"/>
              <a:sym typeface="Calibri"/>
            </a:endParaRPr>
          </a:p>
        </p:txBody>
      </p:sp>
      <p:cxnSp>
        <p:nvCxnSpPr>
          <p:cNvPr id="12" name="Google Shape;12;p18"/>
          <p:cNvCxnSpPr/>
          <p:nvPr/>
        </p:nvCxnSpPr>
        <p:spPr>
          <a:xfrm>
            <a:off x="0" y="6400800"/>
            <a:ext cx="9144000" cy="0"/>
          </a:xfrm>
          <a:prstGeom prst="straightConnector1">
            <a:avLst/>
          </a:prstGeom>
          <a:noFill/>
          <a:ln cap="flat" cmpd="thickThin" w="88900">
            <a:solidFill>
              <a:srgbClr val="C00000"/>
            </a:solidFill>
            <a:prstDash val="solid"/>
            <a:round/>
            <a:headEnd len="sm" w="sm" type="none"/>
            <a:tailEnd len="sm" w="sm" type="none"/>
          </a:ln>
        </p:spPr>
      </p:cxnSp>
      <p:pic>
        <p:nvPicPr>
          <p:cNvPr descr="https://encrypted-tbn3.gstatic.com/images?q=tbn:ANd9GcTyg3Gq4WoxkxO75aZWNEjYFvavmMfWdiMvs57jpDF8YRR3yCybqQ" id="13" name="Google Shape;13;p18">
            <a:hlinkClick r:id="rId1"/>
          </p:cNvPr>
          <p:cNvPicPr preferRelativeResize="0"/>
          <p:nvPr/>
        </p:nvPicPr>
        <p:blipFill rotWithShape="1">
          <a:blip r:embed="rId2">
            <a:alphaModFix/>
          </a:blip>
          <a:srcRect b="0" l="0" r="0" t="0"/>
          <a:stretch/>
        </p:blipFill>
        <p:spPr>
          <a:xfrm>
            <a:off x="152400" y="152400"/>
            <a:ext cx="768000" cy="12192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sp>
        <p:nvSpPr>
          <p:cNvPr id="87" name="Google Shape;87;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8" name="Google Shape;88;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9" name="Google Shape;89;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0" name="Google Shape;90;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1" name="Google Shape;91;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3.png"/><Relationship Id="rId7"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www.youtube.com/watch?v=DdUeTN0qfuE" TargetMode="External"/><Relationship Id="rId4" Type="http://schemas.openxmlformats.org/officeDocument/2006/relationships/hyperlink" Target="https://www.youtube.com/watch?v=DdUeTN0qfuE" TargetMode="External"/><Relationship Id="rId5" Type="http://schemas.openxmlformats.org/officeDocument/2006/relationships/hyperlink" Target="https://www.youtube.com/watch?v=Rnfu5qyysro" TargetMode="External"/></Relationships>
</file>

<file path=ppt/slides/_rels/slide17.xml.rels><?xml version="1.0" encoding="UTF-8" standalone="yes"?><Relationships xmlns="http://schemas.openxmlformats.org/package/2006/relationships"><Relationship Id="rId10" Type="http://schemas.openxmlformats.org/officeDocument/2006/relationships/hyperlink" Target="http://www.csdl.tamu.edu/~furuta/courses/99a_410/slides/chap08" TargetMode="External"/><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tutorialspoint.com/operating_system/os_memory_management.htm" TargetMode="External"/><Relationship Id="rId4" Type="http://schemas.openxmlformats.org/officeDocument/2006/relationships/hyperlink" Target="https://www.studytonight.com/operating-system/memory-management" TargetMode="External"/><Relationship Id="rId9" Type="http://schemas.openxmlformats.org/officeDocument/2006/relationships/hyperlink" Target="https://www.cs.uic.edu/~jbell/CourseNotes/OperatingSystems/8_MainMemory.html#:~:text=8.3%20Contiguous%20Memory%20Allocation,allocated%20to%20processes%20as%20needed" TargetMode="External"/><Relationship Id="rId5" Type="http://schemas.openxmlformats.org/officeDocument/2006/relationships/hyperlink" Target="https://www.guru99.com/os-memory-management.html" TargetMode="External"/><Relationship Id="rId6" Type="http://schemas.openxmlformats.org/officeDocument/2006/relationships/hyperlink" Target="https://www.geeksforgeeks.org/partition-allocation-methods-in-memory-management/" TargetMode="External"/><Relationship Id="rId7" Type="http://schemas.openxmlformats.org/officeDocument/2006/relationships/hyperlink" Target="https://www.javatpoint.com/os-memory-management-introduction" TargetMode="External"/><Relationship Id="rId8" Type="http://schemas.openxmlformats.org/officeDocument/2006/relationships/hyperlink" Target="http://www2.latech.edu/~box/os/ch08.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
          <p:cNvSpPr/>
          <p:nvPr/>
        </p:nvSpPr>
        <p:spPr>
          <a:xfrm>
            <a:off x="-3316" y="4927756"/>
            <a:ext cx="9147315" cy="113891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66" name="Google Shape;166;p1"/>
          <p:cNvSpPr/>
          <p:nvPr/>
        </p:nvSpPr>
        <p:spPr>
          <a:xfrm>
            <a:off x="226648" y="5283739"/>
            <a:ext cx="34289" cy="460411"/>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67" name="Google Shape;167;p1"/>
          <p:cNvSpPr txBox="1"/>
          <p:nvPr/>
        </p:nvSpPr>
        <p:spPr>
          <a:xfrm>
            <a:off x="6572250" y="5738813"/>
            <a:ext cx="2057400" cy="273844"/>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r>
              <a:t/>
            </a:r>
            <a:endParaRPr b="0" i="0" sz="900" u="none" cap="none" strike="noStrike">
              <a:solidFill>
                <a:srgbClr val="888888"/>
              </a:solidFill>
              <a:latin typeface="Calibri"/>
              <a:ea typeface="Calibri"/>
              <a:cs typeface="Calibri"/>
              <a:sym typeface="Calibri"/>
            </a:endParaRPr>
          </a:p>
        </p:txBody>
      </p:sp>
      <p:sp>
        <p:nvSpPr>
          <p:cNvPr id="168" name="Google Shape;168;p1"/>
          <p:cNvSpPr/>
          <p:nvPr/>
        </p:nvSpPr>
        <p:spPr>
          <a:xfrm flipH="1" rot="10800000">
            <a:off x="7130143" y="5312160"/>
            <a:ext cx="968829" cy="868205"/>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graphicFrame>
        <p:nvGraphicFramePr>
          <p:cNvPr id="169" name="Google Shape;169;p1"/>
          <p:cNvGraphicFramePr/>
          <p:nvPr/>
        </p:nvGraphicFramePr>
        <p:xfrm>
          <a:off x="57591" y="3198541"/>
          <a:ext cx="2477292" cy="2361044"/>
        </p:xfrm>
        <a:graphic>
          <a:graphicData uri="http://schemas.openxmlformats.org/presentationml/2006/ole">
            <mc:AlternateContent>
              <mc:Choice Requires="v">
                <p:oleObj r:id="rId4" imgH="2361044" imgW="2477292" progId="" spid="_x0000_s1">
                  <p:embed/>
                </p:oleObj>
              </mc:Choice>
              <mc:Fallback>
                <p:oleObj r:id="rId5" imgH="2361044" imgW="2477292" progId="">
                  <p:embed/>
                  <p:pic>
                    <p:nvPicPr>
                      <p:cNvPr id="169" name="Google Shape;169;p1"/>
                      <p:cNvPicPr preferRelativeResize="0"/>
                      <p:nvPr/>
                    </p:nvPicPr>
                    <p:blipFill rotWithShape="1">
                      <a:blip r:embed="rId6">
                        <a:alphaModFix/>
                      </a:blip>
                      <a:srcRect b="0" l="0" r="0" t="0"/>
                      <a:stretch/>
                    </p:blipFill>
                    <p:spPr>
                      <a:xfrm>
                        <a:off x="57591" y="3198541"/>
                        <a:ext cx="2477292" cy="2361044"/>
                      </a:xfrm>
                      <a:prstGeom prst="rect">
                        <a:avLst/>
                      </a:prstGeom>
                      <a:noFill/>
                      <a:ln>
                        <a:noFill/>
                      </a:ln>
                    </p:spPr>
                  </p:pic>
                </p:oleObj>
              </mc:Fallback>
            </mc:AlternateContent>
          </a:graphicData>
        </a:graphic>
      </p:graphicFrame>
      <p:sp>
        <p:nvSpPr>
          <p:cNvPr id="170" name="Google Shape;170;p1"/>
          <p:cNvSpPr/>
          <p:nvPr/>
        </p:nvSpPr>
        <p:spPr>
          <a:xfrm flipH="1">
            <a:off x="5284078" y="808530"/>
            <a:ext cx="3859922" cy="4389330"/>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171" name="Google Shape;171;p1"/>
          <p:cNvSpPr/>
          <p:nvPr/>
        </p:nvSpPr>
        <p:spPr>
          <a:xfrm>
            <a:off x="1593056" y="2376394"/>
            <a:ext cx="5122069" cy="118550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pic>
        <p:nvPicPr>
          <p:cNvPr id="172" name="Google Shape;172;p1"/>
          <p:cNvPicPr preferRelativeResize="0"/>
          <p:nvPr/>
        </p:nvPicPr>
        <p:blipFill rotWithShape="1">
          <a:blip r:embed="rId7">
            <a:alphaModFix/>
          </a:blip>
          <a:srcRect b="0" l="0" r="0" t="0"/>
          <a:stretch/>
        </p:blipFill>
        <p:spPr>
          <a:xfrm>
            <a:off x="57591" y="80792"/>
            <a:ext cx="3652047" cy="1455476"/>
          </a:xfrm>
          <a:prstGeom prst="rect">
            <a:avLst/>
          </a:prstGeom>
          <a:noFill/>
          <a:ln>
            <a:noFill/>
          </a:ln>
        </p:spPr>
      </p:pic>
      <p:sp>
        <p:nvSpPr>
          <p:cNvPr id="173" name="Google Shape;173;p1"/>
          <p:cNvSpPr/>
          <p:nvPr/>
        </p:nvSpPr>
        <p:spPr>
          <a:xfrm flipH="1">
            <a:off x="7372348" y="4857750"/>
            <a:ext cx="1774967" cy="1200151"/>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74" name="Google Shape;174;p1"/>
          <p:cNvSpPr txBox="1"/>
          <p:nvPr/>
        </p:nvSpPr>
        <p:spPr>
          <a:xfrm>
            <a:off x="5161019" y="5371921"/>
            <a:ext cx="3696456" cy="5078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500" u="none" cap="none" strike="noStrike">
                <a:solidFill>
                  <a:srgbClr val="595959"/>
                </a:solidFill>
                <a:latin typeface="Arial"/>
                <a:ea typeface="Arial"/>
                <a:cs typeface="Arial"/>
                <a:sym typeface="Arial"/>
              </a:rPr>
              <a:t>DISCOVER . </a:t>
            </a:r>
            <a:r>
              <a:rPr b="1" i="0" lang="en-US" sz="1500" u="none" cap="none" strike="noStrike">
                <a:solidFill>
                  <a:srgbClr val="C00000"/>
                </a:solidFill>
                <a:latin typeface="Arial"/>
                <a:ea typeface="Arial"/>
                <a:cs typeface="Arial"/>
                <a:sym typeface="Arial"/>
              </a:rPr>
              <a:t>LEARN</a:t>
            </a:r>
            <a:r>
              <a:rPr b="1" i="0" lang="en-US" sz="1500" u="none" cap="none" strike="noStrike">
                <a:solidFill>
                  <a:srgbClr val="595959"/>
                </a:solidFill>
                <a:latin typeface="Arial"/>
                <a:ea typeface="Arial"/>
                <a:cs typeface="Arial"/>
                <a:sym typeface="Arial"/>
              </a:rPr>
              <a:t> . EMPOWER</a:t>
            </a:r>
            <a:endParaRPr b="1" i="0" sz="9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1" i="0" sz="1200" u="none" cap="none" strike="noStrike">
              <a:solidFill>
                <a:schemeClr val="dk1"/>
              </a:solidFill>
              <a:latin typeface="Arial"/>
              <a:ea typeface="Arial"/>
              <a:cs typeface="Arial"/>
              <a:sym typeface="Arial"/>
            </a:endParaRPr>
          </a:p>
        </p:txBody>
      </p:sp>
      <p:sp>
        <p:nvSpPr>
          <p:cNvPr id="175" name="Google Shape;175;p1"/>
          <p:cNvSpPr/>
          <p:nvPr/>
        </p:nvSpPr>
        <p:spPr>
          <a:xfrm>
            <a:off x="5164336" y="5389985"/>
            <a:ext cx="34289" cy="277965"/>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76" name="Google Shape;176;p1"/>
          <p:cNvSpPr txBox="1"/>
          <p:nvPr/>
        </p:nvSpPr>
        <p:spPr>
          <a:xfrm>
            <a:off x="-344409" y="5367867"/>
            <a:ext cx="4824032" cy="623248"/>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i="0" lang="en-US" sz="1800" u="none" cap="none" strike="noStrike">
                <a:solidFill>
                  <a:srgbClr val="262626"/>
                </a:solidFill>
                <a:latin typeface="Times New Roman"/>
                <a:ea typeface="Times New Roman"/>
                <a:cs typeface="Times New Roman"/>
                <a:sym typeface="Times New Roman"/>
              </a:rPr>
              <a:t>Introduction to Operating System</a:t>
            </a:r>
            <a:endParaRPr/>
          </a:p>
          <a:p>
            <a:pPr indent="0" lvl="0" marL="0" marR="0" rtl="0" algn="l">
              <a:spcBef>
                <a:spcPts val="630"/>
              </a:spcBef>
              <a:spcAft>
                <a:spcPts val="0"/>
              </a:spcAft>
              <a:buNone/>
            </a:pPr>
            <a:r>
              <a:t/>
            </a:r>
            <a:endParaRPr b="0" i="0" sz="1200" u="none" cap="none" strike="noStrike">
              <a:solidFill>
                <a:schemeClr val="dk1"/>
              </a:solidFill>
              <a:latin typeface="Raleway ExtraBold"/>
              <a:ea typeface="Raleway ExtraBold"/>
              <a:cs typeface="Raleway ExtraBold"/>
              <a:sym typeface="Raleway ExtraBold"/>
            </a:endParaRPr>
          </a:p>
        </p:txBody>
      </p:sp>
      <p:sp>
        <p:nvSpPr>
          <p:cNvPr id="177" name="Google Shape;177;p1"/>
          <p:cNvSpPr txBox="1"/>
          <p:nvPr/>
        </p:nvSpPr>
        <p:spPr>
          <a:xfrm>
            <a:off x="2903893" y="5579669"/>
            <a:ext cx="1373089"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350" u="none" cap="none" strike="noStrike">
                <a:solidFill>
                  <a:schemeClr val="dk1"/>
                </a:solidFill>
                <a:latin typeface="Calibri"/>
                <a:ea typeface="Calibri"/>
                <a:cs typeface="Calibri"/>
                <a:sym typeface="Calibri"/>
              </a:rPr>
              <a:t>Font size 24 </a:t>
            </a:r>
            <a:endParaRPr/>
          </a:p>
        </p:txBody>
      </p:sp>
      <p:sp>
        <p:nvSpPr>
          <p:cNvPr id="178" name="Google Shape;178;p1"/>
          <p:cNvSpPr txBox="1"/>
          <p:nvPr/>
        </p:nvSpPr>
        <p:spPr>
          <a:xfrm>
            <a:off x="1045029" y="2396209"/>
            <a:ext cx="7344591" cy="418730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lang="en-US" sz="2400" u="none">
                <a:solidFill>
                  <a:schemeClr val="dk1"/>
                </a:solidFill>
                <a:latin typeface="Arial Black"/>
                <a:ea typeface="Arial Black"/>
                <a:cs typeface="Arial Black"/>
                <a:sym typeface="Arial Black"/>
              </a:rPr>
              <a:t>UNIVERSITY INSTITUTEOF ENGINEERING</a:t>
            </a:r>
            <a:endParaRPr/>
          </a:p>
          <a:p>
            <a:pPr indent="0" lvl="0" marL="0" marR="0" rtl="0" algn="ctr">
              <a:lnSpc>
                <a:spcPct val="90000"/>
              </a:lnSpc>
              <a:spcBef>
                <a:spcPts val="840"/>
              </a:spcBef>
              <a:spcAft>
                <a:spcPts val="0"/>
              </a:spcAft>
              <a:buNone/>
            </a:pPr>
            <a:r>
              <a:rPr b="1" lang="en-US" sz="2400" u="none">
                <a:solidFill>
                  <a:schemeClr val="dk1"/>
                </a:solidFill>
                <a:latin typeface="Arial Black"/>
                <a:ea typeface="Arial Black"/>
                <a:cs typeface="Arial Black"/>
                <a:sym typeface="Arial Black"/>
              </a:rPr>
              <a:t>Bachelor of Engineering (Computer Science &amp; Engineering) </a:t>
            </a:r>
            <a:endParaRPr/>
          </a:p>
          <a:p>
            <a:pPr indent="0" lvl="0" marL="0" marR="0" rtl="0" algn="ctr">
              <a:lnSpc>
                <a:spcPct val="90000"/>
              </a:lnSpc>
              <a:spcBef>
                <a:spcPts val="840"/>
              </a:spcBef>
              <a:spcAft>
                <a:spcPts val="0"/>
              </a:spcAft>
              <a:buNone/>
            </a:pPr>
            <a:r>
              <a:rPr b="1" lang="en-US" sz="2400" u="none">
                <a:solidFill>
                  <a:schemeClr val="dk1"/>
                </a:solidFill>
                <a:latin typeface="Arial Black"/>
                <a:ea typeface="Arial Black"/>
                <a:cs typeface="Arial Black"/>
                <a:sym typeface="Arial Black"/>
              </a:rPr>
              <a:t>Operating System (CST-328)</a:t>
            </a:r>
            <a:endParaRPr/>
          </a:p>
          <a:p>
            <a:pPr indent="0" lvl="0" marL="0" marR="0" rtl="0" algn="ctr">
              <a:lnSpc>
                <a:spcPct val="90000"/>
              </a:lnSpc>
              <a:spcBef>
                <a:spcPts val="840"/>
              </a:spcBef>
              <a:spcAft>
                <a:spcPts val="0"/>
              </a:spcAft>
              <a:buNone/>
            </a:pPr>
            <a:r>
              <a:t/>
            </a:r>
            <a:endParaRPr b="1" sz="2400" u="none">
              <a:solidFill>
                <a:schemeClr val="dk1"/>
              </a:solidFill>
              <a:latin typeface="Arial Black"/>
              <a:ea typeface="Arial Black"/>
              <a:cs typeface="Arial Black"/>
              <a:sym typeface="Arial Black"/>
            </a:endParaRPr>
          </a:p>
          <a:p>
            <a:pPr indent="0" lvl="0" marL="0" marR="0" rtl="0" algn="ctr">
              <a:lnSpc>
                <a:spcPct val="90000"/>
              </a:lnSpc>
              <a:spcBef>
                <a:spcPts val="840"/>
              </a:spcBef>
              <a:spcAft>
                <a:spcPts val="0"/>
              </a:spcAft>
              <a:buNone/>
            </a:pPr>
            <a:r>
              <a:rPr b="1" lang="en-US" sz="1800" u="none">
                <a:solidFill>
                  <a:schemeClr val="dk1"/>
                </a:solidFill>
                <a:latin typeface="Arial Black"/>
                <a:ea typeface="Arial Black"/>
                <a:cs typeface="Arial Black"/>
                <a:sym typeface="Arial Black"/>
              </a:rPr>
              <a:t>Subject Coordinator: Er. Puneet kaur (E6913)</a:t>
            </a:r>
            <a:endParaRPr/>
          </a:p>
          <a:p>
            <a:pPr indent="0" lvl="0" marL="0" marR="0" rtl="0" algn="ctr">
              <a:lnSpc>
                <a:spcPct val="90000"/>
              </a:lnSpc>
              <a:spcBef>
                <a:spcPts val="630"/>
              </a:spcBef>
              <a:spcAft>
                <a:spcPts val="0"/>
              </a:spcAft>
              <a:buNone/>
            </a:pPr>
            <a:r>
              <a:t/>
            </a:r>
            <a:endParaRPr b="1" sz="2400" u="none">
              <a:solidFill>
                <a:srgbClr val="262626"/>
              </a:solidFill>
              <a:latin typeface="Times New Roman"/>
              <a:ea typeface="Times New Roman"/>
              <a:cs typeface="Times New Roman"/>
              <a:sym typeface="Times New Roman"/>
            </a:endParaRPr>
          </a:p>
          <a:p>
            <a:pPr indent="0" lvl="0" marL="0" marR="0" rtl="0" algn="ctr">
              <a:lnSpc>
                <a:spcPct val="90000"/>
              </a:lnSpc>
              <a:spcBef>
                <a:spcPts val="840"/>
              </a:spcBef>
              <a:spcAft>
                <a:spcPts val="0"/>
              </a:spcAft>
              <a:buNone/>
            </a:pPr>
            <a:r>
              <a:t/>
            </a:r>
            <a:endParaRPr b="1" sz="2400" u="none">
              <a:solidFill>
                <a:srgbClr val="262626"/>
              </a:solidFill>
              <a:latin typeface="Times New Roman"/>
              <a:ea typeface="Times New Roman"/>
              <a:cs typeface="Times New Roman"/>
              <a:sym typeface="Times New Roman"/>
            </a:endParaRPr>
          </a:p>
          <a:p>
            <a:pPr indent="0" lvl="0" marL="0" marR="0" rtl="0" algn="ctr">
              <a:lnSpc>
                <a:spcPct val="90000"/>
              </a:lnSpc>
              <a:spcBef>
                <a:spcPts val="840"/>
              </a:spcBef>
              <a:spcAft>
                <a:spcPts val="0"/>
              </a:spcAft>
              <a:buNone/>
            </a:pPr>
            <a:r>
              <a:rPr b="1" lang="en-US" sz="2400" u="none">
                <a:solidFill>
                  <a:srgbClr val="262626"/>
                </a:solidFill>
                <a:latin typeface="Times New Roman"/>
                <a:ea typeface="Times New Roman"/>
                <a:cs typeface="Times New Roman"/>
                <a:sym typeface="Times New Roman"/>
              </a:rPr>
              <a:t> </a:t>
            </a:r>
            <a:endParaRPr/>
          </a:p>
          <a:p>
            <a:pPr indent="0" lvl="0" marL="0" marR="0" rtl="0" algn="l">
              <a:spcBef>
                <a:spcPts val="840"/>
              </a:spcBef>
              <a:spcAft>
                <a:spcPts val="0"/>
              </a:spcAft>
              <a:buNone/>
            </a:pPr>
            <a:r>
              <a:t/>
            </a:r>
            <a:endParaRPr b="0" sz="1200" u="none">
              <a:solidFill>
                <a:schemeClr val="dk1"/>
              </a:solidFill>
              <a:latin typeface="Raleway ExtraBold"/>
              <a:ea typeface="Raleway ExtraBold"/>
              <a:cs typeface="Raleway ExtraBold"/>
              <a:sym typeface="Raleway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0"/>
          <p:cNvSpPr txBox="1"/>
          <p:nvPr>
            <p:ph type="title"/>
          </p:nvPr>
        </p:nvSpPr>
        <p:spPr>
          <a:xfrm>
            <a:off x="961456" y="381000"/>
            <a:ext cx="79248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a:buNone/>
            </a:pPr>
            <a:br>
              <a:rPr b="0" lang="en-US" sz="4000">
                <a:solidFill>
                  <a:srgbClr val="C00000"/>
                </a:solidFill>
                <a:latin typeface="Times"/>
                <a:ea typeface="Times"/>
                <a:cs typeface="Times"/>
                <a:sym typeface="Times"/>
              </a:rPr>
            </a:br>
            <a:r>
              <a:rPr lang="en-US" sz="4000">
                <a:solidFill>
                  <a:srgbClr val="C00000"/>
                </a:solidFill>
                <a:latin typeface="Times"/>
                <a:ea typeface="Times"/>
                <a:cs typeface="Times"/>
                <a:sym typeface="Times"/>
              </a:rPr>
              <a:t>Base and Limit Registers </a:t>
            </a:r>
            <a:endParaRPr/>
          </a:p>
        </p:txBody>
      </p:sp>
      <p:pic>
        <p:nvPicPr>
          <p:cNvPr id="230" name="Google Shape;230;p10"/>
          <p:cNvPicPr preferRelativeResize="0"/>
          <p:nvPr/>
        </p:nvPicPr>
        <p:blipFill rotWithShape="1">
          <a:blip r:embed="rId3">
            <a:alphaModFix/>
          </a:blip>
          <a:srcRect b="0" l="0" r="0" t="0"/>
          <a:stretch/>
        </p:blipFill>
        <p:spPr>
          <a:xfrm>
            <a:off x="5181600" y="1828800"/>
            <a:ext cx="3667125" cy="3971925"/>
          </a:xfrm>
          <a:prstGeom prst="rect">
            <a:avLst/>
          </a:prstGeom>
          <a:noFill/>
          <a:ln>
            <a:noFill/>
          </a:ln>
        </p:spPr>
      </p:pic>
      <p:sp>
        <p:nvSpPr>
          <p:cNvPr id="231" name="Google Shape;231;p10"/>
          <p:cNvSpPr txBox="1"/>
          <p:nvPr/>
        </p:nvSpPr>
        <p:spPr>
          <a:xfrm>
            <a:off x="304800" y="1676400"/>
            <a:ext cx="3657600" cy="286232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1800">
              <a:solidFill>
                <a:schemeClr val="dk1"/>
              </a:solidFill>
              <a:latin typeface="Times"/>
              <a:ea typeface="Times"/>
              <a:cs typeface="Times"/>
              <a:sym typeface="Times"/>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Times"/>
                <a:ea typeface="Times"/>
                <a:cs typeface="Times"/>
                <a:sym typeface="Times"/>
              </a:rPr>
              <a:t>A pair of </a:t>
            </a:r>
            <a:r>
              <a:rPr b="1" lang="en-US" sz="1800">
                <a:solidFill>
                  <a:schemeClr val="dk1"/>
                </a:solidFill>
                <a:latin typeface="Times"/>
                <a:ea typeface="Times"/>
                <a:cs typeface="Times"/>
                <a:sym typeface="Times"/>
              </a:rPr>
              <a:t>base </a:t>
            </a:r>
            <a:r>
              <a:rPr lang="en-US" sz="1800">
                <a:solidFill>
                  <a:schemeClr val="dk1"/>
                </a:solidFill>
                <a:latin typeface="Times"/>
                <a:ea typeface="Times"/>
                <a:cs typeface="Times"/>
                <a:sym typeface="Times"/>
              </a:rPr>
              <a:t>and </a:t>
            </a:r>
            <a:r>
              <a:rPr b="1" lang="en-US" sz="1800">
                <a:solidFill>
                  <a:schemeClr val="dk1"/>
                </a:solidFill>
                <a:latin typeface="Times"/>
                <a:ea typeface="Times"/>
                <a:cs typeface="Times"/>
                <a:sym typeface="Times"/>
              </a:rPr>
              <a:t>limit registers </a:t>
            </a:r>
            <a:r>
              <a:rPr lang="en-US" sz="1800">
                <a:solidFill>
                  <a:schemeClr val="dk1"/>
                </a:solidFill>
                <a:latin typeface="Times"/>
                <a:ea typeface="Times"/>
                <a:cs typeface="Times"/>
                <a:sym typeface="Times"/>
              </a:rPr>
              <a:t>define the logical address space</a:t>
            </a:r>
            <a:endParaRPr/>
          </a:p>
          <a:p>
            <a:pPr indent="0" lvl="0" marL="0" marR="0" rtl="0" algn="just">
              <a:spcBef>
                <a:spcPts val="0"/>
              </a:spcBef>
              <a:spcAft>
                <a:spcPts val="0"/>
              </a:spcAft>
              <a:buNone/>
            </a:pPr>
            <a:r>
              <a:rPr lang="en-US" sz="1800">
                <a:solidFill>
                  <a:schemeClr val="dk1"/>
                </a:solidFill>
                <a:latin typeface="Times"/>
                <a:ea typeface="Times"/>
                <a:cs typeface="Times"/>
                <a:sym typeface="Times"/>
              </a:rPr>
              <a:t> </a:t>
            </a:r>
            <a:endParaRPr/>
          </a:p>
          <a:p>
            <a:pPr indent="0" lvl="0" marL="0" marR="0" rtl="0" algn="just">
              <a:spcBef>
                <a:spcPts val="0"/>
              </a:spcBef>
              <a:spcAft>
                <a:spcPts val="0"/>
              </a:spcAft>
              <a:buNone/>
            </a:pPr>
            <a:r>
              <a:t/>
            </a:r>
            <a:endParaRPr sz="1800">
              <a:solidFill>
                <a:schemeClr val="dk1"/>
              </a:solidFill>
              <a:latin typeface="Times"/>
              <a:ea typeface="Times"/>
              <a:cs typeface="Times"/>
              <a:sym typeface="Times"/>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Times"/>
                <a:ea typeface="Times"/>
                <a:cs typeface="Times"/>
                <a:sym typeface="Times"/>
              </a:rPr>
              <a:t>CPU must check every memory access generated in user mode to be sure it is between base and limit for that user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1"/>
          <p:cNvSpPr txBox="1"/>
          <p:nvPr>
            <p:ph type="title"/>
          </p:nvPr>
        </p:nvSpPr>
        <p:spPr>
          <a:xfrm>
            <a:off x="1183943" y="457200"/>
            <a:ext cx="79248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a:buNone/>
            </a:pPr>
            <a:r>
              <a:rPr lang="en-US" sz="4000">
                <a:solidFill>
                  <a:srgbClr val="C00000"/>
                </a:solidFill>
                <a:latin typeface="Times"/>
                <a:ea typeface="Times"/>
                <a:cs typeface="Times"/>
                <a:sym typeface="Times"/>
              </a:rPr>
              <a:t>Hardware Address Protection</a:t>
            </a:r>
            <a:endParaRPr/>
          </a:p>
        </p:txBody>
      </p:sp>
      <p:pic>
        <p:nvPicPr>
          <p:cNvPr id="237" name="Google Shape;237;p11"/>
          <p:cNvPicPr preferRelativeResize="0"/>
          <p:nvPr/>
        </p:nvPicPr>
        <p:blipFill rotWithShape="1">
          <a:blip r:embed="rId3">
            <a:alphaModFix/>
          </a:blip>
          <a:srcRect b="0" l="0" r="0" t="0"/>
          <a:stretch/>
        </p:blipFill>
        <p:spPr>
          <a:xfrm>
            <a:off x="1066800" y="1628632"/>
            <a:ext cx="6900074" cy="370536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2"/>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a:buNone/>
            </a:pPr>
            <a:r>
              <a:rPr b="1" lang="en-US" sz="4000">
                <a:solidFill>
                  <a:srgbClr val="C00000"/>
                </a:solidFill>
                <a:latin typeface="Times"/>
                <a:ea typeface="Times"/>
                <a:cs typeface="Times"/>
                <a:sym typeface="Times"/>
              </a:rPr>
              <a:t>Process Address Space</a:t>
            </a:r>
            <a:br>
              <a:rPr b="1" lang="en-US" sz="4000">
                <a:solidFill>
                  <a:srgbClr val="C00000"/>
                </a:solidFill>
                <a:latin typeface="Times"/>
                <a:ea typeface="Times"/>
                <a:cs typeface="Times"/>
                <a:sym typeface="Times"/>
              </a:rPr>
            </a:br>
            <a:endParaRPr b="1" sz="4000">
              <a:solidFill>
                <a:srgbClr val="C00000"/>
              </a:solidFill>
              <a:latin typeface="Times"/>
              <a:ea typeface="Times"/>
              <a:cs typeface="Times"/>
              <a:sym typeface="Times"/>
            </a:endParaRPr>
          </a:p>
        </p:txBody>
      </p:sp>
      <p:sp>
        <p:nvSpPr>
          <p:cNvPr id="243" name="Google Shape;243;p12"/>
          <p:cNvSpPr txBox="1"/>
          <p:nvPr>
            <p:ph idx="1" type="body"/>
          </p:nvPr>
        </p:nvSpPr>
        <p:spPr>
          <a:xfrm>
            <a:off x="914400" y="1371600"/>
            <a:ext cx="8001000" cy="4876800"/>
          </a:xfrm>
          <a:prstGeom prst="rect">
            <a:avLst/>
          </a:prstGeom>
          <a:noFill/>
          <a:ln>
            <a:noFill/>
          </a:ln>
        </p:spPr>
        <p:txBody>
          <a:bodyPr anchorCtr="0" anchor="t" bIns="45700" lIns="91425" spcFirstLastPara="1" rIns="91425" wrap="square" tIns="45700">
            <a:normAutofit/>
          </a:bodyPr>
          <a:lstStyle/>
          <a:p>
            <a:pPr indent="-222250" lvl="0" marL="342900" rtl="0" algn="l">
              <a:spcBef>
                <a:spcPts val="0"/>
              </a:spcBef>
              <a:spcAft>
                <a:spcPts val="0"/>
              </a:spcAft>
              <a:buClr>
                <a:schemeClr val="dk1"/>
              </a:buClr>
              <a:buSzPts val="1900"/>
              <a:buNone/>
            </a:pPr>
            <a:r>
              <a:t/>
            </a:r>
            <a:endParaRPr b="1" sz="1900">
              <a:latin typeface="Times"/>
              <a:ea typeface="Times"/>
              <a:cs typeface="Times"/>
              <a:sym typeface="Times"/>
            </a:endParaRPr>
          </a:p>
          <a:p>
            <a:pPr indent="-342900" lvl="0" marL="342900" rtl="0" algn="l">
              <a:spcBef>
                <a:spcPts val="380"/>
              </a:spcBef>
              <a:spcAft>
                <a:spcPts val="0"/>
              </a:spcAft>
              <a:buClr>
                <a:schemeClr val="dk1"/>
              </a:buClr>
              <a:buSzPts val="1900"/>
              <a:buChar char="•"/>
            </a:pPr>
            <a:r>
              <a:rPr b="1" lang="en-US" sz="1900">
                <a:latin typeface="Times"/>
                <a:ea typeface="Times"/>
                <a:cs typeface="Times"/>
                <a:sym typeface="Times"/>
              </a:rPr>
              <a:t>Logical address </a:t>
            </a:r>
            <a:r>
              <a:rPr lang="en-US" sz="1900">
                <a:latin typeface="Times"/>
                <a:ea typeface="Times"/>
                <a:cs typeface="Times"/>
                <a:sym typeface="Times"/>
              </a:rPr>
              <a:t>– generated by the CPU; also referred to as </a:t>
            </a:r>
            <a:r>
              <a:rPr b="1" lang="en-US" sz="1900">
                <a:latin typeface="Times"/>
                <a:ea typeface="Times"/>
                <a:cs typeface="Times"/>
                <a:sym typeface="Times"/>
              </a:rPr>
              <a:t>virtual address </a:t>
            </a:r>
            <a:endParaRPr sz="1900">
              <a:latin typeface="Times"/>
              <a:ea typeface="Times"/>
              <a:cs typeface="Times"/>
              <a:sym typeface="Times"/>
            </a:endParaRPr>
          </a:p>
          <a:p>
            <a:pPr indent="-342900" lvl="0" marL="342900" rtl="0" algn="l">
              <a:spcBef>
                <a:spcPts val="380"/>
              </a:spcBef>
              <a:spcAft>
                <a:spcPts val="0"/>
              </a:spcAft>
              <a:buClr>
                <a:schemeClr val="dk1"/>
              </a:buClr>
              <a:buSzPts val="1900"/>
              <a:buChar char="•"/>
            </a:pPr>
            <a:r>
              <a:rPr b="1" lang="en-US" sz="1900">
                <a:latin typeface="Times"/>
                <a:ea typeface="Times"/>
                <a:cs typeface="Times"/>
                <a:sym typeface="Times"/>
              </a:rPr>
              <a:t>Physical address </a:t>
            </a:r>
            <a:r>
              <a:rPr lang="en-US" sz="1900">
                <a:latin typeface="Times"/>
                <a:ea typeface="Times"/>
                <a:cs typeface="Times"/>
                <a:sym typeface="Times"/>
              </a:rPr>
              <a:t>– address seen by the memory unit </a:t>
            </a:r>
            <a:endParaRPr/>
          </a:p>
          <a:p>
            <a:pPr indent="0" lvl="0" marL="0" rtl="0" algn="l">
              <a:spcBef>
                <a:spcPts val="380"/>
              </a:spcBef>
              <a:spcAft>
                <a:spcPts val="0"/>
              </a:spcAft>
              <a:buClr>
                <a:schemeClr val="dk1"/>
              </a:buClr>
              <a:buSzPts val="1900"/>
              <a:buNone/>
            </a:pPr>
            <a:r>
              <a:t/>
            </a:r>
            <a:endParaRPr sz="1900">
              <a:latin typeface="Times"/>
              <a:ea typeface="Times"/>
              <a:cs typeface="Times"/>
              <a:sym typeface="Times"/>
            </a:endParaRPr>
          </a:p>
          <a:p>
            <a:pPr indent="-342900" lvl="0" marL="342900" rtl="0" algn="l">
              <a:spcBef>
                <a:spcPts val="380"/>
              </a:spcBef>
              <a:spcAft>
                <a:spcPts val="0"/>
              </a:spcAft>
              <a:buClr>
                <a:schemeClr val="dk1"/>
              </a:buClr>
              <a:buSzPts val="1900"/>
              <a:buChar char="•"/>
            </a:pPr>
            <a:r>
              <a:rPr lang="en-US" sz="1900">
                <a:latin typeface="Times"/>
                <a:ea typeface="Times"/>
                <a:cs typeface="Times"/>
                <a:sym typeface="Times"/>
              </a:rPr>
              <a:t>Logical and physical addresses are the same in compile-time and load-time address-binding schemes; logical (virtual) and physical addresses differ in execution-time address-binding scheme </a:t>
            </a:r>
            <a:endParaRPr/>
          </a:p>
          <a:p>
            <a:pPr indent="-222250" lvl="0" marL="342900" rtl="0" algn="l">
              <a:spcBef>
                <a:spcPts val="380"/>
              </a:spcBef>
              <a:spcAft>
                <a:spcPts val="0"/>
              </a:spcAft>
              <a:buClr>
                <a:schemeClr val="dk1"/>
              </a:buClr>
              <a:buSzPts val="1900"/>
              <a:buNone/>
            </a:pPr>
            <a:r>
              <a:t/>
            </a:r>
            <a:endParaRPr sz="1900">
              <a:latin typeface="Times"/>
              <a:ea typeface="Times"/>
              <a:cs typeface="Times"/>
              <a:sym typeface="Times"/>
            </a:endParaRPr>
          </a:p>
          <a:p>
            <a:pPr indent="0" lvl="0" marL="0" rtl="0" algn="just">
              <a:spcBef>
                <a:spcPts val="380"/>
              </a:spcBef>
              <a:spcAft>
                <a:spcPts val="0"/>
              </a:spcAft>
              <a:buClr>
                <a:schemeClr val="dk1"/>
              </a:buClr>
              <a:buSzPts val="1900"/>
              <a:buNone/>
            </a:pPr>
            <a:r>
              <a:rPr lang="en-US" sz="1900">
                <a:latin typeface="Times"/>
                <a:ea typeface="Times"/>
                <a:cs typeface="Times"/>
                <a:sym typeface="Times"/>
              </a:rPr>
              <a:t>The set of all logical addresses generated by a program is referred to as a </a:t>
            </a:r>
            <a:r>
              <a:rPr b="1" lang="en-US" sz="1900">
                <a:latin typeface="Times"/>
                <a:ea typeface="Times"/>
                <a:cs typeface="Times"/>
                <a:sym typeface="Times"/>
              </a:rPr>
              <a:t>logical address space. </a:t>
            </a:r>
            <a:endParaRPr/>
          </a:p>
          <a:p>
            <a:pPr indent="0" lvl="0" marL="0" rtl="0" algn="l">
              <a:spcBef>
                <a:spcPts val="380"/>
              </a:spcBef>
              <a:spcAft>
                <a:spcPts val="0"/>
              </a:spcAft>
              <a:buClr>
                <a:schemeClr val="dk1"/>
              </a:buClr>
              <a:buSzPts val="1900"/>
              <a:buNone/>
            </a:pPr>
            <a:r>
              <a:t/>
            </a:r>
            <a:endParaRPr sz="1900">
              <a:latin typeface="Times"/>
              <a:ea typeface="Times"/>
              <a:cs typeface="Times"/>
              <a:sym typeface="Times"/>
            </a:endParaRPr>
          </a:p>
          <a:p>
            <a:pPr indent="0" lvl="0" marL="0" rtl="0" algn="l">
              <a:spcBef>
                <a:spcPts val="380"/>
              </a:spcBef>
              <a:spcAft>
                <a:spcPts val="0"/>
              </a:spcAft>
              <a:buClr>
                <a:schemeClr val="dk1"/>
              </a:buClr>
              <a:buSzPts val="1900"/>
              <a:buNone/>
            </a:pPr>
            <a:r>
              <a:rPr lang="en-US" sz="1900">
                <a:latin typeface="Times"/>
                <a:ea typeface="Times"/>
                <a:cs typeface="Times"/>
                <a:sym typeface="Times"/>
              </a:rPr>
              <a:t>The set of all physical addresses corresponding to these logical addresses is referred to as a </a:t>
            </a:r>
            <a:r>
              <a:rPr b="1" lang="en-US" sz="1900">
                <a:latin typeface="Times"/>
                <a:ea typeface="Times"/>
                <a:cs typeface="Times"/>
                <a:sym typeface="Times"/>
              </a:rPr>
              <a:t>physical address space.</a:t>
            </a:r>
            <a:endParaRPr/>
          </a:p>
          <a:p>
            <a:pPr indent="0" lvl="0" marL="0" rtl="0" algn="l">
              <a:spcBef>
                <a:spcPts val="360"/>
              </a:spcBef>
              <a:spcAft>
                <a:spcPts val="0"/>
              </a:spcAft>
              <a:buClr>
                <a:schemeClr val="dk1"/>
              </a:buClr>
              <a:buSzPts val="1800"/>
              <a:buNone/>
            </a:pPr>
            <a:r>
              <a:t/>
            </a:r>
            <a:endParaRPr b="1" sz="1800">
              <a:latin typeface="Times"/>
              <a:ea typeface="Times"/>
              <a:cs typeface="Times"/>
              <a:sym typeface="Times"/>
            </a:endParaRPr>
          </a:p>
          <a:p>
            <a:pPr indent="0" lvl="0" marL="0" rtl="0" algn="l">
              <a:spcBef>
                <a:spcPts val="280"/>
              </a:spcBef>
              <a:spcAft>
                <a:spcPts val="0"/>
              </a:spcAft>
              <a:buClr>
                <a:schemeClr val="dk1"/>
              </a:buClr>
              <a:buSzPts val="1400"/>
              <a:buNone/>
            </a:pPr>
            <a:r>
              <a:t/>
            </a:r>
            <a:endParaRPr sz="1400">
              <a:latin typeface="Times"/>
              <a:ea typeface="Times"/>
              <a:cs typeface="Times"/>
              <a:sym typeface="Times"/>
            </a:endParaRPr>
          </a:p>
          <a:p>
            <a:pPr indent="0" lvl="0" marL="0" rtl="0" algn="l">
              <a:spcBef>
                <a:spcPts val="280"/>
              </a:spcBef>
              <a:spcAft>
                <a:spcPts val="0"/>
              </a:spcAft>
              <a:buClr>
                <a:schemeClr val="dk1"/>
              </a:buClr>
              <a:buSzPts val="1400"/>
              <a:buNone/>
            </a:pPr>
            <a:r>
              <a:t/>
            </a:r>
            <a:endParaRPr sz="1400">
              <a:latin typeface="Times"/>
              <a:ea typeface="Times"/>
              <a:cs typeface="Times"/>
              <a:sym typeface="Time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3"/>
          <p:cNvSpPr txBox="1"/>
          <p:nvPr>
            <p:ph type="title"/>
          </p:nvPr>
        </p:nvSpPr>
        <p:spPr>
          <a:xfrm>
            <a:off x="990600" y="457200"/>
            <a:ext cx="7924800" cy="1219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3200"/>
              <a:buFont typeface="Times"/>
              <a:buNone/>
            </a:pPr>
            <a:r>
              <a:rPr b="1" lang="en-US" sz="3200">
                <a:solidFill>
                  <a:srgbClr val="C00000"/>
                </a:solidFill>
                <a:latin typeface="Times"/>
                <a:ea typeface="Times"/>
                <a:cs typeface="Times"/>
                <a:sym typeface="Times"/>
              </a:rPr>
              <a:t>Physical Address Vs Physical Address Space</a:t>
            </a:r>
            <a:br>
              <a:rPr b="1" lang="en-US" sz="3200">
                <a:solidFill>
                  <a:srgbClr val="C00000"/>
                </a:solidFill>
                <a:latin typeface="Times"/>
                <a:ea typeface="Times"/>
                <a:cs typeface="Times"/>
                <a:sym typeface="Times"/>
              </a:rPr>
            </a:br>
            <a:endParaRPr b="1" sz="3200">
              <a:solidFill>
                <a:srgbClr val="C00000"/>
              </a:solidFill>
              <a:latin typeface="Times"/>
              <a:ea typeface="Times"/>
              <a:cs typeface="Times"/>
              <a:sym typeface="Times"/>
            </a:endParaRPr>
          </a:p>
        </p:txBody>
      </p:sp>
      <p:sp>
        <p:nvSpPr>
          <p:cNvPr id="249" name="Google Shape;249;p13"/>
          <p:cNvSpPr txBox="1"/>
          <p:nvPr>
            <p:ph idx="1" type="body"/>
          </p:nvPr>
        </p:nvSpPr>
        <p:spPr>
          <a:xfrm>
            <a:off x="228600" y="1371600"/>
            <a:ext cx="8686800" cy="48768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000000"/>
              </a:buClr>
              <a:buSzPts val="1600"/>
              <a:buChar char="•"/>
            </a:pPr>
            <a:r>
              <a:rPr b="0" i="0" lang="en-US" sz="1600">
                <a:solidFill>
                  <a:srgbClr val="000000"/>
                </a:solidFill>
                <a:latin typeface="Verdana"/>
                <a:ea typeface="Verdana"/>
                <a:cs typeface="Verdana"/>
                <a:sym typeface="Verdana"/>
              </a:rPr>
              <a:t>Physical address space in a system can be defined as the size of the main memory. It is really important to compare the process size with the physical address space. The process size must be less than the physical address space.</a:t>
            </a:r>
            <a:endParaRPr/>
          </a:p>
          <a:p>
            <a:pPr indent="-241300" lvl="0" marL="342900" rtl="0" algn="l">
              <a:spcBef>
                <a:spcPts val="320"/>
              </a:spcBef>
              <a:spcAft>
                <a:spcPts val="0"/>
              </a:spcAft>
              <a:buClr>
                <a:schemeClr val="dk1"/>
              </a:buClr>
              <a:buSzPts val="1600"/>
              <a:buNone/>
            </a:pPr>
            <a:r>
              <a:t/>
            </a:r>
            <a:endParaRPr b="0" i="0" sz="1600">
              <a:solidFill>
                <a:srgbClr val="000000"/>
              </a:solidFill>
              <a:latin typeface="Verdana"/>
              <a:ea typeface="Verdana"/>
              <a:cs typeface="Verdana"/>
              <a:sym typeface="Verdana"/>
            </a:endParaRPr>
          </a:p>
          <a:p>
            <a:pPr indent="-342900" lvl="0" marL="342900" rtl="0" algn="l">
              <a:spcBef>
                <a:spcPts val="320"/>
              </a:spcBef>
              <a:spcAft>
                <a:spcPts val="0"/>
              </a:spcAft>
              <a:buClr>
                <a:srgbClr val="000000"/>
              </a:buClr>
              <a:buSzPts val="1600"/>
              <a:buChar char="•"/>
            </a:pPr>
            <a:r>
              <a:rPr b="0" i="0" lang="en-US" sz="1600">
                <a:solidFill>
                  <a:srgbClr val="000000"/>
                </a:solidFill>
                <a:latin typeface="Verdana"/>
                <a:ea typeface="Verdana"/>
                <a:cs typeface="Verdana"/>
                <a:sym typeface="Verdana"/>
              </a:rPr>
              <a:t>Physical Address Space = Size of the Main Memory</a:t>
            </a:r>
            <a:br>
              <a:rPr lang="en-US" sz="1600">
                <a:latin typeface="Verdana"/>
                <a:ea typeface="Verdana"/>
                <a:cs typeface="Verdana"/>
                <a:sym typeface="Verdana"/>
              </a:rPr>
            </a:br>
            <a:r>
              <a:rPr b="0" i="0" lang="en-US" sz="1600">
                <a:solidFill>
                  <a:srgbClr val="000000"/>
                </a:solidFill>
                <a:latin typeface="Verdana"/>
                <a:ea typeface="Verdana"/>
                <a:cs typeface="Verdana"/>
                <a:sym typeface="Verdana"/>
              </a:rPr>
              <a:t>If, physical address space = 64 KB = 2 ^ 6 KB = 2 ^ 6 X 2 ^ 10 Bytes = 2 ^ 16 bytes</a:t>
            </a:r>
            <a:br>
              <a:rPr lang="en-US" sz="1600">
                <a:latin typeface="Verdana"/>
                <a:ea typeface="Verdana"/>
                <a:cs typeface="Verdana"/>
                <a:sym typeface="Verdana"/>
              </a:rPr>
            </a:br>
            <a:br>
              <a:rPr lang="en-US" sz="1600">
                <a:latin typeface="Verdana"/>
                <a:ea typeface="Verdana"/>
                <a:cs typeface="Verdana"/>
                <a:sym typeface="Verdana"/>
              </a:rPr>
            </a:br>
            <a:r>
              <a:rPr b="0" i="0" lang="en-US" sz="1600">
                <a:solidFill>
                  <a:srgbClr val="000000"/>
                </a:solidFill>
                <a:latin typeface="Verdana"/>
                <a:ea typeface="Verdana"/>
                <a:cs typeface="Verdana"/>
                <a:sym typeface="Verdana"/>
              </a:rPr>
              <a:t>Let us consider,</a:t>
            </a:r>
            <a:br>
              <a:rPr lang="en-US" sz="1600">
                <a:latin typeface="Verdana"/>
                <a:ea typeface="Verdana"/>
                <a:cs typeface="Verdana"/>
                <a:sym typeface="Verdana"/>
              </a:rPr>
            </a:br>
            <a:r>
              <a:rPr b="0" i="0" lang="en-US" sz="1600">
                <a:solidFill>
                  <a:srgbClr val="000000"/>
                </a:solidFill>
                <a:latin typeface="Verdana"/>
                <a:ea typeface="Verdana"/>
                <a:cs typeface="Verdana"/>
                <a:sym typeface="Verdana"/>
              </a:rPr>
              <a:t>word size = 8 Bytes = 2 ^ 3 Bytes</a:t>
            </a:r>
            <a:br>
              <a:rPr lang="en-US" sz="1600">
                <a:latin typeface="Verdana"/>
                <a:ea typeface="Verdana"/>
                <a:cs typeface="Verdana"/>
                <a:sym typeface="Verdana"/>
              </a:rPr>
            </a:br>
            <a:br>
              <a:rPr lang="en-US" sz="1600">
                <a:latin typeface="Verdana"/>
                <a:ea typeface="Verdana"/>
                <a:cs typeface="Verdana"/>
                <a:sym typeface="Verdana"/>
              </a:rPr>
            </a:br>
            <a:r>
              <a:rPr b="0" i="0" lang="en-US" sz="1600">
                <a:solidFill>
                  <a:srgbClr val="000000"/>
                </a:solidFill>
                <a:latin typeface="Verdana"/>
                <a:ea typeface="Verdana"/>
                <a:cs typeface="Verdana"/>
                <a:sym typeface="Verdana"/>
              </a:rPr>
              <a:t>Hence,</a:t>
            </a:r>
            <a:br>
              <a:rPr lang="en-US" sz="1600">
                <a:latin typeface="Verdana"/>
                <a:ea typeface="Verdana"/>
                <a:cs typeface="Verdana"/>
                <a:sym typeface="Verdana"/>
              </a:rPr>
            </a:br>
            <a:r>
              <a:rPr b="0" i="0" lang="en-US" sz="1600">
                <a:solidFill>
                  <a:srgbClr val="000000"/>
                </a:solidFill>
                <a:latin typeface="Verdana"/>
                <a:ea typeface="Verdana"/>
                <a:cs typeface="Verdana"/>
                <a:sym typeface="Verdana"/>
              </a:rPr>
              <a:t>Physical address space (in words) = (2 ^ 16) / (2 ^ 3) = 2 ^ 13 Words</a:t>
            </a:r>
            <a:br>
              <a:rPr lang="en-US" sz="1600">
                <a:latin typeface="Verdana"/>
                <a:ea typeface="Verdana"/>
                <a:cs typeface="Verdana"/>
                <a:sym typeface="Verdana"/>
              </a:rPr>
            </a:br>
            <a:br>
              <a:rPr lang="en-US" sz="1600">
                <a:latin typeface="Verdana"/>
                <a:ea typeface="Verdana"/>
                <a:cs typeface="Verdana"/>
                <a:sym typeface="Verdana"/>
              </a:rPr>
            </a:br>
            <a:r>
              <a:rPr b="0" i="0" lang="en-US" sz="1600">
                <a:solidFill>
                  <a:srgbClr val="000000"/>
                </a:solidFill>
                <a:latin typeface="Verdana"/>
                <a:ea typeface="Verdana"/>
                <a:cs typeface="Verdana"/>
                <a:sym typeface="Verdana"/>
              </a:rPr>
              <a:t>Therefore,</a:t>
            </a:r>
            <a:br>
              <a:rPr lang="en-US" sz="1600">
                <a:latin typeface="Verdana"/>
                <a:ea typeface="Verdana"/>
                <a:cs typeface="Verdana"/>
                <a:sym typeface="Verdana"/>
              </a:rPr>
            </a:br>
            <a:r>
              <a:rPr b="0" i="0" lang="en-US" sz="1600">
                <a:solidFill>
                  <a:srgbClr val="000000"/>
                </a:solidFill>
                <a:latin typeface="Verdana"/>
                <a:ea typeface="Verdana"/>
                <a:cs typeface="Verdana"/>
                <a:sym typeface="Verdana"/>
              </a:rPr>
              <a:t>Physical Address = 13 bits</a:t>
            </a:r>
            <a:br>
              <a:rPr lang="en-US" sz="1600">
                <a:latin typeface="Verdana"/>
                <a:ea typeface="Verdana"/>
                <a:cs typeface="Verdana"/>
                <a:sym typeface="Verdana"/>
              </a:rPr>
            </a:br>
            <a:br>
              <a:rPr lang="en-US" sz="1600">
                <a:latin typeface="Verdana"/>
                <a:ea typeface="Verdana"/>
                <a:cs typeface="Verdana"/>
                <a:sym typeface="Verdana"/>
              </a:rPr>
            </a:br>
            <a:r>
              <a:rPr b="0" i="0" lang="en-US" sz="1600">
                <a:solidFill>
                  <a:srgbClr val="000000"/>
                </a:solidFill>
                <a:latin typeface="Verdana"/>
                <a:ea typeface="Verdana"/>
                <a:cs typeface="Verdana"/>
                <a:sym typeface="Verdana"/>
              </a:rPr>
              <a:t>In General,</a:t>
            </a:r>
            <a:br>
              <a:rPr lang="en-US" sz="1600">
                <a:latin typeface="Verdana"/>
                <a:ea typeface="Verdana"/>
                <a:cs typeface="Verdana"/>
                <a:sym typeface="Verdana"/>
              </a:rPr>
            </a:br>
            <a:r>
              <a:rPr b="0" i="0" lang="en-US" sz="1600">
                <a:solidFill>
                  <a:srgbClr val="000000"/>
                </a:solidFill>
                <a:latin typeface="Verdana"/>
                <a:ea typeface="Verdana"/>
                <a:cs typeface="Verdana"/>
                <a:sym typeface="Verdana"/>
              </a:rPr>
              <a:t>If, Physical Address Space = N Words</a:t>
            </a:r>
            <a:br>
              <a:rPr lang="en-US" sz="1600">
                <a:latin typeface="Verdana"/>
                <a:ea typeface="Verdana"/>
                <a:cs typeface="Verdana"/>
                <a:sym typeface="Verdana"/>
              </a:rPr>
            </a:br>
            <a:br>
              <a:rPr lang="en-US" sz="1600">
                <a:latin typeface="Verdana"/>
                <a:ea typeface="Verdana"/>
                <a:cs typeface="Verdana"/>
                <a:sym typeface="Verdana"/>
              </a:rPr>
            </a:br>
            <a:r>
              <a:rPr b="0" i="0" lang="en-US" sz="1600">
                <a:solidFill>
                  <a:srgbClr val="000000"/>
                </a:solidFill>
                <a:latin typeface="Verdana"/>
                <a:ea typeface="Verdana"/>
                <a:cs typeface="Verdana"/>
                <a:sym typeface="Verdana"/>
              </a:rPr>
              <a:t>then, Physical Address = log</a:t>
            </a:r>
            <a:r>
              <a:rPr b="0" baseline="-25000" i="0" lang="en-US" sz="1600">
                <a:solidFill>
                  <a:srgbClr val="000000"/>
                </a:solidFill>
                <a:latin typeface="Verdana"/>
                <a:ea typeface="Verdana"/>
                <a:cs typeface="Verdana"/>
                <a:sym typeface="Verdana"/>
              </a:rPr>
              <a:t>2</a:t>
            </a:r>
            <a:r>
              <a:rPr b="0" i="0" lang="en-US" sz="1600">
                <a:solidFill>
                  <a:srgbClr val="000000"/>
                </a:solidFill>
                <a:latin typeface="Verdana"/>
                <a:ea typeface="Verdana"/>
                <a:cs typeface="Verdana"/>
                <a:sym typeface="Verdana"/>
              </a:rPr>
              <a:t> N</a:t>
            </a:r>
            <a:endParaRPr sz="2000">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4"/>
          <p:cNvSpPr txBox="1"/>
          <p:nvPr>
            <p:ph type="title"/>
          </p:nvPr>
        </p:nvSpPr>
        <p:spPr>
          <a:xfrm>
            <a:off x="990600" y="609600"/>
            <a:ext cx="7924800" cy="1066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3200"/>
              <a:buFont typeface="Times"/>
              <a:buNone/>
            </a:pPr>
            <a:r>
              <a:rPr lang="en-US" sz="3200">
                <a:solidFill>
                  <a:srgbClr val="C00000"/>
                </a:solidFill>
                <a:latin typeface="Times"/>
                <a:ea typeface="Times"/>
                <a:cs typeface="Times"/>
                <a:sym typeface="Times"/>
              </a:rPr>
              <a:t>Logical</a:t>
            </a:r>
            <a:r>
              <a:rPr b="1" lang="en-US" sz="3200">
                <a:solidFill>
                  <a:srgbClr val="C00000"/>
                </a:solidFill>
                <a:latin typeface="Times"/>
                <a:ea typeface="Times"/>
                <a:cs typeface="Times"/>
                <a:sym typeface="Times"/>
              </a:rPr>
              <a:t> Address  vs </a:t>
            </a:r>
            <a:r>
              <a:rPr lang="en-US" sz="3200">
                <a:solidFill>
                  <a:srgbClr val="C00000"/>
                </a:solidFill>
                <a:latin typeface="Times"/>
                <a:ea typeface="Times"/>
                <a:cs typeface="Times"/>
                <a:sym typeface="Times"/>
              </a:rPr>
              <a:t>Logical</a:t>
            </a:r>
            <a:r>
              <a:rPr b="1" lang="en-US" sz="3200">
                <a:solidFill>
                  <a:srgbClr val="C00000"/>
                </a:solidFill>
                <a:latin typeface="Times"/>
                <a:ea typeface="Times"/>
                <a:cs typeface="Times"/>
                <a:sym typeface="Times"/>
              </a:rPr>
              <a:t> Address Space</a:t>
            </a:r>
            <a:br>
              <a:rPr b="1" lang="en-US" sz="3200">
                <a:solidFill>
                  <a:srgbClr val="C00000"/>
                </a:solidFill>
                <a:latin typeface="Times"/>
                <a:ea typeface="Times"/>
                <a:cs typeface="Times"/>
                <a:sym typeface="Times"/>
              </a:rPr>
            </a:br>
            <a:endParaRPr b="1" sz="3200">
              <a:solidFill>
                <a:srgbClr val="C00000"/>
              </a:solidFill>
              <a:latin typeface="Times"/>
              <a:ea typeface="Times"/>
              <a:cs typeface="Times"/>
              <a:sym typeface="Times"/>
            </a:endParaRPr>
          </a:p>
        </p:txBody>
      </p:sp>
      <p:sp>
        <p:nvSpPr>
          <p:cNvPr id="255" name="Google Shape;255;p14"/>
          <p:cNvSpPr txBox="1"/>
          <p:nvPr>
            <p:ph idx="1" type="body"/>
          </p:nvPr>
        </p:nvSpPr>
        <p:spPr>
          <a:xfrm>
            <a:off x="304800" y="1524000"/>
            <a:ext cx="8610600" cy="4724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0000"/>
              </a:buClr>
              <a:buSzPts val="1800"/>
              <a:buChar char="•"/>
            </a:pPr>
            <a:r>
              <a:rPr b="0" i="0" lang="en-US" sz="1800">
                <a:solidFill>
                  <a:srgbClr val="000000"/>
                </a:solidFill>
                <a:latin typeface="Verdana"/>
                <a:ea typeface="Verdana"/>
                <a:cs typeface="Verdana"/>
                <a:sym typeface="Verdana"/>
              </a:rPr>
              <a:t>Logical address space can be defined as the size of the process. The size of the process should be less enough so that it can reside in the main memory.</a:t>
            </a:r>
            <a:endParaRPr/>
          </a:p>
          <a:p>
            <a:pPr indent="-342900" lvl="0" marL="342900" rtl="0" algn="l">
              <a:spcBef>
                <a:spcPts val="360"/>
              </a:spcBef>
              <a:spcAft>
                <a:spcPts val="0"/>
              </a:spcAft>
              <a:buClr>
                <a:srgbClr val="000000"/>
              </a:buClr>
              <a:buSzPts val="1800"/>
              <a:buChar char="•"/>
            </a:pPr>
            <a:r>
              <a:rPr b="0" i="0" lang="en-US" sz="1800">
                <a:solidFill>
                  <a:srgbClr val="000000"/>
                </a:solidFill>
                <a:latin typeface="Verdana"/>
                <a:ea typeface="Verdana"/>
                <a:cs typeface="Verdana"/>
                <a:sym typeface="Verdana"/>
              </a:rPr>
              <a:t>Logical Address Space = 128 MB = (2 ^ 7 X 2 ^ 20) Bytes = 2 ^ 27 Bytes</a:t>
            </a:r>
            <a:br>
              <a:rPr lang="en-US" sz="1800">
                <a:latin typeface="Verdana"/>
                <a:ea typeface="Verdana"/>
                <a:cs typeface="Verdana"/>
                <a:sym typeface="Verdana"/>
              </a:rPr>
            </a:br>
            <a:r>
              <a:rPr b="0" i="0" lang="en-US" sz="1800">
                <a:solidFill>
                  <a:srgbClr val="000000"/>
                </a:solidFill>
                <a:latin typeface="Verdana"/>
                <a:ea typeface="Verdana"/>
                <a:cs typeface="Verdana"/>
                <a:sym typeface="Verdana"/>
              </a:rPr>
              <a:t>Word size = 4 Bytes = 2 ^ 2 Bytes</a:t>
            </a:r>
            <a:br>
              <a:rPr lang="en-US" sz="1800">
                <a:latin typeface="Verdana"/>
                <a:ea typeface="Verdana"/>
                <a:cs typeface="Verdana"/>
                <a:sym typeface="Verdana"/>
              </a:rPr>
            </a:br>
            <a:br>
              <a:rPr lang="en-US" sz="1800">
                <a:latin typeface="Verdana"/>
                <a:ea typeface="Verdana"/>
                <a:cs typeface="Verdana"/>
                <a:sym typeface="Verdana"/>
              </a:rPr>
            </a:br>
            <a:r>
              <a:rPr b="0" i="0" lang="en-US" sz="1800">
                <a:solidFill>
                  <a:srgbClr val="000000"/>
                </a:solidFill>
                <a:latin typeface="Verdana"/>
                <a:ea typeface="Verdana"/>
                <a:cs typeface="Verdana"/>
                <a:sym typeface="Verdana"/>
              </a:rPr>
              <a:t>Logical Address Space (in words) = (2 ^ 27) / (2 ^ 2) = 2 ^ 25 Words</a:t>
            </a:r>
            <a:br>
              <a:rPr lang="en-US" sz="1800">
                <a:latin typeface="Verdana"/>
                <a:ea typeface="Verdana"/>
                <a:cs typeface="Verdana"/>
                <a:sym typeface="Verdana"/>
              </a:rPr>
            </a:br>
            <a:r>
              <a:rPr b="0" i="0" lang="en-US" sz="1800">
                <a:solidFill>
                  <a:srgbClr val="000000"/>
                </a:solidFill>
                <a:latin typeface="Verdana"/>
                <a:ea typeface="Verdana"/>
                <a:cs typeface="Verdana"/>
                <a:sym typeface="Verdana"/>
              </a:rPr>
              <a:t>Logical Address = 25 Bits</a:t>
            </a:r>
            <a:br>
              <a:rPr lang="en-US" sz="1800">
                <a:latin typeface="Verdana"/>
                <a:ea typeface="Verdana"/>
                <a:cs typeface="Verdana"/>
                <a:sym typeface="Verdana"/>
              </a:rPr>
            </a:br>
            <a:br>
              <a:rPr lang="en-US" sz="1800">
                <a:latin typeface="Verdana"/>
                <a:ea typeface="Verdana"/>
                <a:cs typeface="Verdana"/>
                <a:sym typeface="Verdana"/>
              </a:rPr>
            </a:br>
            <a:r>
              <a:rPr b="0" i="0" lang="en-US" sz="1800">
                <a:solidFill>
                  <a:srgbClr val="000000"/>
                </a:solidFill>
                <a:latin typeface="Verdana"/>
                <a:ea typeface="Verdana"/>
                <a:cs typeface="Verdana"/>
                <a:sym typeface="Verdana"/>
              </a:rPr>
              <a:t>In general,</a:t>
            </a:r>
            <a:br>
              <a:rPr lang="en-US" sz="1800">
                <a:latin typeface="Verdana"/>
                <a:ea typeface="Verdana"/>
                <a:cs typeface="Verdana"/>
                <a:sym typeface="Verdana"/>
              </a:rPr>
            </a:br>
            <a:r>
              <a:rPr b="0" i="0" lang="en-US" sz="1800">
                <a:solidFill>
                  <a:srgbClr val="000000"/>
                </a:solidFill>
                <a:latin typeface="Verdana"/>
                <a:ea typeface="Verdana"/>
                <a:cs typeface="Verdana"/>
                <a:sym typeface="Verdana"/>
              </a:rPr>
              <a:t>If, logical address space = L words</a:t>
            </a:r>
            <a:br>
              <a:rPr lang="en-US" sz="1800">
                <a:latin typeface="Verdana"/>
                <a:ea typeface="Verdana"/>
                <a:cs typeface="Verdana"/>
                <a:sym typeface="Verdana"/>
              </a:rPr>
            </a:br>
            <a:r>
              <a:rPr b="0" i="0" lang="en-US" sz="1800">
                <a:solidFill>
                  <a:srgbClr val="000000"/>
                </a:solidFill>
                <a:latin typeface="Verdana"/>
                <a:ea typeface="Verdana"/>
                <a:cs typeface="Verdana"/>
                <a:sym typeface="Verdana"/>
              </a:rPr>
              <a:t>Then, Logical Address = Log</a:t>
            </a:r>
            <a:r>
              <a:rPr b="0" baseline="-25000" i="0" lang="en-US" sz="1800">
                <a:solidFill>
                  <a:srgbClr val="000000"/>
                </a:solidFill>
                <a:latin typeface="Verdana"/>
                <a:ea typeface="Verdana"/>
                <a:cs typeface="Verdana"/>
                <a:sym typeface="Verdana"/>
              </a:rPr>
              <a:t>2</a:t>
            </a:r>
            <a:r>
              <a:rPr b="0" i="0" lang="en-US" sz="1800">
                <a:solidFill>
                  <a:srgbClr val="000000"/>
                </a:solidFill>
                <a:latin typeface="Verdana"/>
                <a:ea typeface="Verdana"/>
                <a:cs typeface="Verdana"/>
                <a:sym typeface="Verdana"/>
              </a:rPr>
              <a:t>L bits</a:t>
            </a:r>
            <a:endParaRPr sz="1800">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5"/>
          <p:cNvSpPr txBox="1"/>
          <p:nvPr>
            <p:ph type="ctrTitle"/>
          </p:nvPr>
        </p:nvSpPr>
        <p:spPr>
          <a:xfrm>
            <a:off x="1143000" y="228599"/>
            <a:ext cx="7315200" cy="1066801"/>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C00000"/>
              </a:buClr>
              <a:buSzPts val="4400"/>
              <a:buFont typeface="Cambria"/>
              <a:buNone/>
            </a:pPr>
            <a:r>
              <a:rPr lang="en-US">
                <a:solidFill>
                  <a:srgbClr val="C00000"/>
                </a:solidFill>
              </a:rPr>
              <a:t>Conclusion</a:t>
            </a:r>
            <a:endParaRPr/>
          </a:p>
        </p:txBody>
      </p:sp>
      <p:sp>
        <p:nvSpPr>
          <p:cNvPr id="261" name="Google Shape;261;p15"/>
          <p:cNvSpPr txBox="1"/>
          <p:nvPr>
            <p:ph idx="1" type="subTitle"/>
          </p:nvPr>
        </p:nvSpPr>
        <p:spPr>
          <a:xfrm>
            <a:off x="990600" y="1676400"/>
            <a:ext cx="7543800" cy="3962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400"/>
              <a:buNone/>
            </a:pPr>
            <a:r>
              <a:t/>
            </a:r>
            <a:endParaRPr sz="2400">
              <a:solidFill>
                <a:schemeClr val="dk1"/>
              </a:solidFill>
            </a:endParaRPr>
          </a:p>
          <a:p>
            <a:pPr indent="0" lvl="0" marL="0" rtl="0" algn="l">
              <a:spcBef>
                <a:spcPts val="480"/>
              </a:spcBef>
              <a:spcAft>
                <a:spcPts val="0"/>
              </a:spcAft>
              <a:buClr>
                <a:schemeClr val="dk1"/>
              </a:buClr>
              <a:buSzPts val="2400"/>
              <a:buNone/>
            </a:pPr>
            <a:r>
              <a:rPr lang="en-US" sz="2400">
                <a:solidFill>
                  <a:schemeClr val="dk1"/>
                </a:solidFill>
              </a:rPr>
              <a:t>This lecture makes the student familiar with Memory management topics like logical memory, physical memory, virtual memory, dynamic linking, dynamic loading and process address space etc.</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6"/>
          <p:cNvSpPr txBox="1"/>
          <p:nvPr>
            <p:ph type="ctrTitle"/>
          </p:nvPr>
        </p:nvSpPr>
        <p:spPr>
          <a:xfrm>
            <a:off x="1143000" y="228599"/>
            <a:ext cx="7315200" cy="1066801"/>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C00000"/>
              </a:buClr>
              <a:buSzPts val="4400"/>
              <a:buFont typeface="Cambria"/>
              <a:buNone/>
            </a:pPr>
            <a:r>
              <a:rPr lang="en-US">
                <a:solidFill>
                  <a:srgbClr val="C00000"/>
                </a:solidFill>
              </a:rPr>
              <a:t>Video Links</a:t>
            </a:r>
            <a:endParaRPr/>
          </a:p>
        </p:txBody>
      </p:sp>
      <p:sp>
        <p:nvSpPr>
          <p:cNvPr id="267" name="Google Shape;267;p16"/>
          <p:cNvSpPr txBox="1"/>
          <p:nvPr>
            <p:ph idx="1" type="subTitle"/>
          </p:nvPr>
        </p:nvSpPr>
        <p:spPr>
          <a:xfrm>
            <a:off x="990600" y="1676400"/>
            <a:ext cx="7543800" cy="3962400"/>
          </a:xfrm>
          <a:prstGeom prst="rect">
            <a:avLst/>
          </a:prstGeom>
          <a:noFill/>
          <a:ln>
            <a:noFill/>
          </a:ln>
        </p:spPr>
        <p:txBody>
          <a:bodyPr anchorCtr="0" anchor="t" bIns="45700" lIns="91425" spcFirstLastPara="1" rIns="91425" wrap="square" tIns="45700">
            <a:noAutofit/>
          </a:bodyPr>
          <a:lstStyle/>
          <a:p>
            <a:pPr indent="0" lvl="0" marL="0" rtl="0" algn="ctr">
              <a:lnSpc>
                <a:spcPct val="107000"/>
              </a:lnSpc>
              <a:spcBef>
                <a:spcPts val="0"/>
              </a:spcBef>
              <a:spcAft>
                <a:spcPts val="0"/>
              </a:spcAft>
              <a:buClr>
                <a:srgbClr val="888888"/>
              </a:buClr>
              <a:buSzPts val="1800"/>
              <a:buNone/>
            </a:pPr>
            <a:r>
              <a:t/>
            </a:r>
            <a:endParaRPr sz="1800" u="sng">
              <a:solidFill>
                <a:srgbClr val="0563C1"/>
              </a:solidFill>
              <a:latin typeface="Calibri"/>
              <a:ea typeface="Calibri"/>
              <a:cs typeface="Calibri"/>
              <a:sym typeface="Calibri"/>
              <a:hlinkClick r:id="rId3">
                <a:extLst>
                  <a:ext uri="{A12FA001-AC4F-418D-AE19-62706E023703}">
                    <ahyp:hlinkClr val="tx"/>
                  </a:ext>
                </a:extLst>
              </a:hlinkClick>
            </a:endParaRPr>
          </a:p>
          <a:p>
            <a:pPr indent="0" lvl="0" marL="0" rtl="0" algn="ctr">
              <a:lnSpc>
                <a:spcPct val="107000"/>
              </a:lnSpc>
              <a:spcBef>
                <a:spcPts val="1160"/>
              </a:spcBef>
              <a:spcAft>
                <a:spcPts val="0"/>
              </a:spcAft>
              <a:buClr>
                <a:srgbClr val="0563C1"/>
              </a:buClr>
              <a:buSzPts val="1800"/>
              <a:buNone/>
            </a:pPr>
            <a:r>
              <a:rPr lang="en-US" sz="1800" u="sng">
                <a:solidFill>
                  <a:srgbClr val="0563C1"/>
                </a:solidFill>
                <a:latin typeface="Calibri"/>
                <a:ea typeface="Calibri"/>
                <a:cs typeface="Calibri"/>
                <a:sym typeface="Calibri"/>
                <a:hlinkClick r:id="rId4">
                  <a:extLst>
                    <a:ext uri="{A12FA001-AC4F-418D-AE19-62706E023703}">
                      <ahyp:hlinkClr val="tx"/>
                    </a:ext>
                  </a:extLst>
                </a:hlinkClick>
              </a:rPr>
              <a:t>https://www.youtube.com/watch?v=DdUeTN0qfuE</a:t>
            </a:r>
            <a:endParaRPr sz="1800">
              <a:latin typeface="Calibri"/>
              <a:ea typeface="Calibri"/>
              <a:cs typeface="Calibri"/>
              <a:sym typeface="Calibri"/>
            </a:endParaRPr>
          </a:p>
          <a:p>
            <a:pPr indent="0" lvl="0" marL="0" rtl="0" algn="ctr">
              <a:lnSpc>
                <a:spcPct val="107000"/>
              </a:lnSpc>
              <a:spcBef>
                <a:spcPts val="1160"/>
              </a:spcBef>
              <a:spcAft>
                <a:spcPts val="0"/>
              </a:spcAft>
              <a:buClr>
                <a:srgbClr val="0563C1"/>
              </a:buClr>
              <a:buSzPts val="1800"/>
              <a:buNone/>
            </a:pPr>
            <a:r>
              <a:rPr lang="en-US" sz="1800" u="sng">
                <a:solidFill>
                  <a:srgbClr val="0563C1"/>
                </a:solidFill>
                <a:latin typeface="Calibri"/>
                <a:ea typeface="Calibri"/>
                <a:cs typeface="Calibri"/>
                <a:sym typeface="Calibri"/>
                <a:hlinkClick r:id="rId5">
                  <a:extLst>
                    <a:ext uri="{A12FA001-AC4F-418D-AE19-62706E023703}">
                      <ahyp:hlinkClr val="tx"/>
                    </a:ext>
                  </a:extLst>
                </a:hlinkClick>
              </a:rPr>
              <a:t>https://www.youtube.com/watch?v=Rnfu5qyysro</a:t>
            </a:r>
            <a:endParaRPr sz="18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7"/>
          <p:cNvSpPr txBox="1"/>
          <p:nvPr>
            <p:ph type="ctrTitle"/>
          </p:nvPr>
        </p:nvSpPr>
        <p:spPr>
          <a:xfrm>
            <a:off x="685800" y="381001"/>
            <a:ext cx="7772400" cy="1066799"/>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C00000"/>
              </a:buClr>
              <a:buSzPts val="4400"/>
              <a:buFont typeface="Times New Roman"/>
              <a:buNone/>
            </a:pPr>
            <a:r>
              <a:rPr lang="en-US">
                <a:solidFill>
                  <a:srgbClr val="C00000"/>
                </a:solidFill>
                <a:latin typeface="Times New Roman"/>
                <a:ea typeface="Times New Roman"/>
                <a:cs typeface="Times New Roman"/>
                <a:sym typeface="Times New Roman"/>
              </a:rPr>
              <a:t>References</a:t>
            </a:r>
            <a:endParaRPr/>
          </a:p>
        </p:txBody>
      </p:sp>
      <p:sp>
        <p:nvSpPr>
          <p:cNvPr id="273" name="Google Shape;273;p17"/>
          <p:cNvSpPr txBox="1"/>
          <p:nvPr>
            <p:ph idx="1" type="subTitle"/>
          </p:nvPr>
        </p:nvSpPr>
        <p:spPr>
          <a:xfrm>
            <a:off x="838200" y="1828800"/>
            <a:ext cx="7467600" cy="3810000"/>
          </a:xfrm>
          <a:prstGeom prst="rect">
            <a:avLst/>
          </a:prstGeom>
          <a:noFill/>
          <a:ln>
            <a:noFill/>
          </a:ln>
        </p:spPr>
        <p:txBody>
          <a:bodyPr anchorCtr="0" anchor="t" bIns="45700" lIns="91425" spcFirstLastPara="1" rIns="91425" wrap="square" tIns="45700">
            <a:noAutofit/>
          </a:bodyPr>
          <a:lstStyle/>
          <a:p>
            <a:pPr indent="0" lvl="0" marL="0" rtl="0" algn="ctr">
              <a:lnSpc>
                <a:spcPct val="107000"/>
              </a:lnSpc>
              <a:spcBef>
                <a:spcPts val="0"/>
              </a:spcBef>
              <a:spcAft>
                <a:spcPts val="0"/>
              </a:spcAft>
              <a:buClr>
                <a:srgbClr val="0563C1"/>
              </a:buClr>
              <a:buSzPts val="1400"/>
              <a:buNone/>
            </a:pPr>
            <a:r>
              <a:rPr lang="en-US" sz="1400" u="sng">
                <a:solidFill>
                  <a:srgbClr val="0563C1"/>
                </a:solidFill>
                <a:latin typeface="Calibri"/>
                <a:ea typeface="Calibri"/>
                <a:cs typeface="Calibri"/>
                <a:sym typeface="Calibri"/>
                <a:hlinkClick r:id="rId3">
                  <a:extLst>
                    <a:ext uri="{A12FA001-AC4F-418D-AE19-62706E023703}">
                      <ahyp:hlinkClr val="tx"/>
                    </a:ext>
                  </a:extLst>
                </a:hlinkClick>
              </a:rPr>
              <a:t>https://www.tutorialspoint.com/operating_system/os_memory_management.htm</a:t>
            </a:r>
            <a:endParaRPr sz="1400">
              <a:latin typeface="Calibri"/>
              <a:ea typeface="Calibri"/>
              <a:cs typeface="Calibri"/>
              <a:sym typeface="Calibri"/>
            </a:endParaRPr>
          </a:p>
          <a:p>
            <a:pPr indent="0" lvl="0" marL="0" rtl="0" algn="ctr">
              <a:lnSpc>
                <a:spcPct val="107000"/>
              </a:lnSpc>
              <a:spcBef>
                <a:spcPts val="1080"/>
              </a:spcBef>
              <a:spcAft>
                <a:spcPts val="0"/>
              </a:spcAft>
              <a:buClr>
                <a:srgbClr val="0563C1"/>
              </a:buClr>
              <a:buSzPts val="1400"/>
              <a:buNone/>
            </a:pPr>
            <a:r>
              <a:rPr lang="en-US" sz="1400" u="sng">
                <a:solidFill>
                  <a:srgbClr val="0563C1"/>
                </a:solidFill>
                <a:latin typeface="Calibri"/>
                <a:ea typeface="Calibri"/>
                <a:cs typeface="Calibri"/>
                <a:sym typeface="Calibri"/>
                <a:hlinkClick r:id="rId4">
                  <a:extLst>
                    <a:ext uri="{A12FA001-AC4F-418D-AE19-62706E023703}">
                      <ahyp:hlinkClr val="tx"/>
                    </a:ext>
                  </a:extLst>
                </a:hlinkClick>
              </a:rPr>
              <a:t>https://www.studytonight.com/operating-system/memory-management</a:t>
            </a:r>
            <a:endParaRPr sz="1400">
              <a:latin typeface="Calibri"/>
              <a:ea typeface="Calibri"/>
              <a:cs typeface="Calibri"/>
              <a:sym typeface="Calibri"/>
            </a:endParaRPr>
          </a:p>
          <a:p>
            <a:pPr indent="0" lvl="0" marL="0" rtl="0" algn="ctr">
              <a:lnSpc>
                <a:spcPct val="107000"/>
              </a:lnSpc>
              <a:spcBef>
                <a:spcPts val="1080"/>
              </a:spcBef>
              <a:spcAft>
                <a:spcPts val="0"/>
              </a:spcAft>
              <a:buClr>
                <a:srgbClr val="0563C1"/>
              </a:buClr>
              <a:buSzPts val="1400"/>
              <a:buNone/>
            </a:pPr>
            <a:r>
              <a:rPr lang="en-US" sz="1400" u="sng">
                <a:solidFill>
                  <a:srgbClr val="0563C1"/>
                </a:solidFill>
                <a:latin typeface="Calibri"/>
                <a:ea typeface="Calibri"/>
                <a:cs typeface="Calibri"/>
                <a:sym typeface="Calibri"/>
                <a:hlinkClick r:id="rId5">
                  <a:extLst>
                    <a:ext uri="{A12FA001-AC4F-418D-AE19-62706E023703}">
                      <ahyp:hlinkClr val="tx"/>
                    </a:ext>
                  </a:extLst>
                </a:hlinkClick>
              </a:rPr>
              <a:t>https://www.guru99.com/os-memory-management.html</a:t>
            </a:r>
            <a:endParaRPr sz="1400">
              <a:latin typeface="Calibri"/>
              <a:ea typeface="Calibri"/>
              <a:cs typeface="Calibri"/>
              <a:sym typeface="Calibri"/>
            </a:endParaRPr>
          </a:p>
          <a:p>
            <a:pPr indent="0" lvl="0" marL="0" rtl="0" algn="ctr">
              <a:lnSpc>
                <a:spcPct val="107000"/>
              </a:lnSpc>
              <a:spcBef>
                <a:spcPts val="1080"/>
              </a:spcBef>
              <a:spcAft>
                <a:spcPts val="0"/>
              </a:spcAft>
              <a:buClr>
                <a:srgbClr val="0563C1"/>
              </a:buClr>
              <a:buSzPts val="1400"/>
              <a:buNone/>
            </a:pPr>
            <a:r>
              <a:rPr lang="en-US" sz="1400" u="sng">
                <a:solidFill>
                  <a:srgbClr val="0563C1"/>
                </a:solidFill>
                <a:latin typeface="Calibri"/>
                <a:ea typeface="Calibri"/>
                <a:cs typeface="Calibri"/>
                <a:sym typeface="Calibri"/>
                <a:hlinkClick r:id="rId6">
                  <a:extLst>
                    <a:ext uri="{A12FA001-AC4F-418D-AE19-62706E023703}">
                      <ahyp:hlinkClr val="tx"/>
                    </a:ext>
                  </a:extLst>
                </a:hlinkClick>
              </a:rPr>
              <a:t>https://www.geeksforgeeks.org/partition-allocation-methods-in-memory-management/</a:t>
            </a:r>
            <a:endParaRPr sz="1400">
              <a:latin typeface="Calibri"/>
              <a:ea typeface="Calibri"/>
              <a:cs typeface="Calibri"/>
              <a:sym typeface="Calibri"/>
            </a:endParaRPr>
          </a:p>
          <a:p>
            <a:pPr indent="0" lvl="0" marL="0" rtl="0" algn="ctr">
              <a:lnSpc>
                <a:spcPct val="107000"/>
              </a:lnSpc>
              <a:spcBef>
                <a:spcPts val="1080"/>
              </a:spcBef>
              <a:spcAft>
                <a:spcPts val="0"/>
              </a:spcAft>
              <a:buClr>
                <a:srgbClr val="0563C1"/>
              </a:buClr>
              <a:buSzPts val="1400"/>
              <a:buNone/>
            </a:pPr>
            <a:r>
              <a:rPr lang="en-US" sz="1400" u="sng">
                <a:solidFill>
                  <a:srgbClr val="0563C1"/>
                </a:solidFill>
                <a:latin typeface="Calibri"/>
                <a:ea typeface="Calibri"/>
                <a:cs typeface="Calibri"/>
                <a:sym typeface="Calibri"/>
                <a:hlinkClick r:id="rId7">
                  <a:extLst>
                    <a:ext uri="{A12FA001-AC4F-418D-AE19-62706E023703}">
                      <ahyp:hlinkClr val="tx"/>
                    </a:ext>
                  </a:extLst>
                </a:hlinkClick>
              </a:rPr>
              <a:t>https://www.javatpoint.com/os-memory-management-introduction</a:t>
            </a:r>
            <a:endParaRPr sz="1400">
              <a:latin typeface="Calibri"/>
              <a:ea typeface="Calibri"/>
              <a:cs typeface="Calibri"/>
              <a:sym typeface="Calibri"/>
            </a:endParaRPr>
          </a:p>
          <a:p>
            <a:pPr indent="0" lvl="0" marL="0" rtl="0" algn="ctr">
              <a:lnSpc>
                <a:spcPct val="107000"/>
              </a:lnSpc>
              <a:spcBef>
                <a:spcPts val="1080"/>
              </a:spcBef>
              <a:spcAft>
                <a:spcPts val="0"/>
              </a:spcAft>
              <a:buClr>
                <a:srgbClr val="0563C1"/>
              </a:buClr>
              <a:buSzPts val="1400"/>
              <a:buNone/>
            </a:pPr>
            <a:r>
              <a:rPr lang="en-US" sz="1400" u="sng">
                <a:solidFill>
                  <a:srgbClr val="0563C1"/>
                </a:solidFill>
                <a:latin typeface="Calibri"/>
                <a:ea typeface="Calibri"/>
                <a:cs typeface="Calibri"/>
                <a:sym typeface="Calibri"/>
                <a:hlinkClick r:id="rId8">
                  <a:extLst>
                    <a:ext uri="{A12FA001-AC4F-418D-AE19-62706E023703}">
                      <ahyp:hlinkClr val="tx"/>
                    </a:ext>
                  </a:extLst>
                </a:hlinkClick>
              </a:rPr>
              <a:t>http://www2.latech.edu/~box/os/ch08.pdf</a:t>
            </a:r>
            <a:endParaRPr sz="1400">
              <a:latin typeface="Calibri"/>
              <a:ea typeface="Calibri"/>
              <a:cs typeface="Calibri"/>
              <a:sym typeface="Calibri"/>
            </a:endParaRPr>
          </a:p>
          <a:p>
            <a:pPr indent="0" lvl="0" marL="0" rtl="0" algn="ctr">
              <a:lnSpc>
                <a:spcPct val="107000"/>
              </a:lnSpc>
              <a:spcBef>
                <a:spcPts val="1080"/>
              </a:spcBef>
              <a:spcAft>
                <a:spcPts val="0"/>
              </a:spcAft>
              <a:buClr>
                <a:srgbClr val="0563C1"/>
              </a:buClr>
              <a:buSzPts val="1400"/>
              <a:buNone/>
            </a:pPr>
            <a:r>
              <a:rPr lang="en-US" sz="1400" u="sng">
                <a:solidFill>
                  <a:srgbClr val="0563C1"/>
                </a:solidFill>
                <a:latin typeface="Calibri"/>
                <a:ea typeface="Calibri"/>
                <a:cs typeface="Calibri"/>
                <a:sym typeface="Calibri"/>
                <a:hlinkClick r:id="rId9">
                  <a:extLst>
                    <a:ext uri="{A12FA001-AC4F-418D-AE19-62706E023703}">
                      <ahyp:hlinkClr val="tx"/>
                    </a:ext>
                  </a:extLst>
                </a:hlinkClick>
              </a:rPr>
              <a:t>https://www.cs.uic.edu/~jbell/CourseNotes/OperatingSystems/8_MainMemory.html#:~:text=8.3%20Contiguous%20Memory%20Allocation,allocated%20to%20processes%20as%20needed</a:t>
            </a:r>
            <a:r>
              <a:rPr lang="en-US" sz="1400">
                <a:latin typeface="Calibri"/>
                <a:ea typeface="Calibri"/>
                <a:cs typeface="Calibri"/>
                <a:sym typeface="Calibri"/>
              </a:rPr>
              <a:t>.</a:t>
            </a:r>
            <a:endParaRPr sz="1400">
              <a:latin typeface="Calibri"/>
              <a:ea typeface="Calibri"/>
              <a:cs typeface="Calibri"/>
              <a:sym typeface="Calibri"/>
            </a:endParaRPr>
          </a:p>
          <a:p>
            <a:pPr indent="0" lvl="0" marL="0" rtl="0" algn="ctr">
              <a:lnSpc>
                <a:spcPct val="107000"/>
              </a:lnSpc>
              <a:spcBef>
                <a:spcPts val="1080"/>
              </a:spcBef>
              <a:spcAft>
                <a:spcPts val="0"/>
              </a:spcAft>
              <a:buClr>
                <a:srgbClr val="0563C1"/>
              </a:buClr>
              <a:buSzPts val="1400"/>
              <a:buNone/>
            </a:pPr>
            <a:r>
              <a:rPr lang="en-US" sz="1400" u="sng">
                <a:solidFill>
                  <a:srgbClr val="0563C1"/>
                </a:solidFill>
                <a:latin typeface="Calibri"/>
                <a:ea typeface="Calibri"/>
                <a:cs typeface="Calibri"/>
                <a:sym typeface="Calibri"/>
                <a:hlinkClick r:id="rId10">
                  <a:extLst>
                    <a:ext uri="{A12FA001-AC4F-418D-AE19-62706E023703}">
                      <ahyp:hlinkClr val="tx"/>
                    </a:ext>
                  </a:extLst>
                </a:hlinkClick>
              </a:rPr>
              <a:t>http://www.csdl.tamu.edu/~furuta/courses/99a_410/slides/chap08</a:t>
            </a:r>
            <a:endParaRPr sz="14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
          <p:cNvSpPr txBox="1"/>
          <p:nvPr>
            <p:ph type="ctrTitle"/>
          </p:nvPr>
        </p:nvSpPr>
        <p:spPr>
          <a:xfrm>
            <a:off x="685800" y="914401"/>
            <a:ext cx="7772400" cy="4876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200"/>
              <a:buFont typeface="Times New Roman"/>
              <a:buNone/>
            </a:pPr>
            <a:br>
              <a:rPr lang="en-US" sz="1200">
                <a:latin typeface="Times New Roman"/>
                <a:ea typeface="Times New Roman"/>
                <a:cs typeface="Times New Roman"/>
                <a:sym typeface="Times New Roman"/>
              </a:rPr>
            </a:br>
            <a:r>
              <a:rPr lang="en-US" sz="2800">
                <a:solidFill>
                  <a:srgbClr val="C00000"/>
                </a:solidFill>
                <a:latin typeface="Times New Roman"/>
                <a:ea typeface="Times New Roman"/>
                <a:cs typeface="Times New Roman"/>
                <a:sym typeface="Times New Roman"/>
              </a:rPr>
              <a:t>Chapter 4</a:t>
            </a:r>
            <a:br>
              <a:rPr lang="en-US" sz="2800">
                <a:solidFill>
                  <a:srgbClr val="C00000"/>
                </a:solidFill>
                <a:latin typeface="Times New Roman"/>
                <a:ea typeface="Times New Roman"/>
                <a:cs typeface="Times New Roman"/>
                <a:sym typeface="Times New Roman"/>
              </a:rPr>
            </a:br>
            <a:br>
              <a:rPr lang="en-US" sz="1200">
                <a:solidFill>
                  <a:srgbClr val="C00000"/>
                </a:solidFill>
                <a:latin typeface="Times New Roman"/>
                <a:ea typeface="Times New Roman"/>
                <a:cs typeface="Times New Roman"/>
                <a:sym typeface="Times New Roman"/>
              </a:rPr>
            </a:br>
            <a:br>
              <a:rPr lang="en-US" sz="1200">
                <a:solidFill>
                  <a:srgbClr val="C00000"/>
                </a:solidFill>
                <a:latin typeface="Times New Roman"/>
                <a:ea typeface="Times New Roman"/>
                <a:cs typeface="Times New Roman"/>
                <a:sym typeface="Times New Roman"/>
              </a:rPr>
            </a:br>
            <a:r>
              <a:rPr lang="en-US" sz="2800">
                <a:solidFill>
                  <a:srgbClr val="C00000"/>
                </a:solidFill>
                <a:latin typeface="Times New Roman"/>
                <a:ea typeface="Times New Roman"/>
                <a:cs typeface="Times New Roman"/>
                <a:sym typeface="Times New Roman"/>
              </a:rPr>
              <a:t>(</a:t>
            </a:r>
            <a:r>
              <a:rPr lang="en-US" sz="2800">
                <a:solidFill>
                  <a:srgbClr val="C00000"/>
                </a:solidFill>
              </a:rPr>
              <a:t>Memory Management</a:t>
            </a:r>
            <a:r>
              <a:rPr lang="en-US" sz="2800">
                <a:solidFill>
                  <a:srgbClr val="C00000"/>
                </a:solidFill>
                <a:latin typeface="Times New Roman"/>
                <a:ea typeface="Times New Roman"/>
                <a:cs typeface="Times New Roman"/>
                <a:sym typeface="Times New Roman"/>
              </a:rPr>
              <a:t>)</a:t>
            </a:r>
            <a:br>
              <a:rPr lang="en-US" sz="2800">
                <a:solidFill>
                  <a:srgbClr val="C00000"/>
                </a:solidFill>
                <a:latin typeface="Times New Roman"/>
                <a:ea typeface="Times New Roman"/>
                <a:cs typeface="Times New Roman"/>
                <a:sym typeface="Times New Roman"/>
              </a:rPr>
            </a:br>
            <a:br>
              <a:rPr lang="en-US" sz="2800">
                <a:solidFill>
                  <a:srgbClr val="C00000"/>
                </a:solidFill>
                <a:latin typeface="Times New Roman"/>
                <a:ea typeface="Times New Roman"/>
                <a:cs typeface="Times New Roman"/>
                <a:sym typeface="Times New Roman"/>
              </a:rPr>
            </a:br>
            <a:br>
              <a:rPr lang="en-US" sz="1200">
                <a:solidFill>
                  <a:srgbClr val="C00000"/>
                </a:solidFill>
                <a:latin typeface="Times New Roman"/>
                <a:ea typeface="Times New Roman"/>
                <a:cs typeface="Times New Roman"/>
                <a:sym typeface="Times New Roman"/>
              </a:rPr>
            </a:br>
            <a:br>
              <a:rPr lang="en-US" sz="1200">
                <a:solidFill>
                  <a:srgbClr val="C00000"/>
                </a:solidFill>
                <a:latin typeface="Times New Roman"/>
                <a:ea typeface="Times New Roman"/>
                <a:cs typeface="Times New Roman"/>
                <a:sym typeface="Times New Roman"/>
              </a:rPr>
            </a:br>
            <a:br>
              <a:rPr lang="en-US" sz="1200">
                <a:solidFill>
                  <a:srgbClr val="C00000"/>
                </a:solidFill>
                <a:latin typeface="Times New Roman"/>
                <a:ea typeface="Times New Roman"/>
                <a:cs typeface="Times New Roman"/>
                <a:sym typeface="Times New Roman"/>
              </a:rPr>
            </a:br>
            <a:br>
              <a:rPr lang="en-US" sz="1200">
                <a:solidFill>
                  <a:srgbClr val="C00000"/>
                </a:solidFill>
                <a:latin typeface="Times New Roman"/>
                <a:ea typeface="Times New Roman"/>
                <a:cs typeface="Times New Roman"/>
                <a:sym typeface="Times New Roman"/>
              </a:rPr>
            </a:br>
            <a:r>
              <a:rPr lang="en-US" sz="2000"/>
              <a:t>Memory Management: </a:t>
            </a:r>
            <a:r>
              <a:rPr b="0" lang="en-US" sz="2000"/>
              <a:t>Address binding, logical versus physical address space, dynamic loading, Swapping, contiguous memory allocation, Fragmentation, Paging, Segmentation, Segmentation with Paging, Virtual Memory Concept, Demand Paging, Page Replacement, Page Replacement Algorithms.</a:t>
            </a:r>
            <a:endParaRPr b="0" sz="2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
          <p:cNvSpPr txBox="1"/>
          <p:nvPr>
            <p:ph type="title"/>
          </p:nvPr>
        </p:nvSpPr>
        <p:spPr>
          <a:xfrm>
            <a:off x="990600" y="457200"/>
            <a:ext cx="79248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a:buNone/>
            </a:pPr>
            <a:r>
              <a:rPr lang="en-US" sz="4000">
                <a:solidFill>
                  <a:srgbClr val="C00000"/>
                </a:solidFill>
                <a:latin typeface="Times"/>
                <a:ea typeface="Times"/>
                <a:cs typeface="Times"/>
                <a:sym typeface="Times"/>
              </a:rPr>
              <a:t>Address Binding </a:t>
            </a:r>
            <a:endParaRPr/>
          </a:p>
        </p:txBody>
      </p:sp>
      <p:sp>
        <p:nvSpPr>
          <p:cNvPr id="189" name="Google Shape;189;p3"/>
          <p:cNvSpPr txBox="1"/>
          <p:nvPr>
            <p:ph idx="1" type="body"/>
          </p:nvPr>
        </p:nvSpPr>
        <p:spPr>
          <a:xfrm>
            <a:off x="914400" y="1219200"/>
            <a:ext cx="8001000" cy="5257800"/>
          </a:xfrm>
          <a:prstGeom prst="rect">
            <a:avLst/>
          </a:prstGeom>
          <a:noFill/>
          <a:ln>
            <a:noFill/>
          </a:ln>
        </p:spPr>
        <p:txBody>
          <a:bodyPr anchorCtr="0" anchor="t" bIns="45700" lIns="91425" spcFirstLastPara="1" rIns="91425" wrap="square" tIns="45700">
            <a:normAutofit lnSpcReduction="10000"/>
          </a:bodyPr>
          <a:lstStyle/>
          <a:p>
            <a:pPr indent="0" lvl="0" marL="0" rtl="0" algn="just">
              <a:spcBef>
                <a:spcPts val="0"/>
              </a:spcBef>
              <a:spcAft>
                <a:spcPts val="0"/>
              </a:spcAft>
              <a:buClr>
                <a:schemeClr val="dk1"/>
              </a:buClr>
              <a:buSzPts val="1800"/>
              <a:buNone/>
            </a:pPr>
            <a:r>
              <a:rPr b="1" lang="en-US" sz="1800">
                <a:latin typeface="Times"/>
                <a:ea typeface="Times"/>
                <a:cs typeface="Times"/>
                <a:sym typeface="Times"/>
              </a:rPr>
              <a:t>Address binding</a:t>
            </a:r>
            <a:r>
              <a:rPr lang="en-US" sz="1800">
                <a:latin typeface="Times"/>
                <a:ea typeface="Times"/>
                <a:cs typeface="Times"/>
                <a:sym typeface="Times"/>
              </a:rPr>
              <a:t> is the process of mapping the program's logical or virtual </a:t>
            </a:r>
            <a:r>
              <a:rPr b="1" lang="en-US" sz="1800">
                <a:latin typeface="Times"/>
                <a:ea typeface="Times"/>
                <a:cs typeface="Times"/>
                <a:sym typeface="Times"/>
              </a:rPr>
              <a:t>addresses</a:t>
            </a:r>
            <a:r>
              <a:rPr lang="en-US" sz="1800">
                <a:latin typeface="Times"/>
                <a:ea typeface="Times"/>
                <a:cs typeface="Times"/>
                <a:sym typeface="Times"/>
              </a:rPr>
              <a:t> to corresponding physical or main memory </a:t>
            </a:r>
            <a:r>
              <a:rPr b="1" lang="en-US" sz="1800">
                <a:latin typeface="Times"/>
                <a:ea typeface="Times"/>
                <a:cs typeface="Times"/>
                <a:sym typeface="Times"/>
              </a:rPr>
              <a:t>addresses</a:t>
            </a:r>
            <a:endParaRPr/>
          </a:p>
          <a:p>
            <a:pPr indent="-228600" lvl="0" marL="342900" rtl="0" algn="just">
              <a:spcBef>
                <a:spcPts val="360"/>
              </a:spcBef>
              <a:spcAft>
                <a:spcPts val="0"/>
              </a:spcAft>
              <a:buClr>
                <a:schemeClr val="dk1"/>
              </a:buClr>
              <a:buSzPts val="1800"/>
              <a:buNone/>
            </a:pPr>
            <a:r>
              <a:t/>
            </a:r>
            <a:endParaRPr b="1" sz="1800">
              <a:latin typeface="Times"/>
              <a:ea typeface="Times"/>
              <a:cs typeface="Times"/>
              <a:sym typeface="Times"/>
            </a:endParaRPr>
          </a:p>
          <a:p>
            <a:pPr indent="0" lvl="0" marL="0" rtl="0" algn="just">
              <a:spcBef>
                <a:spcPts val="360"/>
              </a:spcBef>
              <a:spcAft>
                <a:spcPts val="0"/>
              </a:spcAft>
              <a:buClr>
                <a:schemeClr val="dk1"/>
              </a:buClr>
              <a:buSzPts val="1800"/>
              <a:buNone/>
            </a:pPr>
            <a:r>
              <a:rPr b="1" lang="en-US" sz="1800">
                <a:latin typeface="Times"/>
                <a:ea typeface="Times"/>
                <a:cs typeface="Times"/>
                <a:sym typeface="Times"/>
              </a:rPr>
              <a:t>Compile time</a:t>
            </a:r>
            <a:r>
              <a:rPr lang="en-US" sz="1800">
                <a:latin typeface="Times"/>
                <a:ea typeface="Times"/>
                <a:cs typeface="Times"/>
                <a:sym typeface="Times"/>
              </a:rPr>
              <a:t>. The compiler translates symbolic addresses to absolute addresses. If you know at compile time where the process will reside in memory, then absolute code can be generated (Static).</a:t>
            </a:r>
            <a:endParaRPr/>
          </a:p>
          <a:p>
            <a:pPr indent="0" lvl="0" marL="0" rtl="0" algn="just">
              <a:spcBef>
                <a:spcPts val="360"/>
              </a:spcBef>
              <a:spcAft>
                <a:spcPts val="0"/>
              </a:spcAft>
              <a:buClr>
                <a:schemeClr val="dk1"/>
              </a:buClr>
              <a:buSzPts val="1800"/>
              <a:buNone/>
            </a:pPr>
            <a:r>
              <a:t/>
            </a:r>
            <a:endParaRPr sz="1800">
              <a:latin typeface="Times"/>
              <a:ea typeface="Times"/>
              <a:cs typeface="Times"/>
              <a:sym typeface="Times"/>
            </a:endParaRPr>
          </a:p>
          <a:p>
            <a:pPr indent="0" lvl="0" marL="0" rtl="0" algn="just">
              <a:spcBef>
                <a:spcPts val="360"/>
              </a:spcBef>
              <a:spcAft>
                <a:spcPts val="0"/>
              </a:spcAft>
              <a:buClr>
                <a:schemeClr val="dk1"/>
              </a:buClr>
              <a:buSzPts val="1800"/>
              <a:buNone/>
            </a:pPr>
            <a:r>
              <a:rPr b="1" lang="en-US" sz="1800">
                <a:latin typeface="Times"/>
                <a:ea typeface="Times"/>
                <a:cs typeface="Times"/>
                <a:sym typeface="Times"/>
              </a:rPr>
              <a:t>Load time</a:t>
            </a:r>
            <a:r>
              <a:rPr lang="en-US" sz="1800">
                <a:latin typeface="Times"/>
                <a:ea typeface="Times"/>
                <a:cs typeface="Times"/>
                <a:sym typeface="Times"/>
              </a:rPr>
              <a:t>. The compiler translates symbolic addresses to relative (relocatable) addresses. The loader translates these to absolute addresses. If it is not known at compile time where the process will reside in memory, then the compiler must generate relocatable code (Static).</a:t>
            </a:r>
            <a:endParaRPr/>
          </a:p>
          <a:p>
            <a:pPr indent="0" lvl="0" marL="0" rtl="0" algn="just">
              <a:spcBef>
                <a:spcPts val="360"/>
              </a:spcBef>
              <a:spcAft>
                <a:spcPts val="0"/>
              </a:spcAft>
              <a:buClr>
                <a:schemeClr val="dk1"/>
              </a:buClr>
              <a:buSzPts val="1800"/>
              <a:buNone/>
            </a:pPr>
            <a:r>
              <a:t/>
            </a:r>
            <a:endParaRPr sz="1800">
              <a:latin typeface="Times"/>
              <a:ea typeface="Times"/>
              <a:cs typeface="Times"/>
              <a:sym typeface="Times"/>
            </a:endParaRPr>
          </a:p>
          <a:p>
            <a:pPr indent="0" lvl="0" marL="0" rtl="0" algn="just">
              <a:spcBef>
                <a:spcPts val="320"/>
              </a:spcBef>
              <a:spcAft>
                <a:spcPts val="0"/>
              </a:spcAft>
              <a:buClr>
                <a:schemeClr val="dk1"/>
              </a:buClr>
              <a:buSzPts val="1600"/>
              <a:buNone/>
            </a:pPr>
            <a:r>
              <a:rPr b="1" lang="en-US" sz="1600">
                <a:latin typeface="Times"/>
                <a:ea typeface="Times"/>
                <a:cs typeface="Times"/>
                <a:sym typeface="Times"/>
              </a:rPr>
              <a:t>Relocatable means that the program image can reside anywhere in physical memory.</a:t>
            </a:r>
            <a:endParaRPr/>
          </a:p>
          <a:p>
            <a:pPr indent="0" lvl="0" marL="0" rtl="0" algn="just">
              <a:spcBef>
                <a:spcPts val="360"/>
              </a:spcBef>
              <a:spcAft>
                <a:spcPts val="0"/>
              </a:spcAft>
              <a:buClr>
                <a:schemeClr val="dk1"/>
              </a:buClr>
              <a:buSzPts val="1800"/>
              <a:buNone/>
            </a:pPr>
            <a:r>
              <a:t/>
            </a:r>
            <a:endParaRPr sz="1800">
              <a:latin typeface="Times"/>
              <a:ea typeface="Times"/>
              <a:cs typeface="Times"/>
              <a:sym typeface="Times"/>
            </a:endParaRPr>
          </a:p>
          <a:p>
            <a:pPr indent="0" lvl="0" marL="0" rtl="0" algn="just">
              <a:spcBef>
                <a:spcPts val="360"/>
              </a:spcBef>
              <a:spcAft>
                <a:spcPts val="0"/>
              </a:spcAft>
              <a:buClr>
                <a:schemeClr val="dk1"/>
              </a:buClr>
              <a:buSzPts val="1800"/>
              <a:buNone/>
            </a:pPr>
            <a:r>
              <a:rPr b="1" lang="en-US" sz="1800">
                <a:latin typeface="Times"/>
                <a:ea typeface="Times"/>
                <a:cs typeface="Times"/>
                <a:sym typeface="Times"/>
              </a:rPr>
              <a:t>Execution time</a:t>
            </a:r>
            <a:r>
              <a:rPr lang="en-US" sz="1800">
                <a:latin typeface="Times"/>
                <a:ea typeface="Times"/>
                <a:cs typeface="Times"/>
                <a:sym typeface="Times"/>
              </a:rPr>
              <a:t>. If the process can be moved during its execution from one memory segment to another, then binding must be delayed until run time. The absolute addresses are generated by hardware. Most general-purpose OSs use this method (Dynamic).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4"/>
          <p:cNvPicPr preferRelativeResize="0"/>
          <p:nvPr/>
        </p:nvPicPr>
        <p:blipFill rotWithShape="1">
          <a:blip r:embed="rId3">
            <a:alphaModFix/>
          </a:blip>
          <a:srcRect b="0" l="0" r="0" t="0"/>
          <a:stretch/>
        </p:blipFill>
        <p:spPr>
          <a:xfrm>
            <a:off x="2719388" y="1404938"/>
            <a:ext cx="3705225" cy="4048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5"/>
          <p:cNvSpPr txBox="1"/>
          <p:nvPr>
            <p:ph type="title"/>
          </p:nvPr>
        </p:nvSpPr>
        <p:spPr>
          <a:xfrm>
            <a:off x="457200" y="3048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a:buNone/>
            </a:pPr>
            <a:br>
              <a:rPr b="1" lang="en-US" sz="4000">
                <a:solidFill>
                  <a:srgbClr val="C00000"/>
                </a:solidFill>
                <a:latin typeface="Times"/>
                <a:ea typeface="Times"/>
                <a:cs typeface="Times"/>
                <a:sym typeface="Times"/>
              </a:rPr>
            </a:br>
            <a:r>
              <a:rPr b="1" lang="en-US" sz="4000">
                <a:solidFill>
                  <a:srgbClr val="C00000"/>
                </a:solidFill>
                <a:latin typeface="Times"/>
                <a:ea typeface="Times"/>
                <a:cs typeface="Times"/>
                <a:sym typeface="Times"/>
              </a:rPr>
              <a:t>Memory Management</a:t>
            </a:r>
            <a:br>
              <a:rPr b="1" lang="en-US" sz="4000">
                <a:solidFill>
                  <a:srgbClr val="C00000"/>
                </a:solidFill>
                <a:latin typeface="Times"/>
                <a:ea typeface="Times"/>
                <a:cs typeface="Times"/>
                <a:sym typeface="Times"/>
              </a:rPr>
            </a:br>
            <a:endParaRPr sz="4000">
              <a:solidFill>
                <a:srgbClr val="C00000"/>
              </a:solidFill>
              <a:latin typeface="Times"/>
              <a:ea typeface="Times"/>
              <a:cs typeface="Times"/>
              <a:sym typeface="Times"/>
            </a:endParaRPr>
          </a:p>
        </p:txBody>
      </p:sp>
      <p:sp>
        <p:nvSpPr>
          <p:cNvPr id="200" name="Google Shape;200;p5"/>
          <p:cNvSpPr txBox="1"/>
          <p:nvPr>
            <p:ph idx="1" type="body"/>
          </p:nvPr>
        </p:nvSpPr>
        <p:spPr>
          <a:xfrm>
            <a:off x="914400" y="1752600"/>
            <a:ext cx="8001000" cy="4495800"/>
          </a:xfrm>
          <a:prstGeom prst="rect">
            <a:avLst/>
          </a:prstGeom>
          <a:noFill/>
          <a:ln>
            <a:noFill/>
          </a:ln>
        </p:spPr>
        <p:txBody>
          <a:bodyPr anchorCtr="0" anchor="t" bIns="45700" lIns="91425" spcFirstLastPara="1" rIns="91425" wrap="square" tIns="45700">
            <a:normAutofit/>
          </a:bodyPr>
          <a:lstStyle/>
          <a:p>
            <a:pPr indent="-228600" lvl="0" marL="342900" rtl="0" algn="just">
              <a:spcBef>
                <a:spcPts val="0"/>
              </a:spcBef>
              <a:spcAft>
                <a:spcPts val="0"/>
              </a:spcAft>
              <a:buClr>
                <a:schemeClr val="dk1"/>
              </a:buClr>
              <a:buSzPts val="1800"/>
              <a:buNone/>
            </a:pPr>
            <a:r>
              <a:t/>
            </a:r>
            <a:endParaRPr sz="1800">
              <a:latin typeface="Times"/>
              <a:ea typeface="Times"/>
              <a:cs typeface="Times"/>
              <a:sym typeface="Times"/>
            </a:endParaRPr>
          </a:p>
          <a:p>
            <a:pPr indent="-228600" lvl="0" marL="342900" rtl="0" algn="just">
              <a:spcBef>
                <a:spcPts val="360"/>
              </a:spcBef>
              <a:spcAft>
                <a:spcPts val="0"/>
              </a:spcAft>
              <a:buClr>
                <a:schemeClr val="dk1"/>
              </a:buClr>
              <a:buSzPts val="1800"/>
              <a:buNone/>
            </a:pPr>
            <a:r>
              <a:t/>
            </a:r>
            <a:endParaRPr sz="1800">
              <a:latin typeface="Times"/>
              <a:ea typeface="Times"/>
              <a:cs typeface="Times"/>
              <a:sym typeface="Times"/>
            </a:endParaRPr>
          </a:p>
          <a:p>
            <a:pPr indent="0" lvl="0" marL="0" rtl="0" algn="just">
              <a:spcBef>
                <a:spcPts val="360"/>
              </a:spcBef>
              <a:spcAft>
                <a:spcPts val="0"/>
              </a:spcAft>
              <a:buClr>
                <a:schemeClr val="dk1"/>
              </a:buClr>
              <a:buSzPts val="1800"/>
              <a:buNone/>
            </a:pPr>
            <a:r>
              <a:rPr lang="en-US" sz="1800">
                <a:latin typeface="Times"/>
                <a:ea typeface="Times"/>
                <a:cs typeface="Times"/>
                <a:sym typeface="Times"/>
              </a:rPr>
              <a:t>Main Memory refers to a physical memory that is the internal memory to the computer. The word main is used to distinguish it from external mass storage devices such as disk drives. Main memory is also known as RAM. </a:t>
            </a:r>
            <a:endParaRPr/>
          </a:p>
          <a:p>
            <a:pPr indent="0" lvl="0" marL="0" rtl="0" algn="just">
              <a:spcBef>
                <a:spcPts val="360"/>
              </a:spcBef>
              <a:spcAft>
                <a:spcPts val="0"/>
              </a:spcAft>
              <a:buClr>
                <a:schemeClr val="dk1"/>
              </a:buClr>
              <a:buSzPts val="1800"/>
              <a:buNone/>
            </a:pPr>
            <a:r>
              <a:t/>
            </a:r>
            <a:endParaRPr sz="1800">
              <a:latin typeface="Times"/>
              <a:ea typeface="Times"/>
              <a:cs typeface="Times"/>
              <a:sym typeface="Times"/>
            </a:endParaRPr>
          </a:p>
          <a:p>
            <a:pPr indent="-228600" lvl="0" marL="342900" rtl="0" algn="just">
              <a:spcBef>
                <a:spcPts val="360"/>
              </a:spcBef>
              <a:spcAft>
                <a:spcPts val="0"/>
              </a:spcAft>
              <a:buClr>
                <a:schemeClr val="dk1"/>
              </a:buClr>
              <a:buSzPts val="1800"/>
              <a:buNone/>
            </a:pPr>
            <a:r>
              <a:t/>
            </a:r>
            <a:endParaRPr sz="1800">
              <a:latin typeface="Times"/>
              <a:ea typeface="Times"/>
              <a:cs typeface="Times"/>
              <a:sym typeface="Time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6"/>
          <p:cNvSpPr txBox="1"/>
          <p:nvPr>
            <p:ph type="title"/>
          </p:nvPr>
        </p:nvSpPr>
        <p:spPr>
          <a:xfrm>
            <a:off x="457200" y="3048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a:buNone/>
            </a:pPr>
            <a:br>
              <a:rPr b="1" lang="en-US" sz="4000">
                <a:solidFill>
                  <a:srgbClr val="C00000"/>
                </a:solidFill>
                <a:latin typeface="Times"/>
                <a:ea typeface="Times"/>
                <a:cs typeface="Times"/>
                <a:sym typeface="Times"/>
              </a:rPr>
            </a:br>
            <a:r>
              <a:rPr b="1" lang="en-US" sz="4000">
                <a:solidFill>
                  <a:srgbClr val="C00000"/>
                </a:solidFill>
                <a:latin typeface="Times"/>
                <a:ea typeface="Times"/>
                <a:cs typeface="Times"/>
                <a:sym typeface="Times"/>
              </a:rPr>
              <a:t>Memory Management</a:t>
            </a:r>
            <a:br>
              <a:rPr b="1" lang="en-US" sz="4000">
                <a:solidFill>
                  <a:srgbClr val="C00000"/>
                </a:solidFill>
                <a:latin typeface="Times"/>
                <a:ea typeface="Times"/>
                <a:cs typeface="Times"/>
                <a:sym typeface="Times"/>
              </a:rPr>
            </a:br>
            <a:endParaRPr sz="4000">
              <a:solidFill>
                <a:srgbClr val="C00000"/>
              </a:solidFill>
              <a:latin typeface="Times"/>
              <a:ea typeface="Times"/>
              <a:cs typeface="Times"/>
              <a:sym typeface="Times"/>
            </a:endParaRPr>
          </a:p>
        </p:txBody>
      </p:sp>
      <p:sp>
        <p:nvSpPr>
          <p:cNvPr id="206" name="Google Shape;206;p6"/>
          <p:cNvSpPr txBox="1"/>
          <p:nvPr>
            <p:ph idx="1" type="body"/>
          </p:nvPr>
        </p:nvSpPr>
        <p:spPr>
          <a:xfrm>
            <a:off x="914400" y="1752600"/>
            <a:ext cx="8001000" cy="44958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1800"/>
              <a:buChar char="•"/>
            </a:pPr>
            <a:r>
              <a:rPr lang="en-US" sz="1800">
                <a:latin typeface="Times"/>
                <a:ea typeface="Times"/>
                <a:cs typeface="Times"/>
                <a:sym typeface="Times"/>
              </a:rPr>
              <a:t>At times one program is dependent on some other program. In such a case, rather than loading all the dependent programs, CPU links the dependent programs to the main executing program when its required. This mechanism is known as </a:t>
            </a:r>
            <a:r>
              <a:rPr b="1" lang="en-US" sz="1800">
                <a:solidFill>
                  <a:srgbClr val="C00000"/>
                </a:solidFill>
                <a:latin typeface="Times"/>
                <a:ea typeface="Times"/>
                <a:cs typeface="Times"/>
                <a:sym typeface="Times"/>
              </a:rPr>
              <a:t>Dynamic Linking</a:t>
            </a:r>
            <a:r>
              <a:rPr lang="en-US" sz="1800">
                <a:solidFill>
                  <a:srgbClr val="C00000"/>
                </a:solidFill>
                <a:latin typeface="Times"/>
                <a:ea typeface="Times"/>
                <a:cs typeface="Times"/>
                <a:sym typeface="Times"/>
              </a:rPr>
              <a:t>.</a:t>
            </a:r>
            <a:endParaRPr/>
          </a:p>
          <a:p>
            <a:pPr indent="-228600" lvl="0" marL="342900" rtl="0" algn="just">
              <a:spcBef>
                <a:spcPts val="360"/>
              </a:spcBef>
              <a:spcAft>
                <a:spcPts val="0"/>
              </a:spcAft>
              <a:buClr>
                <a:schemeClr val="dk1"/>
              </a:buClr>
              <a:buSzPts val="1800"/>
              <a:buNone/>
            </a:pPr>
            <a:r>
              <a:t/>
            </a:r>
            <a:endParaRPr sz="1800">
              <a:solidFill>
                <a:srgbClr val="C00000"/>
              </a:solidFill>
              <a:latin typeface="Times"/>
              <a:ea typeface="Times"/>
              <a:cs typeface="Times"/>
              <a:sym typeface="Times"/>
            </a:endParaRPr>
          </a:p>
          <a:p>
            <a:pPr indent="-342900" lvl="0" marL="342900" rtl="0" algn="just">
              <a:spcBef>
                <a:spcPts val="360"/>
              </a:spcBef>
              <a:spcAft>
                <a:spcPts val="0"/>
              </a:spcAft>
              <a:buClr>
                <a:schemeClr val="dk1"/>
              </a:buClr>
              <a:buSzPts val="1800"/>
              <a:buChar char="•"/>
            </a:pPr>
            <a:r>
              <a:rPr lang="en-US" sz="1800">
                <a:latin typeface="Times"/>
                <a:ea typeface="Times"/>
                <a:cs typeface="Times"/>
                <a:sym typeface="Times"/>
              </a:rPr>
              <a:t>Linking postponed until execution time.</a:t>
            </a:r>
            <a:endParaRPr/>
          </a:p>
          <a:p>
            <a:pPr indent="-342900" lvl="0" marL="342900" rtl="0" algn="just">
              <a:spcBef>
                <a:spcPts val="360"/>
              </a:spcBef>
              <a:spcAft>
                <a:spcPts val="0"/>
              </a:spcAft>
              <a:buClr>
                <a:schemeClr val="dk1"/>
              </a:buClr>
              <a:buSzPts val="1800"/>
              <a:buChar char="•"/>
            </a:pPr>
            <a:r>
              <a:rPr lang="en-US" sz="1800">
                <a:latin typeface="Times"/>
                <a:ea typeface="Times"/>
                <a:cs typeface="Times"/>
                <a:sym typeface="Times"/>
              </a:rPr>
              <a:t>Small piece of code, stub, used to locate the appropriate memory-resident library routine.</a:t>
            </a:r>
            <a:endParaRPr/>
          </a:p>
          <a:p>
            <a:pPr indent="-342900" lvl="0" marL="342900" rtl="0" algn="just">
              <a:spcBef>
                <a:spcPts val="360"/>
              </a:spcBef>
              <a:spcAft>
                <a:spcPts val="0"/>
              </a:spcAft>
              <a:buClr>
                <a:schemeClr val="dk1"/>
              </a:buClr>
              <a:buSzPts val="1800"/>
              <a:buChar char="•"/>
            </a:pPr>
            <a:r>
              <a:rPr lang="en-US" sz="1800">
                <a:latin typeface="Times"/>
                <a:ea typeface="Times"/>
                <a:cs typeface="Times"/>
                <a:sym typeface="Times"/>
              </a:rPr>
              <a:t>Stub replaces itself with the address of the routine, and executes the routine.</a:t>
            </a:r>
            <a:endParaRPr/>
          </a:p>
          <a:p>
            <a:pPr indent="-342900" lvl="0" marL="342900" rtl="0" algn="just">
              <a:spcBef>
                <a:spcPts val="360"/>
              </a:spcBef>
              <a:spcAft>
                <a:spcPts val="0"/>
              </a:spcAft>
              <a:buClr>
                <a:schemeClr val="dk1"/>
              </a:buClr>
              <a:buSzPts val="1800"/>
              <a:buChar char="•"/>
            </a:pPr>
            <a:r>
              <a:rPr lang="en-US" sz="1800">
                <a:latin typeface="Times"/>
                <a:ea typeface="Times"/>
                <a:cs typeface="Times"/>
                <a:sym typeface="Times"/>
              </a:rPr>
              <a:t>Operating system needed to check if routine is in processes’ memory address.</a:t>
            </a:r>
            <a:endParaRPr/>
          </a:p>
          <a:p>
            <a:pPr indent="-342900" lvl="0" marL="342900" rtl="0" algn="just">
              <a:spcBef>
                <a:spcPts val="360"/>
              </a:spcBef>
              <a:spcAft>
                <a:spcPts val="0"/>
              </a:spcAft>
              <a:buClr>
                <a:schemeClr val="dk1"/>
              </a:buClr>
              <a:buSzPts val="1800"/>
              <a:buChar char="•"/>
            </a:pPr>
            <a:r>
              <a:rPr lang="en-US" sz="1800">
                <a:latin typeface="Times"/>
                <a:ea typeface="Times"/>
                <a:cs typeface="Times"/>
                <a:sym typeface="Times"/>
              </a:rPr>
              <a:t>Dynamic linking is particularly useful for libraries.</a:t>
            </a:r>
            <a:endParaRPr/>
          </a:p>
          <a:p>
            <a:pPr indent="-228600" lvl="0" marL="342900" rtl="0" algn="just">
              <a:spcBef>
                <a:spcPts val="360"/>
              </a:spcBef>
              <a:spcAft>
                <a:spcPts val="0"/>
              </a:spcAft>
              <a:buClr>
                <a:schemeClr val="dk1"/>
              </a:buClr>
              <a:buSzPts val="1800"/>
              <a:buNone/>
            </a:pPr>
            <a:r>
              <a:t/>
            </a:r>
            <a:endParaRPr sz="1800">
              <a:latin typeface="Times"/>
              <a:ea typeface="Times"/>
              <a:cs typeface="Times"/>
              <a:sym typeface="Time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7"/>
          <p:cNvSpPr txBox="1"/>
          <p:nvPr>
            <p:ph type="title"/>
          </p:nvPr>
        </p:nvSpPr>
        <p:spPr>
          <a:xfrm>
            <a:off x="457200" y="3048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a:buNone/>
            </a:pPr>
            <a:br>
              <a:rPr b="1" lang="en-US" sz="4000">
                <a:solidFill>
                  <a:srgbClr val="C00000"/>
                </a:solidFill>
                <a:latin typeface="Times"/>
                <a:ea typeface="Times"/>
                <a:cs typeface="Times"/>
                <a:sym typeface="Times"/>
              </a:rPr>
            </a:br>
            <a:r>
              <a:rPr b="1" lang="en-US" sz="4000">
                <a:solidFill>
                  <a:srgbClr val="C00000"/>
                </a:solidFill>
                <a:latin typeface="Times"/>
                <a:ea typeface="Times"/>
                <a:cs typeface="Times"/>
                <a:sym typeface="Times"/>
              </a:rPr>
              <a:t>Memory Management</a:t>
            </a:r>
            <a:br>
              <a:rPr b="1" lang="en-US" sz="4000">
                <a:solidFill>
                  <a:srgbClr val="C00000"/>
                </a:solidFill>
                <a:latin typeface="Times"/>
                <a:ea typeface="Times"/>
                <a:cs typeface="Times"/>
                <a:sym typeface="Times"/>
              </a:rPr>
            </a:br>
            <a:endParaRPr sz="4000">
              <a:solidFill>
                <a:srgbClr val="C00000"/>
              </a:solidFill>
              <a:latin typeface="Times"/>
              <a:ea typeface="Times"/>
              <a:cs typeface="Times"/>
              <a:sym typeface="Times"/>
            </a:endParaRPr>
          </a:p>
        </p:txBody>
      </p:sp>
      <p:sp>
        <p:nvSpPr>
          <p:cNvPr id="212" name="Google Shape;212;p7"/>
          <p:cNvSpPr txBox="1"/>
          <p:nvPr>
            <p:ph idx="1" type="body"/>
          </p:nvPr>
        </p:nvSpPr>
        <p:spPr>
          <a:xfrm>
            <a:off x="914400" y="1752600"/>
            <a:ext cx="8001000" cy="44958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1800"/>
              <a:buChar char="•"/>
            </a:pPr>
            <a:r>
              <a:rPr lang="en-US" sz="1800">
                <a:latin typeface="Times"/>
                <a:ea typeface="Times"/>
                <a:cs typeface="Times"/>
                <a:sym typeface="Times"/>
              </a:rPr>
              <a:t>All the programs are loaded in the main memory for execution. Sometimes complete program is loaded into the memory, but some times a certain part or routine of the program is loaded into the main memory only when it is called by the program, this mechanism is called </a:t>
            </a:r>
            <a:r>
              <a:rPr b="1" lang="en-US" sz="1800">
                <a:solidFill>
                  <a:srgbClr val="C00000"/>
                </a:solidFill>
                <a:latin typeface="Times"/>
                <a:ea typeface="Times"/>
                <a:cs typeface="Times"/>
                <a:sym typeface="Times"/>
              </a:rPr>
              <a:t>Dynamic Loading</a:t>
            </a:r>
            <a:r>
              <a:rPr lang="en-US" sz="1800">
                <a:latin typeface="Times"/>
                <a:ea typeface="Times"/>
                <a:cs typeface="Times"/>
                <a:sym typeface="Times"/>
              </a:rPr>
              <a:t>, this enhance the performance.</a:t>
            </a:r>
            <a:endParaRPr/>
          </a:p>
          <a:p>
            <a:pPr indent="-228600" lvl="0" marL="342900" rtl="0" algn="just">
              <a:spcBef>
                <a:spcPts val="360"/>
              </a:spcBef>
              <a:spcAft>
                <a:spcPts val="0"/>
              </a:spcAft>
              <a:buClr>
                <a:schemeClr val="dk1"/>
              </a:buClr>
              <a:buSzPts val="1800"/>
              <a:buNone/>
            </a:pPr>
            <a:r>
              <a:t/>
            </a:r>
            <a:endParaRPr sz="1800">
              <a:latin typeface="Times"/>
              <a:ea typeface="Times"/>
              <a:cs typeface="Times"/>
              <a:sym typeface="Times"/>
            </a:endParaRPr>
          </a:p>
          <a:p>
            <a:pPr indent="-285750" lvl="1" marL="742950" rtl="0" algn="l">
              <a:spcBef>
                <a:spcPts val="360"/>
              </a:spcBef>
              <a:spcAft>
                <a:spcPts val="0"/>
              </a:spcAft>
              <a:buClr>
                <a:schemeClr val="dk1"/>
              </a:buClr>
              <a:buSzPts val="1800"/>
              <a:buChar char="–"/>
            </a:pPr>
            <a:r>
              <a:rPr lang="en-US" sz="1800">
                <a:latin typeface="Times"/>
                <a:ea typeface="Times"/>
                <a:cs typeface="Times"/>
                <a:sym typeface="Times"/>
              </a:rPr>
              <a:t>Routine is not loaded until it is called</a:t>
            </a:r>
            <a:endParaRPr/>
          </a:p>
          <a:p>
            <a:pPr indent="-285750" lvl="1" marL="742950" rtl="0" algn="l">
              <a:spcBef>
                <a:spcPts val="360"/>
              </a:spcBef>
              <a:spcAft>
                <a:spcPts val="0"/>
              </a:spcAft>
              <a:buClr>
                <a:schemeClr val="dk1"/>
              </a:buClr>
              <a:buSzPts val="1800"/>
              <a:buChar char="–"/>
            </a:pPr>
            <a:r>
              <a:rPr lang="en-US" sz="1800">
                <a:latin typeface="Times"/>
                <a:ea typeface="Times"/>
                <a:cs typeface="Times"/>
                <a:sym typeface="Times"/>
              </a:rPr>
              <a:t>Better memory-space utilization; unused routine is never loaded.</a:t>
            </a:r>
            <a:endParaRPr/>
          </a:p>
          <a:p>
            <a:pPr indent="-285750" lvl="1" marL="742950" rtl="0" algn="l">
              <a:spcBef>
                <a:spcPts val="360"/>
              </a:spcBef>
              <a:spcAft>
                <a:spcPts val="0"/>
              </a:spcAft>
              <a:buClr>
                <a:schemeClr val="dk1"/>
              </a:buClr>
              <a:buSzPts val="1800"/>
              <a:buChar char="–"/>
            </a:pPr>
            <a:r>
              <a:rPr lang="en-US" sz="1800">
                <a:latin typeface="Times"/>
                <a:ea typeface="Times"/>
                <a:cs typeface="Times"/>
                <a:sym typeface="Times"/>
              </a:rPr>
              <a:t>Useful when large amounts of code are needed to handle infrequently occurring cases.</a:t>
            </a:r>
            <a:endParaRPr/>
          </a:p>
          <a:p>
            <a:pPr indent="-285750" lvl="1" marL="742950" rtl="0" algn="l">
              <a:spcBef>
                <a:spcPts val="360"/>
              </a:spcBef>
              <a:spcAft>
                <a:spcPts val="0"/>
              </a:spcAft>
              <a:buClr>
                <a:schemeClr val="dk1"/>
              </a:buClr>
              <a:buSzPts val="1800"/>
              <a:buChar char="–"/>
            </a:pPr>
            <a:r>
              <a:rPr lang="en-US" sz="1800">
                <a:latin typeface="Times"/>
                <a:ea typeface="Times"/>
                <a:cs typeface="Times"/>
                <a:sym typeface="Times"/>
              </a:rPr>
              <a:t>No special support from the OS is required - implemented through program design.</a:t>
            </a:r>
            <a:endParaRPr/>
          </a:p>
          <a:p>
            <a:pPr indent="-228600" lvl="0" marL="342900" rtl="0" algn="just">
              <a:spcBef>
                <a:spcPts val="360"/>
              </a:spcBef>
              <a:spcAft>
                <a:spcPts val="0"/>
              </a:spcAft>
              <a:buClr>
                <a:schemeClr val="dk1"/>
              </a:buClr>
              <a:buSzPts val="1800"/>
              <a:buNone/>
            </a:pPr>
            <a:r>
              <a:t/>
            </a:r>
            <a:endParaRPr sz="1800">
              <a:latin typeface="Times"/>
              <a:ea typeface="Times"/>
              <a:cs typeface="Times"/>
              <a:sym typeface="Times"/>
            </a:endParaRPr>
          </a:p>
          <a:p>
            <a:pPr indent="-228600" lvl="0" marL="342900" rtl="0" algn="just">
              <a:spcBef>
                <a:spcPts val="360"/>
              </a:spcBef>
              <a:spcAft>
                <a:spcPts val="0"/>
              </a:spcAft>
              <a:buClr>
                <a:schemeClr val="dk1"/>
              </a:buClr>
              <a:buSzPts val="1800"/>
              <a:buNone/>
            </a:pPr>
            <a:r>
              <a:t/>
            </a:r>
            <a:endParaRPr sz="1800">
              <a:latin typeface="Times"/>
              <a:ea typeface="Times"/>
              <a:cs typeface="Times"/>
              <a:sym typeface="Time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8"/>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a:buNone/>
            </a:pPr>
            <a:r>
              <a:rPr b="1" lang="en-US" sz="4000">
                <a:solidFill>
                  <a:srgbClr val="C00000"/>
                </a:solidFill>
                <a:latin typeface="Times"/>
                <a:ea typeface="Times"/>
                <a:cs typeface="Times"/>
                <a:sym typeface="Times"/>
              </a:rPr>
              <a:t>Process Address Space</a:t>
            </a:r>
            <a:br>
              <a:rPr b="1" lang="en-US" sz="4000">
                <a:solidFill>
                  <a:srgbClr val="C00000"/>
                </a:solidFill>
                <a:latin typeface="Times"/>
                <a:ea typeface="Times"/>
                <a:cs typeface="Times"/>
                <a:sym typeface="Times"/>
              </a:rPr>
            </a:br>
            <a:endParaRPr b="1" sz="4000">
              <a:solidFill>
                <a:srgbClr val="C00000"/>
              </a:solidFill>
              <a:latin typeface="Times"/>
              <a:ea typeface="Times"/>
              <a:cs typeface="Times"/>
              <a:sym typeface="Times"/>
            </a:endParaRPr>
          </a:p>
        </p:txBody>
      </p:sp>
      <p:sp>
        <p:nvSpPr>
          <p:cNvPr id="218" name="Google Shape;218;p8"/>
          <p:cNvSpPr txBox="1"/>
          <p:nvPr>
            <p:ph idx="1" type="body"/>
          </p:nvPr>
        </p:nvSpPr>
        <p:spPr>
          <a:xfrm>
            <a:off x="914400" y="1752600"/>
            <a:ext cx="8001000" cy="4495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en-US" sz="1800">
                <a:latin typeface="Times"/>
                <a:ea typeface="Times"/>
                <a:cs typeface="Times"/>
                <a:sym typeface="Times"/>
              </a:rPr>
              <a:t>The process address space is the set of logical addresses that a process references in its code. For example, when 32-bit addressing is in use, addresses can range from 0 to 0x7fffffff; that is, 2</a:t>
            </a:r>
            <a:r>
              <a:rPr baseline="30000" lang="en-US" sz="1800">
                <a:latin typeface="Times"/>
                <a:ea typeface="Times"/>
                <a:cs typeface="Times"/>
                <a:sym typeface="Times"/>
              </a:rPr>
              <a:t>31</a:t>
            </a:r>
            <a:r>
              <a:rPr lang="en-US" sz="1800">
                <a:latin typeface="Times"/>
                <a:ea typeface="Times"/>
                <a:cs typeface="Times"/>
                <a:sym typeface="Times"/>
              </a:rPr>
              <a:t> possible numbers, for a total theoretical size of 2 gigabytes.</a:t>
            </a:r>
            <a:endParaRPr/>
          </a:p>
          <a:p>
            <a:pPr indent="-228600" lvl="0" marL="342900" rtl="0" algn="l">
              <a:spcBef>
                <a:spcPts val="360"/>
              </a:spcBef>
              <a:spcAft>
                <a:spcPts val="0"/>
              </a:spcAft>
              <a:buClr>
                <a:schemeClr val="dk1"/>
              </a:buClr>
              <a:buSzPts val="1800"/>
              <a:buNone/>
            </a:pPr>
            <a:r>
              <a:t/>
            </a:r>
            <a:endParaRPr sz="1800">
              <a:latin typeface="Times"/>
              <a:ea typeface="Times"/>
              <a:cs typeface="Times"/>
              <a:sym typeface="Times"/>
            </a:endParaRPr>
          </a:p>
          <a:p>
            <a:pPr indent="-342900" lvl="0" marL="342900" rtl="0" algn="l">
              <a:spcBef>
                <a:spcPts val="360"/>
              </a:spcBef>
              <a:spcAft>
                <a:spcPts val="0"/>
              </a:spcAft>
              <a:buClr>
                <a:schemeClr val="dk1"/>
              </a:buClr>
              <a:buSzPts val="1800"/>
              <a:buChar char="•"/>
            </a:pPr>
            <a:r>
              <a:rPr lang="en-US" sz="1800">
                <a:latin typeface="Times"/>
                <a:ea typeface="Times"/>
                <a:cs typeface="Times"/>
                <a:sym typeface="Times"/>
              </a:rPr>
              <a:t>The operating system takes care of mapping the logical addresses to physical addresses at the time of memory allocation to the program.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9"/>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a:buNone/>
            </a:pPr>
            <a:r>
              <a:rPr b="1" lang="en-US" sz="4000">
                <a:solidFill>
                  <a:srgbClr val="C00000"/>
                </a:solidFill>
                <a:latin typeface="Times"/>
                <a:ea typeface="Times"/>
                <a:cs typeface="Times"/>
                <a:sym typeface="Times"/>
              </a:rPr>
              <a:t>Process Address Space</a:t>
            </a:r>
            <a:br>
              <a:rPr b="1" lang="en-US" sz="4000">
                <a:solidFill>
                  <a:srgbClr val="C00000"/>
                </a:solidFill>
                <a:latin typeface="Times"/>
                <a:ea typeface="Times"/>
                <a:cs typeface="Times"/>
                <a:sym typeface="Times"/>
              </a:rPr>
            </a:br>
            <a:endParaRPr b="1" sz="4000">
              <a:solidFill>
                <a:srgbClr val="C00000"/>
              </a:solidFill>
              <a:latin typeface="Times"/>
              <a:ea typeface="Times"/>
              <a:cs typeface="Times"/>
              <a:sym typeface="Times"/>
            </a:endParaRPr>
          </a:p>
        </p:txBody>
      </p:sp>
      <p:sp>
        <p:nvSpPr>
          <p:cNvPr id="224" name="Google Shape;224;p9"/>
          <p:cNvSpPr txBox="1"/>
          <p:nvPr>
            <p:ph idx="1" type="body"/>
          </p:nvPr>
        </p:nvSpPr>
        <p:spPr>
          <a:xfrm>
            <a:off x="914400" y="1752600"/>
            <a:ext cx="8001000" cy="4495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rPr lang="en-US" sz="1800">
                <a:latin typeface="Times"/>
                <a:ea typeface="Times"/>
                <a:cs typeface="Times"/>
                <a:sym typeface="Times"/>
              </a:rPr>
              <a:t>There are three types of addresses used in a program before and after memory is allocated −</a:t>
            </a:r>
            <a:endParaRPr/>
          </a:p>
          <a:p>
            <a:pPr indent="0" lvl="0" marL="0" rtl="0" algn="l">
              <a:spcBef>
                <a:spcPts val="360"/>
              </a:spcBef>
              <a:spcAft>
                <a:spcPts val="0"/>
              </a:spcAft>
              <a:buClr>
                <a:schemeClr val="dk1"/>
              </a:buClr>
              <a:buSzPts val="1800"/>
              <a:buNone/>
            </a:pPr>
            <a:r>
              <a:t/>
            </a:r>
            <a:endParaRPr sz="1800">
              <a:latin typeface="Times"/>
              <a:ea typeface="Times"/>
              <a:cs typeface="Times"/>
              <a:sym typeface="Times"/>
            </a:endParaRPr>
          </a:p>
          <a:p>
            <a:pPr indent="0" lvl="0" marL="0" rtl="0" algn="l">
              <a:spcBef>
                <a:spcPts val="360"/>
              </a:spcBef>
              <a:spcAft>
                <a:spcPts val="0"/>
              </a:spcAft>
              <a:buClr>
                <a:schemeClr val="dk1"/>
              </a:buClr>
              <a:buSzPts val="1800"/>
              <a:buNone/>
            </a:pPr>
            <a:r>
              <a:rPr b="1" lang="en-US" sz="1800">
                <a:latin typeface="Times"/>
                <a:ea typeface="Times"/>
                <a:cs typeface="Times"/>
                <a:sym typeface="Times"/>
              </a:rPr>
              <a:t>Symbolic addresses</a:t>
            </a:r>
            <a:endParaRPr sz="1800">
              <a:latin typeface="Times"/>
              <a:ea typeface="Times"/>
              <a:cs typeface="Times"/>
              <a:sym typeface="Times"/>
            </a:endParaRPr>
          </a:p>
          <a:p>
            <a:pPr indent="0" lvl="0" marL="0" rtl="0" algn="l">
              <a:spcBef>
                <a:spcPts val="360"/>
              </a:spcBef>
              <a:spcAft>
                <a:spcPts val="0"/>
              </a:spcAft>
              <a:buClr>
                <a:schemeClr val="dk1"/>
              </a:buClr>
              <a:buSzPts val="1800"/>
              <a:buNone/>
            </a:pPr>
            <a:r>
              <a:rPr lang="en-US" sz="1800">
                <a:latin typeface="Times"/>
                <a:ea typeface="Times"/>
                <a:cs typeface="Times"/>
                <a:sym typeface="Times"/>
              </a:rPr>
              <a:t>	The addresses used in a source code. The variable names, constants, and instruction labels are the basic elements of the symbolic address space.</a:t>
            </a:r>
            <a:endParaRPr/>
          </a:p>
          <a:p>
            <a:pPr indent="0" lvl="0" marL="0" rtl="0" algn="l">
              <a:spcBef>
                <a:spcPts val="360"/>
              </a:spcBef>
              <a:spcAft>
                <a:spcPts val="0"/>
              </a:spcAft>
              <a:buClr>
                <a:schemeClr val="dk1"/>
              </a:buClr>
              <a:buSzPts val="1800"/>
              <a:buNone/>
            </a:pPr>
            <a:r>
              <a:rPr b="1" lang="en-US" sz="1800">
                <a:latin typeface="Times"/>
                <a:ea typeface="Times"/>
                <a:cs typeface="Times"/>
                <a:sym typeface="Times"/>
              </a:rPr>
              <a:t>Relative addresses</a:t>
            </a:r>
            <a:endParaRPr sz="1800">
              <a:latin typeface="Times"/>
              <a:ea typeface="Times"/>
              <a:cs typeface="Times"/>
              <a:sym typeface="Times"/>
            </a:endParaRPr>
          </a:p>
          <a:p>
            <a:pPr indent="0" lvl="0" marL="0" rtl="0" algn="l">
              <a:spcBef>
                <a:spcPts val="360"/>
              </a:spcBef>
              <a:spcAft>
                <a:spcPts val="0"/>
              </a:spcAft>
              <a:buClr>
                <a:schemeClr val="dk1"/>
              </a:buClr>
              <a:buSzPts val="1800"/>
              <a:buNone/>
            </a:pPr>
            <a:r>
              <a:rPr lang="en-US" sz="1800">
                <a:latin typeface="Times"/>
                <a:ea typeface="Times"/>
                <a:cs typeface="Times"/>
                <a:sym typeface="Times"/>
              </a:rPr>
              <a:t>	At the time of compilation, a compiler converts symbolic addresses into relative addresses.</a:t>
            </a:r>
            <a:endParaRPr/>
          </a:p>
          <a:p>
            <a:pPr indent="0" lvl="0" marL="0" rtl="0" algn="l">
              <a:spcBef>
                <a:spcPts val="360"/>
              </a:spcBef>
              <a:spcAft>
                <a:spcPts val="0"/>
              </a:spcAft>
              <a:buClr>
                <a:schemeClr val="dk1"/>
              </a:buClr>
              <a:buSzPts val="1800"/>
              <a:buNone/>
            </a:pPr>
            <a:r>
              <a:rPr b="1" lang="en-US" sz="1800">
                <a:latin typeface="Times"/>
                <a:ea typeface="Times"/>
                <a:cs typeface="Times"/>
                <a:sym typeface="Times"/>
              </a:rPr>
              <a:t>Physical addresses</a:t>
            </a:r>
            <a:endParaRPr sz="1800">
              <a:latin typeface="Times"/>
              <a:ea typeface="Times"/>
              <a:cs typeface="Times"/>
              <a:sym typeface="Times"/>
            </a:endParaRPr>
          </a:p>
          <a:p>
            <a:pPr indent="0" lvl="0" marL="0" rtl="0" algn="l">
              <a:spcBef>
                <a:spcPts val="360"/>
              </a:spcBef>
              <a:spcAft>
                <a:spcPts val="0"/>
              </a:spcAft>
              <a:buClr>
                <a:schemeClr val="dk1"/>
              </a:buClr>
              <a:buSzPts val="1800"/>
              <a:buNone/>
            </a:pPr>
            <a:r>
              <a:rPr lang="en-US" sz="1800">
                <a:latin typeface="Times"/>
                <a:ea typeface="Times"/>
                <a:cs typeface="Times"/>
                <a:sym typeface="Times"/>
              </a:rPr>
              <a:t>	The loader generates these addresses at the time when a program is loaded into main memory.</a:t>
            </a:r>
            <a:endParaRPr/>
          </a:p>
          <a:p>
            <a:pPr indent="0" lvl="0" marL="0" rtl="0" algn="l">
              <a:spcBef>
                <a:spcPts val="360"/>
              </a:spcBef>
              <a:spcAft>
                <a:spcPts val="0"/>
              </a:spcAft>
              <a:buClr>
                <a:schemeClr val="dk1"/>
              </a:buClr>
              <a:buSzPts val="1800"/>
              <a:buNone/>
            </a:pPr>
            <a:r>
              <a:t/>
            </a:r>
            <a:endParaRPr sz="1800">
              <a:latin typeface="Times"/>
              <a:ea typeface="Times"/>
              <a:cs typeface="Times"/>
              <a:sym typeface="Times"/>
            </a:endParaRPr>
          </a:p>
          <a:p>
            <a:pPr indent="0" lvl="0" marL="0" rtl="0" algn="l">
              <a:spcBef>
                <a:spcPts val="280"/>
              </a:spcBef>
              <a:spcAft>
                <a:spcPts val="0"/>
              </a:spcAft>
              <a:buClr>
                <a:schemeClr val="dk1"/>
              </a:buClr>
              <a:buSzPts val="1400"/>
              <a:buNone/>
            </a:pPr>
            <a:r>
              <a:rPr lang="en-US" sz="1400">
                <a:latin typeface="Times"/>
                <a:ea typeface="Times"/>
                <a:cs typeface="Times"/>
                <a:sym typeface="Times"/>
              </a:rPr>
              <a:t>Note: Virtual and physical addresses are the same in compile-time and load-time address-binding schemes.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student</dc:creator>
</cp:coreProperties>
</file>