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23"/>
  </p:notesMasterIdLst>
  <p:sldIdLst>
    <p:sldId id="328" r:id="rId3"/>
    <p:sldId id="256" r:id="rId4"/>
    <p:sldId id="43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333" r:id="rId20"/>
    <p:sldId id="438" r:id="rId21"/>
    <p:sldId id="33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7" autoAdjust="0"/>
  </p:normalViewPr>
  <p:slideViewPr>
    <p:cSldViewPr>
      <p:cViewPr varScale="1">
        <p:scale>
          <a:sx n="61" d="100"/>
          <a:sy n="61" d="100"/>
        </p:scale>
        <p:origin x="14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608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5663" y="762000"/>
            <a:ext cx="8288337" cy="533400"/>
          </a:xfrm>
          <a:prstGeom prst="rect">
            <a:avLst/>
          </a:prstGeom>
        </p:spPr>
        <p:txBody>
          <a:bodyPr/>
          <a:lstStyle/>
          <a:p>
            <a:r>
              <a:rPr lang="en-US"/>
              <a:t>Click to edit Master title style</a:t>
            </a:r>
            <a:endParaRPr lang="he-IL"/>
          </a:p>
        </p:txBody>
      </p:sp>
      <p:sp>
        <p:nvSpPr>
          <p:cNvPr id="3" name="Rectangle 6"/>
          <p:cNvSpPr>
            <a:spLocks noGrp="1" noChangeArrowheads="1"/>
          </p:cNvSpPr>
          <p:nvPr>
            <p:ph type="ftr" sz="quarter" idx="10"/>
          </p:nvPr>
        </p:nvSpPr>
        <p:spPr>
          <a:xfrm>
            <a:off x="3124200" y="6400800"/>
            <a:ext cx="2895600" cy="457200"/>
          </a:xfrm>
          <a:prstGeom prst="rect">
            <a:avLst/>
          </a:prstGeom>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11198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5"/>
          </p:cNvPr>
          <p:cNvPicPr>
            <a:picLocks noChangeAspect="1" noChangeArrowheads="1"/>
          </p:cNvPicPr>
          <p:nvPr/>
        </p:nvPicPr>
        <p:blipFill>
          <a:blip r:embed="rId16"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41" r:id="rId12"/>
    <p:sldLayoutId id="2147483842" r:id="rId13"/>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6RyXRde6K00" TargetMode="External"/><Relationship Id="rId2" Type="http://schemas.openxmlformats.org/officeDocument/2006/relationships/hyperlink" Target="https://www.youtube.com/watch?v=ZjMwUhapSE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s.uic.edu/~jbell/CourseNotes/OperatingSystems/8_MainMemory.html#:~:text=8.3%20Contiguous%20Memory%20Allocation,allocated%20to%20processes%20as%20needed" TargetMode="External"/><Relationship Id="rId7" Type="http://schemas.openxmlformats.org/officeDocument/2006/relationships/hyperlink" Target="http://www.cs.iit.edu/~cs561/cs450/disksched/disksched.html" TargetMode="External"/><Relationship Id="rId2" Type="http://schemas.openxmlformats.org/officeDocument/2006/relationships/hyperlink" Target="https://www.javatpoint.com/os-disk-scheduling" TargetMode="External"/><Relationship Id="rId1" Type="http://schemas.openxmlformats.org/officeDocument/2006/relationships/slideLayout" Target="../slideLayouts/slideLayout12.xml"/><Relationship Id="rId6" Type="http://schemas.openxmlformats.org/officeDocument/2006/relationships/hyperlink" Target="https://www.gatevidyalay.com/disk-scheduling-disk-scheduling-algorithms/" TargetMode="External"/><Relationship Id="rId5" Type="http://schemas.openxmlformats.org/officeDocument/2006/relationships/hyperlink" Target="https://www.geeksforgeeks.org/disk-scheduling-algorithms/" TargetMode="External"/><Relationship Id="rId4" Type="http://schemas.openxmlformats.org/officeDocument/2006/relationships/hyperlink" Target="http://www.csdl.tamu.edu/~furuta/courses/99a_410/slides/chap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4"/>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Introduction to Operating System</a:t>
            </a:r>
          </a:p>
          <a:p>
            <a:pPr eaLnBrk="1" hangingPunct="1"/>
            <a:endParaRPr lang="en-US" sz="1200" dirty="0">
              <a:latin typeface="Raleway ExtraBold" pitchFamily="34" charset="-52"/>
            </a:endParaRPr>
          </a:p>
        </p:txBody>
      </p:sp>
      <p:sp>
        <p:nvSpPr>
          <p:cNvPr id="2" name="TextBox 1"/>
          <p:cNvSpPr txBox="1"/>
          <p:nvPr/>
        </p:nvSpPr>
        <p:spPr>
          <a:xfrm>
            <a:off x="2903893" y="5579669"/>
            <a:ext cx="1373089" cy="300082"/>
          </a:xfrm>
          <a:prstGeom prst="rect">
            <a:avLst/>
          </a:prstGeom>
          <a:noFill/>
        </p:spPr>
        <p:txBody>
          <a:bodyPr wrap="square" rtlCol="0">
            <a:spAutoFit/>
          </a:bodyPr>
          <a:lstStyle/>
          <a:p>
            <a:r>
              <a:rPr lang="en-US" sz="1350" dirty="0"/>
              <a:t>Font size 24 </a:t>
            </a:r>
          </a:p>
        </p:txBody>
      </p:sp>
      <p:sp>
        <p:nvSpPr>
          <p:cNvPr id="26" name="TextBox 25"/>
          <p:cNvSpPr txBox="1">
            <a:spLocks noChangeArrowheads="1"/>
          </p:cNvSpPr>
          <p:nvPr/>
        </p:nvSpPr>
        <p:spPr bwMode="auto">
          <a:xfrm>
            <a:off x="1045029" y="2396209"/>
            <a:ext cx="7344591" cy="372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a:t>
            </a:r>
            <a:r>
              <a:rPr lang="en-US" b="1">
                <a:latin typeface="Arial Black" panose="020B0A04020102020204" pitchFamily="34" charset="0"/>
              </a:rPr>
              <a:t>Puneet kaur (E6913)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Disk Scheduling</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Should ensure a fast access time and disk bandwidth </a:t>
            </a:r>
          </a:p>
          <a:p>
            <a:pPr algn="just"/>
            <a:r>
              <a:rPr lang="en-US" sz="1800" dirty="0">
                <a:latin typeface="Times New Roman" pitchFamily="18" charset="0"/>
                <a:cs typeface="Times New Roman" pitchFamily="18" charset="0"/>
              </a:rPr>
              <a:t>Fast access </a:t>
            </a:r>
          </a:p>
          <a:p>
            <a:pPr lvl="1" algn="just"/>
            <a:r>
              <a:rPr lang="en-US" sz="1800" dirty="0">
                <a:latin typeface="Times New Roman" pitchFamily="18" charset="0"/>
                <a:cs typeface="Times New Roman" pitchFamily="18" charset="0"/>
              </a:rPr>
              <a:t>Minimize total seek time of a group of requests </a:t>
            </a:r>
          </a:p>
          <a:p>
            <a:pPr lvl="1" algn="just"/>
            <a:r>
              <a:rPr lang="en-US" sz="1800" dirty="0">
                <a:latin typeface="Times New Roman" pitchFamily="18" charset="0"/>
                <a:cs typeface="Times New Roman" pitchFamily="18" charset="0"/>
              </a:rPr>
              <a:t>If requests are for different cylinders, average rotation latency has to be incurred for each anyway, so minimizing it is not the primary goal (though some scheduling possible if multiple requests for same cylinder is there) </a:t>
            </a:r>
          </a:p>
          <a:p>
            <a:pPr algn="just"/>
            <a:r>
              <a:rPr lang="en-US" sz="1800" dirty="0">
                <a:latin typeface="Times New Roman" pitchFamily="18" charset="0"/>
                <a:cs typeface="Times New Roman" pitchFamily="18" charset="0"/>
              </a:rPr>
              <a:t>Seek time ≈ seek distance </a:t>
            </a:r>
          </a:p>
          <a:p>
            <a:pPr algn="just"/>
            <a:r>
              <a:rPr lang="en-US" sz="1800" dirty="0">
                <a:latin typeface="Times New Roman" pitchFamily="18" charset="0"/>
                <a:cs typeface="Times New Roman" pitchFamily="18" charset="0"/>
              </a:rPr>
              <a:t>Main goal : reduce total seek distance for a group of requests </a:t>
            </a:r>
          </a:p>
          <a:p>
            <a:pPr algn="just"/>
            <a:r>
              <a:rPr lang="en-US" sz="1800" dirty="0">
                <a:latin typeface="Times New Roman" pitchFamily="18" charset="0"/>
                <a:cs typeface="Times New Roman" pitchFamily="18" charset="0"/>
              </a:rPr>
              <a:t>Auxiliary goal: fairness in waiting times for the requests </a:t>
            </a:r>
          </a:p>
          <a:p>
            <a:pPr algn="just"/>
            <a:r>
              <a:rPr lang="en-US" sz="1800" dirty="0">
                <a:latin typeface="Times New Roman" pitchFamily="18" charset="0"/>
                <a:cs typeface="Times New Roman" pitchFamily="18" charset="0"/>
              </a:rPr>
              <a:t>Disk bandwidth is the total number of bytes transferred, divided by the total time between the first request for service and the completion of the last transfer</a:t>
            </a:r>
          </a:p>
        </p:txBody>
      </p:sp>
    </p:spTree>
    <p:extLst>
      <p:ext uri="{BB962C8B-B14F-4D97-AF65-F5344CB8AC3E}">
        <p14:creationId xmlns:p14="http://schemas.microsoft.com/office/powerpoint/2010/main" val="81136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Disk Scheduling</a:t>
            </a:r>
            <a:endParaRPr lang="en-US" sz="4000" dirty="0"/>
          </a:p>
        </p:txBody>
      </p:sp>
      <p:sp>
        <p:nvSpPr>
          <p:cNvPr id="3" name="Content Placeholder 2"/>
          <p:cNvSpPr>
            <a:spLocks noGrp="1"/>
          </p:cNvSpPr>
          <p:nvPr>
            <p:ph idx="1"/>
          </p:nvPr>
        </p:nvSpPr>
        <p:spPr/>
        <p:txBody>
          <a:bodyPr>
            <a:normAutofit/>
          </a:bodyPr>
          <a:lstStyle/>
          <a:p>
            <a:r>
              <a:rPr lang="en-US" sz="1800" dirty="0">
                <a:latin typeface="Times New Roman" pitchFamily="18" charset="0"/>
                <a:cs typeface="Times New Roman" pitchFamily="18" charset="0"/>
              </a:rPr>
              <a:t>Several algorithms exist to schedule the servicing of disk I/O requests. </a:t>
            </a:r>
          </a:p>
          <a:p>
            <a:r>
              <a:rPr lang="en-US" sz="1800" dirty="0">
                <a:latin typeface="Times New Roman" pitchFamily="18" charset="0"/>
                <a:cs typeface="Times New Roman" pitchFamily="18" charset="0"/>
              </a:rPr>
              <a:t> We illustrate them with a request queue (0-199). </a:t>
            </a: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98, 183, 37, 122, 14, 124, 65, 67 </a:t>
            </a: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Head pointer 53</a:t>
            </a:r>
          </a:p>
        </p:txBody>
      </p:sp>
    </p:spTree>
    <p:extLst>
      <p:ext uri="{BB962C8B-B14F-4D97-AF65-F5344CB8AC3E}">
        <p14:creationId xmlns:p14="http://schemas.microsoft.com/office/powerpoint/2010/main" val="95493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FCFS</a:t>
            </a:r>
            <a:endParaRPr lang="en-US" sz="4000" b="1" dirty="0">
              <a:solidFill>
                <a:srgbClr val="C00000"/>
              </a:solidFill>
            </a:endParaRPr>
          </a:p>
        </p:txBody>
      </p:sp>
      <p:sp>
        <p:nvSpPr>
          <p:cNvPr id="3" name="Content Placeholder 2"/>
          <p:cNvSpPr>
            <a:spLocks noGrp="1"/>
          </p:cNvSpPr>
          <p:nvPr>
            <p:ph idx="1"/>
          </p:nvPr>
        </p:nvSpPr>
        <p:spPr>
          <a:xfrm>
            <a:off x="457200" y="1600201"/>
            <a:ext cx="8458200" cy="1447800"/>
          </a:xfrm>
        </p:spPr>
        <p:txBody>
          <a:bodyPr>
            <a:noAutofit/>
          </a:bodyPr>
          <a:lstStyle/>
          <a:p>
            <a:pPr algn="just"/>
            <a:r>
              <a:rPr lang="en-US" sz="1800" dirty="0">
                <a:latin typeface="Times New Roman" pitchFamily="18" charset="0"/>
                <a:cs typeface="Times New Roman" pitchFamily="18" charset="0"/>
              </a:rPr>
              <a:t>Service requests in the order they come </a:t>
            </a:r>
          </a:p>
          <a:p>
            <a:pPr algn="just"/>
            <a:r>
              <a:rPr lang="en-US" sz="1800" dirty="0">
                <a:latin typeface="Times New Roman" pitchFamily="18" charset="0"/>
                <a:cs typeface="Times New Roman" pitchFamily="18" charset="0"/>
              </a:rPr>
              <a:t>Fair to all requests</a:t>
            </a:r>
          </a:p>
          <a:p>
            <a:pPr algn="just"/>
            <a:r>
              <a:rPr lang="en-US" sz="1800" dirty="0">
                <a:latin typeface="Times New Roman" pitchFamily="18" charset="0"/>
                <a:cs typeface="Times New Roman" pitchFamily="18" charset="0"/>
              </a:rPr>
              <a:t>Can cause very large total seek time over all requests if the load is moderate to high</a:t>
            </a:r>
          </a:p>
        </p:txBody>
      </p:sp>
      <p:pic>
        <p:nvPicPr>
          <p:cNvPr id="2050" name="Picture 2"/>
          <p:cNvPicPr>
            <a:picLocks noChangeAspect="1" noChangeArrowheads="1"/>
          </p:cNvPicPr>
          <p:nvPr/>
        </p:nvPicPr>
        <p:blipFill>
          <a:blip r:embed="rId2"/>
          <a:srcRect/>
          <a:stretch>
            <a:fillRect/>
          </a:stretch>
        </p:blipFill>
        <p:spPr bwMode="auto">
          <a:xfrm>
            <a:off x="1676400" y="2819401"/>
            <a:ext cx="6400800" cy="4038600"/>
          </a:xfrm>
          <a:prstGeom prst="rect">
            <a:avLst/>
          </a:prstGeom>
          <a:noFill/>
          <a:ln w="9525">
            <a:noFill/>
            <a:miter lim="800000"/>
            <a:headEnd/>
            <a:tailEnd/>
          </a:ln>
          <a:effectLst/>
        </p:spPr>
      </p:pic>
    </p:spTree>
    <p:extLst>
      <p:ext uri="{BB962C8B-B14F-4D97-AF65-F5344CB8AC3E}">
        <p14:creationId xmlns:p14="http://schemas.microsoft.com/office/powerpoint/2010/main" val="21617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SSTF</a:t>
            </a:r>
          </a:p>
        </p:txBody>
      </p:sp>
      <p:sp>
        <p:nvSpPr>
          <p:cNvPr id="3" name="Content Placeholder 2"/>
          <p:cNvSpPr>
            <a:spLocks noGrp="1"/>
          </p:cNvSpPr>
          <p:nvPr>
            <p:ph idx="1"/>
          </p:nvPr>
        </p:nvSpPr>
        <p:spPr>
          <a:xfrm>
            <a:off x="152400" y="1600200"/>
            <a:ext cx="8534400" cy="4525963"/>
          </a:xfrm>
        </p:spPr>
        <p:txBody>
          <a:bodyPr>
            <a:normAutofit/>
          </a:bodyPr>
          <a:lstStyle/>
          <a:p>
            <a:pPr algn="just"/>
            <a:r>
              <a:rPr lang="en-US" sz="1800" dirty="0">
                <a:latin typeface="Times New Roman" pitchFamily="18" charset="0"/>
                <a:cs typeface="Times New Roman" pitchFamily="18" charset="0"/>
              </a:rPr>
              <a:t>Selects the request with the minimum seek time from the current head position </a:t>
            </a:r>
          </a:p>
          <a:p>
            <a:pPr algn="just"/>
            <a:r>
              <a:rPr lang="en-US" sz="1800" dirty="0">
                <a:latin typeface="Times New Roman" pitchFamily="18" charset="0"/>
                <a:cs typeface="Times New Roman" pitchFamily="18" charset="0"/>
              </a:rPr>
              <a:t>SSTF scheduling is a form of SJF scheduling </a:t>
            </a:r>
          </a:p>
          <a:p>
            <a:pPr lvl="1" algn="just"/>
            <a:r>
              <a:rPr lang="en-US" sz="1800" dirty="0">
                <a:latin typeface="Times New Roman" pitchFamily="18" charset="0"/>
                <a:cs typeface="Times New Roman" pitchFamily="18" charset="0"/>
              </a:rPr>
              <a:t>May cause starvation of some requests like SJF</a:t>
            </a:r>
          </a:p>
          <a:p>
            <a:pPr lvl="1" algn="just"/>
            <a:r>
              <a:rPr lang="en-US" sz="1800" dirty="0">
                <a:latin typeface="Times New Roman" pitchFamily="18" charset="0"/>
                <a:cs typeface="Times New Roman" pitchFamily="18" charset="0"/>
              </a:rPr>
              <a:t>But not optimal, unlike SJF </a:t>
            </a:r>
          </a:p>
          <a:p>
            <a:pPr algn="just"/>
            <a:r>
              <a:rPr lang="en-US" sz="1800" dirty="0">
                <a:latin typeface="Times New Roman" pitchFamily="18" charset="0"/>
                <a:cs typeface="Times New Roman" pitchFamily="18" charset="0"/>
              </a:rPr>
              <a:t>Minimizes seek time, but not fair </a:t>
            </a:r>
          </a:p>
          <a:p>
            <a:pPr algn="just"/>
            <a:r>
              <a:rPr lang="en-US" sz="1800" dirty="0">
                <a:latin typeface="Times New Roman" pitchFamily="18" charset="0"/>
                <a:cs typeface="Times New Roman" pitchFamily="18" charset="0"/>
              </a:rPr>
              <a:t>May work well if the load is not high</a:t>
            </a:r>
          </a:p>
        </p:txBody>
      </p:sp>
      <p:pic>
        <p:nvPicPr>
          <p:cNvPr id="3074" name="Picture 2"/>
          <p:cNvPicPr>
            <a:picLocks noChangeAspect="1" noChangeArrowheads="1"/>
          </p:cNvPicPr>
          <p:nvPr/>
        </p:nvPicPr>
        <p:blipFill>
          <a:blip r:embed="rId2"/>
          <a:srcRect/>
          <a:stretch>
            <a:fillRect/>
          </a:stretch>
        </p:blipFill>
        <p:spPr bwMode="auto">
          <a:xfrm>
            <a:off x="4400550" y="3324225"/>
            <a:ext cx="4743450" cy="3533775"/>
          </a:xfrm>
          <a:prstGeom prst="rect">
            <a:avLst/>
          </a:prstGeom>
          <a:noFill/>
          <a:ln w="9525">
            <a:noFill/>
            <a:miter lim="800000"/>
            <a:headEnd/>
            <a:tailEnd/>
          </a:ln>
          <a:effectLst/>
        </p:spPr>
      </p:pic>
    </p:spTree>
    <p:extLst>
      <p:ext uri="{BB962C8B-B14F-4D97-AF65-F5344CB8AC3E}">
        <p14:creationId xmlns:p14="http://schemas.microsoft.com/office/powerpoint/2010/main" val="371539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SCAN</a:t>
            </a:r>
            <a:br>
              <a:rPr lang="en-US" b="1" dirty="0">
                <a:solidFill>
                  <a:srgbClr val="C00000"/>
                </a:solidFill>
                <a:latin typeface="Times New Roman" pitchFamily="18" charset="0"/>
                <a:cs typeface="Times New Roman" pitchFamily="18" charset="0"/>
              </a:rPr>
            </a:b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3581400" cy="4525963"/>
          </a:xfrm>
        </p:spPr>
        <p:txBody>
          <a:bodyPr>
            <a:normAutofit/>
          </a:bodyPr>
          <a:lstStyle/>
          <a:p>
            <a:pPr algn="just"/>
            <a:r>
              <a:rPr lang="en-US" sz="1800" dirty="0">
                <a:latin typeface="Times New Roman" pitchFamily="18" charset="0"/>
                <a:cs typeface="Times New Roman" pitchFamily="18" charset="0"/>
              </a:rPr>
              <a:t>The disk arm starts at one end of the disk, and</a:t>
            </a:r>
          </a:p>
          <a:p>
            <a:pPr algn="just"/>
            <a:r>
              <a:rPr lang="en-US" sz="1800" dirty="0">
                <a:latin typeface="Times New Roman" pitchFamily="18" charset="0"/>
                <a:cs typeface="Times New Roman" pitchFamily="18" charset="0"/>
              </a:rPr>
              <a:t>moves toward the other end, servicing requests</a:t>
            </a:r>
          </a:p>
          <a:p>
            <a:pPr algn="just"/>
            <a:r>
              <a:rPr lang="en-US" sz="1800" dirty="0">
                <a:latin typeface="Times New Roman" pitchFamily="18" charset="0"/>
                <a:cs typeface="Times New Roman" pitchFamily="18" charset="0"/>
              </a:rPr>
              <a:t>until it gets to the other end of the disk, where</a:t>
            </a:r>
          </a:p>
          <a:p>
            <a:pPr algn="just"/>
            <a:r>
              <a:rPr lang="en-US" sz="1800" dirty="0">
                <a:latin typeface="Times New Roman" pitchFamily="18" charset="0"/>
                <a:cs typeface="Times New Roman" pitchFamily="18" charset="0"/>
              </a:rPr>
              <a:t>the head movement is reversed and servicing</a:t>
            </a:r>
          </a:p>
          <a:p>
            <a:pPr algn="just"/>
            <a:r>
              <a:rPr lang="en-US" sz="1800" dirty="0">
                <a:latin typeface="Times New Roman" pitchFamily="18" charset="0"/>
                <a:cs typeface="Times New Roman" pitchFamily="18" charset="0"/>
              </a:rPr>
              <a:t>continues</a:t>
            </a:r>
          </a:p>
          <a:p>
            <a:pPr algn="just"/>
            <a:r>
              <a:rPr lang="en-US" sz="1800" dirty="0">
                <a:latin typeface="Times New Roman" pitchFamily="18" charset="0"/>
                <a:cs typeface="Times New Roman" pitchFamily="18" charset="0"/>
              </a:rPr>
              <a:t>Sometimes called the </a:t>
            </a:r>
            <a:r>
              <a:rPr lang="en-US" sz="1800" i="1" dirty="0">
                <a:latin typeface="Times New Roman" pitchFamily="18" charset="0"/>
                <a:cs typeface="Times New Roman" pitchFamily="18" charset="0"/>
              </a:rPr>
              <a:t>elevator algorithm</a:t>
            </a:r>
            <a:endParaRPr lang="en-US" sz="1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857625" y="2514600"/>
            <a:ext cx="5286375" cy="3705225"/>
          </a:xfrm>
          <a:prstGeom prst="rect">
            <a:avLst/>
          </a:prstGeom>
          <a:noFill/>
          <a:ln w="9525">
            <a:noFill/>
            <a:miter lim="800000"/>
            <a:headEnd/>
            <a:tailEnd/>
          </a:ln>
          <a:effectLst/>
        </p:spPr>
      </p:pic>
    </p:spTree>
    <p:extLst>
      <p:ext uri="{BB962C8B-B14F-4D97-AF65-F5344CB8AC3E}">
        <p14:creationId xmlns:p14="http://schemas.microsoft.com/office/powerpoint/2010/main" val="400104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C-SCAN</a:t>
            </a:r>
            <a:br>
              <a:rPr lang="en-US" b="1" dirty="0">
                <a:solidFill>
                  <a:srgbClr val="C00000"/>
                </a:solidFill>
                <a:latin typeface="Times New Roman" pitchFamily="18" charset="0"/>
                <a:cs typeface="Times New Roman" pitchFamily="18" charset="0"/>
              </a:rPr>
            </a:br>
            <a:endParaRPr lang="en-US" dirty="0">
              <a:solidFill>
                <a:srgbClr val="C00000"/>
              </a:solidFill>
            </a:endParaRPr>
          </a:p>
        </p:txBody>
      </p:sp>
      <p:sp>
        <p:nvSpPr>
          <p:cNvPr id="3" name="Content Placeholder 2"/>
          <p:cNvSpPr>
            <a:spLocks noGrp="1"/>
          </p:cNvSpPr>
          <p:nvPr>
            <p:ph idx="1"/>
          </p:nvPr>
        </p:nvSpPr>
        <p:spPr>
          <a:xfrm>
            <a:off x="457200" y="1219200"/>
            <a:ext cx="3581400" cy="4906963"/>
          </a:xfrm>
        </p:spPr>
        <p:txBody>
          <a:bodyPr>
            <a:normAutofit/>
          </a:bodyPr>
          <a:lstStyle/>
          <a:p>
            <a:pPr algn="just"/>
            <a:r>
              <a:rPr lang="en-US" sz="1800" dirty="0">
                <a:latin typeface="Times New Roman" pitchFamily="18" charset="0"/>
                <a:cs typeface="Times New Roman" pitchFamily="18" charset="0"/>
              </a:rPr>
              <a:t>Provides a more uniform wait time than SCAN</a:t>
            </a:r>
          </a:p>
          <a:p>
            <a:pPr algn="just"/>
            <a:r>
              <a:rPr lang="en-US" sz="1800" dirty="0">
                <a:latin typeface="Times New Roman" pitchFamily="18" charset="0"/>
                <a:cs typeface="Times New Roman" pitchFamily="18" charset="0"/>
              </a:rPr>
              <a:t>The head moves from one end of the disk to the other. servicing requests as it goes. When it reaches the other end, however, it immediately returns to the beginning of the disk, without servicing any requests on the return trip</a:t>
            </a:r>
          </a:p>
          <a:p>
            <a:pPr algn="just"/>
            <a:r>
              <a:rPr lang="en-US" sz="1800" dirty="0">
                <a:latin typeface="Times New Roman" pitchFamily="18" charset="0"/>
                <a:cs typeface="Times New Roman" pitchFamily="18" charset="0"/>
              </a:rPr>
              <a:t>Treats the cylinders as a circular list that wraps around from the last cylinder to the first one</a:t>
            </a:r>
          </a:p>
        </p:txBody>
      </p:sp>
      <p:pic>
        <p:nvPicPr>
          <p:cNvPr id="1026" name="Picture 2"/>
          <p:cNvPicPr>
            <a:picLocks noChangeAspect="1" noChangeArrowheads="1"/>
          </p:cNvPicPr>
          <p:nvPr/>
        </p:nvPicPr>
        <p:blipFill>
          <a:blip r:embed="rId2"/>
          <a:srcRect/>
          <a:stretch>
            <a:fillRect/>
          </a:stretch>
        </p:blipFill>
        <p:spPr bwMode="auto">
          <a:xfrm>
            <a:off x="4048125" y="2438400"/>
            <a:ext cx="5095875" cy="3562350"/>
          </a:xfrm>
          <a:prstGeom prst="rect">
            <a:avLst/>
          </a:prstGeom>
          <a:noFill/>
          <a:ln w="9525">
            <a:noFill/>
            <a:miter lim="800000"/>
            <a:headEnd/>
            <a:tailEnd/>
          </a:ln>
          <a:effectLst/>
        </p:spPr>
      </p:pic>
    </p:spTree>
    <p:extLst>
      <p:ext uri="{BB962C8B-B14F-4D97-AF65-F5344CB8AC3E}">
        <p14:creationId xmlns:p14="http://schemas.microsoft.com/office/powerpoint/2010/main" val="170871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C-LOOK</a:t>
            </a:r>
            <a:br>
              <a:rPr lang="en-US" b="1" dirty="0">
                <a:solidFill>
                  <a:srgbClr val="C00000"/>
                </a:solidFill>
                <a:latin typeface="Times New Roman" pitchFamily="18" charset="0"/>
                <a:cs typeface="Times New Roman" pitchFamily="18" charset="0"/>
              </a:rPr>
            </a:b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3124200" cy="4525963"/>
          </a:xfrm>
        </p:spPr>
        <p:txBody>
          <a:bodyPr>
            <a:normAutofit/>
          </a:bodyPr>
          <a:lstStyle/>
          <a:p>
            <a:pPr algn="just"/>
            <a:r>
              <a:rPr lang="en-US" sz="1800" dirty="0">
                <a:latin typeface="Times New Roman" pitchFamily="18" charset="0"/>
                <a:cs typeface="Times New Roman" pitchFamily="18" charset="0"/>
              </a:rPr>
              <a:t>Version of C-SCAN</a:t>
            </a:r>
          </a:p>
          <a:p>
            <a:pPr algn="just"/>
            <a:r>
              <a:rPr lang="en-US" sz="1800" dirty="0">
                <a:latin typeface="Times New Roman" pitchFamily="18" charset="0"/>
                <a:cs typeface="Times New Roman" pitchFamily="18" charset="0"/>
              </a:rPr>
              <a:t>Arm only goes as far as the last request in each direction, then reverses direction immediately, without first going all the way to the end of the disk.</a:t>
            </a:r>
          </a:p>
        </p:txBody>
      </p:sp>
      <p:pic>
        <p:nvPicPr>
          <p:cNvPr id="3074" name="Picture 2"/>
          <p:cNvPicPr>
            <a:picLocks noChangeAspect="1" noChangeArrowheads="1"/>
          </p:cNvPicPr>
          <p:nvPr/>
        </p:nvPicPr>
        <p:blipFill>
          <a:blip r:embed="rId2"/>
          <a:srcRect/>
          <a:stretch>
            <a:fillRect/>
          </a:stretch>
        </p:blipFill>
        <p:spPr bwMode="auto">
          <a:xfrm>
            <a:off x="3962400" y="2819400"/>
            <a:ext cx="4867275" cy="3400425"/>
          </a:xfrm>
          <a:prstGeom prst="rect">
            <a:avLst/>
          </a:prstGeom>
          <a:noFill/>
          <a:ln w="9525">
            <a:noFill/>
            <a:miter lim="800000"/>
            <a:headEnd/>
            <a:tailEnd/>
          </a:ln>
          <a:effectLst/>
        </p:spPr>
      </p:pic>
    </p:spTree>
    <p:extLst>
      <p:ext uri="{BB962C8B-B14F-4D97-AF65-F5344CB8AC3E}">
        <p14:creationId xmlns:p14="http://schemas.microsoft.com/office/powerpoint/2010/main" val="274093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C00000"/>
                </a:solidFill>
                <a:latin typeface="Times New Roman" pitchFamily="18" charset="0"/>
                <a:cs typeface="Times New Roman" pitchFamily="18" charset="0"/>
              </a:rPr>
              <a:t>Selecting a Disk-Scheduling</a:t>
            </a:r>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Algorithm</a:t>
            </a:r>
            <a:br>
              <a:rPr lang="en-US" sz="4000" b="1" dirty="0">
                <a:solidFill>
                  <a:srgbClr val="C00000"/>
                </a:solidFill>
                <a:latin typeface="Times New Roman" pitchFamily="18" charset="0"/>
                <a:cs typeface="Times New Roman" pitchFamily="18" charset="0"/>
              </a:rPr>
            </a:br>
            <a:endParaRPr lang="en-US" sz="40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SSTF is common and has a natural appeal</a:t>
            </a:r>
          </a:p>
          <a:p>
            <a:pPr algn="just"/>
            <a:r>
              <a:rPr lang="en-US" sz="1800" dirty="0">
                <a:latin typeface="Times New Roman" pitchFamily="18" charset="0"/>
                <a:cs typeface="Times New Roman" pitchFamily="18" charset="0"/>
              </a:rPr>
              <a:t>SCAN and C-SCAN perform better for systems that place a heavy load on the disk</a:t>
            </a:r>
          </a:p>
          <a:p>
            <a:pPr algn="just"/>
            <a:r>
              <a:rPr lang="en-US" sz="1800" dirty="0">
                <a:latin typeface="Times New Roman" pitchFamily="18" charset="0"/>
                <a:cs typeface="Times New Roman" pitchFamily="18" charset="0"/>
              </a:rPr>
              <a:t>Performance depends on the number and types of requests</a:t>
            </a:r>
          </a:p>
          <a:p>
            <a:pPr algn="just"/>
            <a:r>
              <a:rPr lang="en-US" sz="1800" dirty="0">
                <a:latin typeface="Times New Roman" pitchFamily="18" charset="0"/>
                <a:cs typeface="Times New Roman" pitchFamily="18" charset="0"/>
              </a:rPr>
              <a:t>Requests for disk service can be influenced by the file allocation method</a:t>
            </a:r>
          </a:p>
          <a:p>
            <a:pPr algn="just"/>
            <a:r>
              <a:rPr lang="en-US" sz="1800" dirty="0">
                <a:latin typeface="Times New Roman" pitchFamily="18" charset="0"/>
                <a:cs typeface="Times New Roman" pitchFamily="18" charset="0"/>
              </a:rPr>
              <a:t>The disk-scheduling algorithm should be written as a separate module of the operating system, allowing it to be replaced with a different algorithm if necessary</a:t>
            </a:r>
          </a:p>
          <a:p>
            <a:pPr algn="just"/>
            <a:r>
              <a:rPr lang="en-US" sz="1800" dirty="0">
                <a:latin typeface="Times New Roman" pitchFamily="18" charset="0"/>
                <a:cs typeface="Times New Roman" pitchFamily="18" charset="0"/>
              </a:rPr>
              <a:t>Either SSTF or C-LOOK is a reasonable choice for the default algorithm (depending on load)</a:t>
            </a:r>
          </a:p>
        </p:txBody>
      </p:sp>
    </p:spTree>
    <p:extLst>
      <p:ext uri="{BB962C8B-B14F-4D97-AF65-F5344CB8AC3E}">
        <p14:creationId xmlns:p14="http://schemas.microsoft.com/office/powerpoint/2010/main" val="50996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Conclusion</a:t>
            </a:r>
          </a:p>
        </p:txBody>
      </p:sp>
      <p:sp>
        <p:nvSpPr>
          <p:cNvPr id="3" name="Subtitle 2"/>
          <p:cNvSpPr>
            <a:spLocks noGrp="1"/>
          </p:cNvSpPr>
          <p:nvPr>
            <p:ph type="subTitle" idx="1"/>
          </p:nvPr>
        </p:nvSpPr>
        <p:spPr>
          <a:xfrm>
            <a:off x="990600" y="1676400"/>
            <a:ext cx="7543800" cy="3962400"/>
          </a:xfrm>
        </p:spPr>
        <p:txBody>
          <a:bodyPr/>
          <a:lstStyle/>
          <a:p>
            <a:pPr algn="l"/>
            <a:endParaRPr lang="en-US" sz="2400" dirty="0">
              <a:solidFill>
                <a:schemeClr val="tx1"/>
              </a:solidFill>
            </a:endParaRPr>
          </a:p>
          <a:p>
            <a:pPr algn="l"/>
            <a:r>
              <a:rPr lang="en-US" sz="2400" dirty="0">
                <a:solidFill>
                  <a:schemeClr val="tx1"/>
                </a:solidFill>
              </a:rPr>
              <a:t>This lecture makes students </a:t>
            </a:r>
            <a:r>
              <a:rPr lang="en-US" sz="2400">
                <a:solidFill>
                  <a:schemeClr val="tx1"/>
                </a:solidFill>
              </a:rPr>
              <a:t>familiar with </a:t>
            </a:r>
            <a:r>
              <a:rPr lang="en-US" sz="2400" dirty="0">
                <a:solidFill>
                  <a:schemeClr val="tx1"/>
                </a:solidFill>
              </a:rPr>
              <a:t>the Disk management and various disk </a:t>
            </a:r>
            <a:r>
              <a:rPr lang="en-US" sz="2400">
                <a:solidFill>
                  <a:schemeClr val="tx1"/>
                </a:solidFill>
              </a:rPr>
              <a:t>scheduling algorithms</a:t>
            </a:r>
            <a:endParaRPr lang="en-US"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Video Link</a:t>
            </a:r>
          </a:p>
        </p:txBody>
      </p:sp>
      <p:sp>
        <p:nvSpPr>
          <p:cNvPr id="3" name="Subtitle 2"/>
          <p:cNvSpPr>
            <a:spLocks noGrp="1"/>
          </p:cNvSpPr>
          <p:nvPr>
            <p:ph type="subTitle" idx="1"/>
          </p:nvPr>
        </p:nvSpPr>
        <p:spPr>
          <a:xfrm>
            <a:off x="990600" y="1676400"/>
            <a:ext cx="7543800" cy="3962400"/>
          </a:xfrm>
        </p:spPr>
        <p:txBody>
          <a:bodyPr/>
          <a:lstStyle/>
          <a:p>
            <a:pPr>
              <a:lnSpc>
                <a:spcPct val="107000"/>
              </a:lnSpc>
              <a:spcAft>
                <a:spcPts val="800"/>
              </a:spcAft>
            </a:pPr>
            <a:endParaRPr lang="en-IN"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pPr>
            <a:r>
              <a:rPr lang="en-IN"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://www.youtube.com/watch?v=ZjMwUhapSEM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https://www.youtube.com/watch?v=6RyXRde6K00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965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br>
              <a:rPr lang="en-US" sz="1200" dirty="0">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Chapter 5</a:t>
            </a: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a:t>
            </a:r>
            <a:r>
              <a:rPr lang="en-US" sz="2800" dirty="0">
                <a:solidFill>
                  <a:srgbClr val="C00000"/>
                </a:solidFill>
              </a:rPr>
              <a:t>Device Management</a:t>
            </a:r>
            <a:r>
              <a:rPr lang="en-US" sz="2800" dirty="0">
                <a:solidFill>
                  <a:srgbClr val="C00000"/>
                </a:solidFill>
                <a:latin typeface="Times New Roman" pitchFamily="18" charset="0"/>
                <a:cs typeface="Times New Roman" pitchFamily="18" charset="0"/>
              </a:rPr>
              <a:t>)</a:t>
            </a:r>
            <a:br>
              <a:rPr lang="en-US" sz="28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000" dirty="0"/>
              <a:t>Device Management: </a:t>
            </a:r>
            <a:r>
              <a:rPr lang="en-US" sz="2000" b="0" dirty="0"/>
              <a:t>Disk Structure, Disk formatting, Disk Scheduling Algorithms, RAID structure-RAID levels, problems with RAID.</a:t>
            </a:r>
            <a:endParaRPr lang="en-US" sz="2000" b="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gn="l">
              <a:lnSpc>
                <a:spcPct val="150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2"/>
              </a:rPr>
              <a:t>https://www.javatpoint.com/os-disk-scheduling</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3"/>
              </a:rPr>
              <a:t>https://www.cs.uic.edu/~jbell/CourseNotes/OperatingSystems/8_MainMemory.html#:~:text=8.3%20Contiguous%20Memory%20Allocation,allocated%20to%20processes%20as%20needed</a:t>
            </a:r>
            <a:r>
              <a:rPr lang="en-US" sz="1800" dirty="0">
                <a:effectLst/>
                <a:latin typeface="Calibri" panose="020F0502020204030204" pitchFamily="34" charset="0"/>
                <a:ea typeface="Calibri" panose="020F0502020204030204" pitchFamily="34" charset="0"/>
                <a:cs typeface="Raavi" panose="020B0502040204020203" pitchFamily="34" charset="0"/>
              </a:rPr>
              <a:t>.</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4"/>
              </a:rPr>
              <a:t>http://www.csdl.tamu.edu/~furuta/courses/99a_410/slides/chap08</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5"/>
              </a:rPr>
              <a:t>https://www.geeksforgeeks.org/disk-scheduling-algorithms/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6"/>
              </a:rPr>
              <a:t>https://www.gatevidyalay.com/disk-scheduling-disk-scheduling-algorithms/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7"/>
              </a:rPr>
              <a:t>http://www.cs.iit.edu/~cs561/cs450/disksched/disksched.html</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br>
              <a:rPr lang="en-US" sz="2800" dirty="0">
                <a:solidFill>
                  <a:srgbClr val="C00000"/>
                </a:solidFill>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 Lecture 18</a:t>
            </a: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000" dirty="0">
                <a:solidFill>
                  <a:srgbClr val="FF0000"/>
                </a:solidFill>
              </a:rPr>
              <a:t>Disk Structure</a:t>
            </a:r>
            <a:br>
              <a:rPr lang="en-US" sz="2000" dirty="0">
                <a:solidFill>
                  <a:srgbClr val="FF0000"/>
                </a:solidFill>
              </a:rPr>
            </a:br>
            <a:r>
              <a:rPr lang="en-US" sz="2000" dirty="0">
                <a:solidFill>
                  <a:srgbClr val="FF0000"/>
                </a:solidFill>
              </a:rPr>
              <a:t>&amp;</a:t>
            </a:r>
            <a:br>
              <a:rPr lang="en-US" sz="2000" dirty="0">
                <a:solidFill>
                  <a:srgbClr val="FF0000"/>
                </a:solidFill>
              </a:rPr>
            </a:br>
            <a:r>
              <a:rPr lang="en-US" sz="2000" dirty="0">
                <a:solidFill>
                  <a:srgbClr val="FF0000"/>
                </a:solidFill>
              </a:rPr>
              <a:t>Disk Scheduling Algorithms</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5140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Why have disks? </a:t>
            </a:r>
            <a:br>
              <a:rPr lang="en-US"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Memory is small. Disks are large.  </a:t>
            </a:r>
          </a:p>
          <a:p>
            <a:pPr lvl="1" algn="just"/>
            <a:r>
              <a:rPr lang="en-US" sz="1800" dirty="0">
                <a:latin typeface="Times New Roman" pitchFamily="18" charset="0"/>
                <a:cs typeface="Times New Roman" pitchFamily="18" charset="0"/>
              </a:rPr>
              <a:t>Short term storage for memory contents (e.g., swap space).  </a:t>
            </a:r>
          </a:p>
          <a:p>
            <a:pPr lvl="1" algn="just"/>
            <a:r>
              <a:rPr lang="en-US" sz="1800" dirty="0">
                <a:latin typeface="Times New Roman" pitchFamily="18" charset="0"/>
                <a:cs typeface="Times New Roman" pitchFamily="18" charset="0"/>
              </a:rPr>
              <a:t>Reduce what must be kept in memory (e.g., code pages).</a:t>
            </a:r>
          </a:p>
          <a:p>
            <a:pPr algn="just"/>
            <a:r>
              <a:rPr lang="en-US" sz="2400" dirty="0">
                <a:latin typeface="Times New Roman" pitchFamily="18" charset="0"/>
                <a:cs typeface="Times New Roman" pitchFamily="18" charset="0"/>
              </a:rPr>
              <a:t>Memory is volatile. Disks are forever (?!)  </a:t>
            </a:r>
          </a:p>
          <a:p>
            <a:pPr lvl="1" algn="just"/>
            <a:r>
              <a:rPr lang="en-US" sz="1800" dirty="0">
                <a:latin typeface="Times New Roman" pitchFamily="18" charset="0"/>
                <a:cs typeface="Times New Roman" pitchFamily="18" charset="0"/>
              </a:rPr>
              <a:t>File storage.</a:t>
            </a:r>
          </a:p>
        </p:txBody>
      </p:sp>
      <p:pic>
        <p:nvPicPr>
          <p:cNvPr id="4098" name="Picture 2"/>
          <p:cNvPicPr>
            <a:picLocks noChangeAspect="1" noChangeArrowheads="1"/>
          </p:cNvPicPr>
          <p:nvPr/>
        </p:nvPicPr>
        <p:blipFill>
          <a:blip r:embed="rId2"/>
          <a:srcRect/>
          <a:stretch>
            <a:fillRect/>
          </a:stretch>
        </p:blipFill>
        <p:spPr bwMode="auto">
          <a:xfrm>
            <a:off x="3124199" y="3886200"/>
            <a:ext cx="3766645" cy="1162050"/>
          </a:xfrm>
          <a:prstGeom prst="rect">
            <a:avLst/>
          </a:prstGeom>
          <a:noFill/>
          <a:ln w="9525">
            <a:noFill/>
            <a:miter lim="800000"/>
            <a:headEnd/>
            <a:tailEnd/>
          </a:ln>
          <a:effectLst/>
        </p:spPr>
      </p:pic>
    </p:spTree>
    <p:extLst>
      <p:ext uri="{BB962C8B-B14F-4D97-AF65-F5344CB8AC3E}">
        <p14:creationId xmlns:p14="http://schemas.microsoft.com/office/powerpoint/2010/main" val="166440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Different types of disks</a:t>
            </a:r>
          </a:p>
        </p:txBody>
      </p:sp>
      <p:sp>
        <p:nvSpPr>
          <p:cNvPr id="3" name="Content Placeholder 2"/>
          <p:cNvSpPr>
            <a:spLocks noGrp="1"/>
          </p:cNvSpPr>
          <p:nvPr>
            <p:ph idx="1"/>
          </p:nvPr>
        </p:nvSpPr>
        <p:spPr/>
        <p:txBody>
          <a:bodyPr>
            <a:noAutofit/>
          </a:bodyPr>
          <a:lstStyle/>
          <a:p>
            <a:r>
              <a:rPr lang="en-US" sz="1800" dirty="0">
                <a:latin typeface="Times New Roman" pitchFamily="18" charset="0"/>
                <a:cs typeface="Times New Roman" pitchFamily="18" charset="0"/>
              </a:rPr>
              <a:t>Advanced Technology Attachment (ATA) </a:t>
            </a:r>
          </a:p>
          <a:p>
            <a:pPr lvl="1"/>
            <a:r>
              <a:rPr lang="en-US" sz="1800" dirty="0">
                <a:latin typeface="Times New Roman" pitchFamily="18" charset="0"/>
                <a:cs typeface="Times New Roman" pitchFamily="18" charset="0"/>
              </a:rPr>
              <a:t>Standard interface for connecting storage devices (e.g., hard drives and CD-ROM drives) </a:t>
            </a:r>
          </a:p>
          <a:p>
            <a:pPr lvl="1"/>
            <a:r>
              <a:rPr lang="en-US" sz="1800" dirty="0">
                <a:latin typeface="Times New Roman" pitchFamily="18" charset="0"/>
                <a:cs typeface="Times New Roman" pitchFamily="18" charset="0"/>
              </a:rPr>
              <a:t>Referred to as IDE (Integrated Drive Electronics), ATAPI, and UDMA. </a:t>
            </a:r>
          </a:p>
          <a:p>
            <a:pPr lvl="1"/>
            <a:r>
              <a:rPr lang="en-US" sz="1800" dirty="0">
                <a:latin typeface="Times New Roman" pitchFamily="18" charset="0"/>
                <a:cs typeface="Times New Roman" pitchFamily="18" charset="0"/>
              </a:rPr>
              <a:t>ATA standards only allow cable lengths in the range of 18 to 36 inches. CHEAP. </a:t>
            </a:r>
          </a:p>
          <a:p>
            <a:r>
              <a:rPr lang="en-US" sz="1800" dirty="0">
                <a:latin typeface="Times New Roman" pitchFamily="18" charset="0"/>
                <a:cs typeface="Times New Roman" pitchFamily="18" charset="0"/>
              </a:rPr>
              <a:t>Small Computer System Interface (SCSI) </a:t>
            </a:r>
          </a:p>
          <a:p>
            <a:pPr lvl="1"/>
            <a:r>
              <a:rPr lang="en-US" sz="1800" dirty="0">
                <a:latin typeface="Times New Roman" pitchFamily="18" charset="0"/>
                <a:cs typeface="Times New Roman" pitchFamily="18" charset="0"/>
              </a:rPr>
              <a:t>Requires controller on computer and on disk. </a:t>
            </a:r>
          </a:p>
          <a:p>
            <a:pPr lvl="1"/>
            <a:r>
              <a:rPr lang="en-US" sz="1800" dirty="0">
                <a:latin typeface="Times New Roman" pitchFamily="18" charset="0"/>
                <a:cs typeface="Times New Roman" pitchFamily="18" charset="0"/>
              </a:rPr>
              <a:t>Controller commands are sophisticated, allow reordering. </a:t>
            </a:r>
          </a:p>
          <a:p>
            <a:r>
              <a:rPr lang="en-US" sz="1800">
                <a:latin typeface="Times New Roman" pitchFamily="18" charset="0"/>
                <a:cs typeface="Times New Roman" pitchFamily="18" charset="0"/>
              </a:rPr>
              <a:t>USB  </a:t>
            </a:r>
            <a:r>
              <a:rPr lang="en-US" sz="1800" dirty="0">
                <a:latin typeface="Times New Roman" pitchFamily="18" charset="0"/>
                <a:cs typeface="Times New Roman" pitchFamily="18" charset="0"/>
              </a:rPr>
              <a:t>connections to ATA disc</a:t>
            </a:r>
          </a:p>
          <a:p>
            <a:pPr lvl="1"/>
            <a:r>
              <a:rPr lang="en-US" sz="1800" dirty="0">
                <a:latin typeface="Times New Roman" pitchFamily="18" charset="0"/>
                <a:cs typeface="Times New Roman" pitchFamily="18" charset="0"/>
              </a:rPr>
              <a:t> These are new bus technologies, not new control. </a:t>
            </a:r>
            <a:r>
              <a:rPr lang="en-US" sz="1800" dirty="0" err="1">
                <a:latin typeface="Times New Roman" pitchFamily="18" charset="0"/>
                <a:cs typeface="Times New Roman" pitchFamily="18" charset="0"/>
              </a:rPr>
              <a:t>Microdrive</a:t>
            </a:r>
            <a:r>
              <a:rPr lang="en-US" sz="1800" dirty="0">
                <a:latin typeface="Times New Roman" pitchFamily="18" charset="0"/>
                <a:cs typeface="Times New Roman" pitchFamily="18" charset="0"/>
              </a:rPr>
              <a:t> – impressively small motors </a:t>
            </a:r>
          </a:p>
        </p:txBody>
      </p:sp>
    </p:spTree>
    <p:extLst>
      <p:ext uri="{BB962C8B-B14F-4D97-AF65-F5344CB8AC3E}">
        <p14:creationId xmlns:p14="http://schemas.microsoft.com/office/powerpoint/2010/main" val="417260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Different types of disks</a:t>
            </a:r>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US" sz="1800" dirty="0">
                <a:latin typeface="Times New Roman" pitchFamily="18" charset="0"/>
                <a:cs typeface="Times New Roman" pitchFamily="18" charset="0"/>
              </a:rPr>
              <a:t>Bandwidth ratings</a:t>
            </a:r>
          </a:p>
          <a:p>
            <a:pPr lvl="1"/>
            <a:r>
              <a:rPr lang="en-US" sz="1800" dirty="0">
                <a:latin typeface="Times New Roman" pitchFamily="18" charset="0"/>
                <a:cs typeface="Times New Roman" pitchFamily="18" charset="0"/>
              </a:rPr>
              <a:t>These are unachievable.</a:t>
            </a:r>
          </a:p>
          <a:p>
            <a:pPr lvl="1"/>
            <a:r>
              <a:rPr lang="en-US" sz="1800" dirty="0">
                <a:latin typeface="Times New Roman" pitchFamily="18" charset="0"/>
                <a:cs typeface="Times New Roman" pitchFamily="18" charset="0"/>
              </a:rPr>
              <a:t> 50 MB/s is max off platters. </a:t>
            </a:r>
          </a:p>
          <a:p>
            <a:pPr lvl="1"/>
            <a:r>
              <a:rPr lang="en-US" sz="1800" dirty="0">
                <a:latin typeface="Times New Roman" pitchFamily="18" charset="0"/>
                <a:cs typeface="Times New Roman" pitchFamily="18" charset="0"/>
              </a:rPr>
              <a:t>Peak rate refers to transfer from disc device’s memory cache.</a:t>
            </a:r>
          </a:p>
          <a:p>
            <a:pPr marL="342900" lvl="1" indent="-342900">
              <a:buFont typeface="Arial" pitchFamily="34" charset="0"/>
              <a:buChar char="•"/>
            </a:pPr>
            <a:r>
              <a:rPr lang="en-US" sz="1800" dirty="0">
                <a:latin typeface="Times New Roman" pitchFamily="18" charset="0"/>
                <a:cs typeface="Times New Roman" pitchFamily="18" charset="0"/>
              </a:rPr>
              <a:t>SATA II (serial ATA) </a:t>
            </a:r>
          </a:p>
          <a:p>
            <a:pPr lvl="1"/>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Gb</a:t>
            </a:r>
            <a:r>
              <a:rPr lang="en-US" sz="1800" dirty="0">
                <a:latin typeface="Times New Roman" pitchFamily="18" charset="0"/>
                <a:cs typeface="Times New Roman" pitchFamily="18" charset="0"/>
              </a:rPr>
              <a:t>/s (still only 50 MB/s off platter, so why do we care?) </a:t>
            </a:r>
          </a:p>
          <a:p>
            <a:pPr lvl="1"/>
            <a:r>
              <a:rPr lang="en-US" sz="1800" dirty="0">
                <a:latin typeface="Times New Roman" pitchFamily="18" charset="0"/>
                <a:cs typeface="Times New Roman" pitchFamily="18" charset="0"/>
              </a:rPr>
              <a:t>Cables are smaller and can be longer than </a:t>
            </a:r>
            <a:r>
              <a:rPr lang="en-US" sz="1800" dirty="0" err="1">
                <a:latin typeface="Times New Roman" pitchFamily="18" charset="0"/>
                <a:cs typeface="Times New Roman" pitchFamily="18" charset="0"/>
              </a:rPr>
              <a:t>pATA</a:t>
            </a:r>
            <a:endParaRPr lang="en-US" sz="1800" dirty="0">
              <a:latin typeface="Times New Roman" pitchFamily="18" charset="0"/>
              <a:cs typeface="Times New Roman" pitchFamily="18" charset="0"/>
            </a:endParaRPr>
          </a:p>
          <a:p>
            <a:pPr marL="342900" lvl="1" indent="-342900">
              <a:buFont typeface="Arial" pitchFamily="34" charset="0"/>
              <a:buChar char="•"/>
            </a:pPr>
            <a:r>
              <a:rPr lang="en-US" sz="1800" dirty="0">
                <a:latin typeface="Times New Roman" pitchFamily="18" charset="0"/>
                <a:cs typeface="Times New Roman" pitchFamily="18" charset="0"/>
              </a:rPr>
              <a:t>SCSI</a:t>
            </a:r>
          </a:p>
          <a:p>
            <a:pPr lvl="1"/>
            <a:r>
              <a:rPr lang="en-US" sz="1800" dirty="0">
                <a:latin typeface="Times New Roman" pitchFamily="18" charset="0"/>
                <a:cs typeface="Times New Roman" pitchFamily="18" charset="0"/>
              </a:rPr>
              <a:t> 320 MB/s ¾ Enables multiple drives on same bus</a:t>
            </a:r>
          </a:p>
        </p:txBody>
      </p:sp>
    </p:spTree>
    <p:extLst>
      <p:ext uri="{BB962C8B-B14F-4D97-AF65-F5344CB8AC3E}">
        <p14:creationId xmlns:p14="http://schemas.microsoft.com/office/powerpoint/2010/main" val="272549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24800" cy="1524000"/>
          </a:xfrm>
        </p:spPr>
        <p:txBody>
          <a:bodyPr>
            <a:normAutofit/>
          </a:bodyPr>
          <a:lstStyle/>
          <a:p>
            <a:r>
              <a:rPr lang="en-US" sz="4000" b="1" dirty="0">
                <a:solidFill>
                  <a:srgbClr val="C00000"/>
                </a:solidFill>
                <a:latin typeface="Times New Roman" pitchFamily="18" charset="0"/>
                <a:cs typeface="Times New Roman" pitchFamily="18" charset="0"/>
              </a:rPr>
              <a:t>Physical Disk Structure</a:t>
            </a:r>
          </a:p>
        </p:txBody>
      </p:sp>
      <p:sp>
        <p:nvSpPr>
          <p:cNvPr id="3" name="Content Placeholder 2"/>
          <p:cNvSpPr>
            <a:spLocks noGrp="1"/>
          </p:cNvSpPr>
          <p:nvPr>
            <p:ph idx="1"/>
          </p:nvPr>
        </p:nvSpPr>
        <p:spPr>
          <a:xfrm>
            <a:off x="228600" y="1600200"/>
            <a:ext cx="3886200" cy="4724400"/>
          </a:xfrm>
        </p:spPr>
        <p:txBody>
          <a:bodyPr>
            <a:normAutofit/>
          </a:bodyPr>
          <a:lstStyle/>
          <a:p>
            <a:pPr algn="just"/>
            <a:r>
              <a:rPr lang="en-US" sz="1800" dirty="0">
                <a:latin typeface="Times New Roman" pitchFamily="18" charset="0"/>
                <a:cs typeface="Times New Roman" pitchFamily="18" charset="0"/>
              </a:rPr>
              <a:t>Disk drives are addressed as large 1- dimensional arrays of logical blocks, where the logical block is the smallest unit of transfer  .</a:t>
            </a:r>
          </a:p>
          <a:p>
            <a:pPr algn="just"/>
            <a:r>
              <a:rPr lang="en-US" sz="1800" dirty="0">
                <a:latin typeface="Times New Roman" pitchFamily="18" charset="0"/>
                <a:cs typeface="Times New Roman" pitchFamily="18" charset="0"/>
              </a:rPr>
              <a:t>The 1-dimensional array of logical blocks is mapped into the sectors of the disk sequentially  </a:t>
            </a:r>
          </a:p>
          <a:p>
            <a:pPr lvl="1" algn="just"/>
            <a:r>
              <a:rPr lang="en-US" sz="1800" dirty="0">
                <a:latin typeface="Times New Roman" pitchFamily="18" charset="0"/>
                <a:cs typeface="Times New Roman" pitchFamily="18" charset="0"/>
              </a:rPr>
              <a:t>Sector 0 is the first sector of the first track (top platter) on the outermost cylinder z </a:t>
            </a:r>
          </a:p>
          <a:p>
            <a:pPr lvl="1" algn="just"/>
            <a:r>
              <a:rPr lang="en-US" sz="1800" dirty="0">
                <a:latin typeface="Times New Roman" pitchFamily="18" charset="0"/>
                <a:cs typeface="Times New Roman" pitchFamily="18" charset="0"/>
              </a:rPr>
              <a:t>Mapping proceeds in order through that track, then the rest of the tracks in that cylinder, and then through the rest of the cylinders from outermost to innermost</a:t>
            </a:r>
          </a:p>
        </p:txBody>
      </p:sp>
      <p:pic>
        <p:nvPicPr>
          <p:cNvPr id="5" name="Picture 4" descr="10_01_DiskMechanism.jpg"/>
          <p:cNvPicPr>
            <a:picLocks noChangeAspect="1"/>
          </p:cNvPicPr>
          <p:nvPr/>
        </p:nvPicPr>
        <p:blipFill>
          <a:blip r:embed="rId2"/>
          <a:stretch>
            <a:fillRect/>
          </a:stretch>
        </p:blipFill>
        <p:spPr>
          <a:xfrm>
            <a:off x="4159306" y="1981200"/>
            <a:ext cx="4984694" cy="3657600"/>
          </a:xfrm>
          <a:prstGeom prst="rect">
            <a:avLst/>
          </a:prstGeom>
        </p:spPr>
      </p:pic>
    </p:spTree>
    <p:extLst>
      <p:ext uri="{BB962C8B-B14F-4D97-AF65-F5344CB8AC3E}">
        <p14:creationId xmlns:p14="http://schemas.microsoft.com/office/powerpoint/2010/main" val="183505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Disk Management</a:t>
            </a:r>
            <a:endParaRPr lang="en-US" b="1" dirty="0">
              <a:solidFill>
                <a:srgbClr val="C00000"/>
              </a:solidFill>
            </a:endParaRPr>
          </a:p>
        </p:txBody>
      </p:sp>
      <p:sp>
        <p:nvSpPr>
          <p:cNvPr id="3" name="Content Placeholder 2"/>
          <p:cNvSpPr>
            <a:spLocks noGrp="1"/>
          </p:cNvSpPr>
          <p:nvPr>
            <p:ph idx="1"/>
          </p:nvPr>
        </p:nvSpPr>
        <p:spPr/>
        <p:txBody>
          <a:bodyPr>
            <a:normAutofit/>
          </a:bodyPr>
          <a:lstStyle/>
          <a:p>
            <a:pPr fontAlgn="base">
              <a:buNone/>
            </a:pPr>
            <a:r>
              <a:rPr lang="en-US" sz="1800" dirty="0">
                <a:latin typeface="Times New Roman" pitchFamily="18" charset="0"/>
                <a:cs typeface="Times New Roman" pitchFamily="18" charset="0"/>
              </a:rPr>
              <a:t>Here are some common things that you can do in Disk Management:</a:t>
            </a:r>
          </a:p>
          <a:p>
            <a:pPr lvl="1" fontAlgn="base"/>
            <a:r>
              <a:rPr lang="en-US" sz="1800" dirty="0">
                <a:latin typeface="Times New Roman" pitchFamily="18" charset="0"/>
                <a:cs typeface="Times New Roman" pitchFamily="18" charset="0"/>
              </a:rPr>
              <a:t>Partition a Drive</a:t>
            </a:r>
          </a:p>
          <a:p>
            <a:pPr lvl="1" fontAlgn="base"/>
            <a:r>
              <a:rPr lang="en-US" sz="1800" dirty="0">
                <a:latin typeface="Times New Roman" pitchFamily="18" charset="0"/>
                <a:cs typeface="Times New Roman" pitchFamily="18" charset="0"/>
              </a:rPr>
              <a:t>Format a Drive</a:t>
            </a:r>
          </a:p>
          <a:p>
            <a:pPr lvl="1" fontAlgn="base"/>
            <a:r>
              <a:rPr lang="en-US" sz="1800" dirty="0">
                <a:latin typeface="Times New Roman" pitchFamily="18" charset="0"/>
                <a:cs typeface="Times New Roman" pitchFamily="18" charset="0"/>
              </a:rPr>
              <a:t>Change a Drive's Letter</a:t>
            </a:r>
          </a:p>
          <a:p>
            <a:pPr lvl="1" fontAlgn="base"/>
            <a:r>
              <a:rPr lang="en-US" sz="1800" dirty="0">
                <a:latin typeface="Times New Roman" pitchFamily="18" charset="0"/>
                <a:cs typeface="Times New Roman" pitchFamily="18" charset="0"/>
              </a:rPr>
              <a:t>Shrink a Partition</a:t>
            </a:r>
          </a:p>
          <a:p>
            <a:pPr lvl="1" fontAlgn="base"/>
            <a:r>
              <a:rPr lang="en-US" sz="1800" dirty="0">
                <a:latin typeface="Times New Roman" pitchFamily="18" charset="0"/>
                <a:cs typeface="Times New Roman" pitchFamily="18" charset="0"/>
              </a:rPr>
              <a:t>Delete a Partition</a:t>
            </a:r>
          </a:p>
          <a:p>
            <a:pPr lvl="1" fontAlgn="base"/>
            <a:r>
              <a:rPr lang="en-US" sz="1800" dirty="0">
                <a:latin typeface="Times New Roman" pitchFamily="18" charset="0"/>
                <a:cs typeface="Times New Roman" pitchFamily="18" charset="0"/>
              </a:rPr>
              <a:t>Change a Drive's File System</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5566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latin typeface="Times New Roman" pitchFamily="18" charset="0"/>
                <a:cs typeface="Times New Roman" pitchFamily="18" charset="0"/>
              </a:rPr>
              <a:t>Disk Access Time</a:t>
            </a:r>
          </a:p>
        </p:txBody>
      </p:sp>
      <p:sp>
        <p:nvSpPr>
          <p:cNvPr id="3" name="Content Placeholder 2"/>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Two major components </a:t>
            </a:r>
          </a:p>
          <a:p>
            <a:pPr lvl="1" algn="just"/>
            <a:r>
              <a:rPr lang="en-US" sz="1800" dirty="0">
                <a:latin typeface="Times New Roman" pitchFamily="18" charset="0"/>
                <a:cs typeface="Times New Roman" pitchFamily="18" charset="0"/>
              </a:rPr>
              <a:t> </a:t>
            </a:r>
            <a:r>
              <a:rPr lang="en-US" sz="1800" b="1" i="1" dirty="0">
                <a:latin typeface="Times New Roman" pitchFamily="18" charset="0"/>
                <a:cs typeface="Times New Roman" pitchFamily="18" charset="0"/>
              </a:rPr>
              <a:t>Seek time </a:t>
            </a:r>
            <a:r>
              <a:rPr lang="en-US" sz="1800" dirty="0">
                <a:latin typeface="Times New Roman" pitchFamily="18" charset="0"/>
                <a:cs typeface="Times New Roman" pitchFamily="18" charset="0"/>
              </a:rPr>
              <a:t>is the time for the disk to move the heads to the cylinder containing the desired sector </a:t>
            </a:r>
          </a:p>
          <a:p>
            <a:pPr algn="just">
              <a:buNone/>
            </a:pPr>
            <a:r>
              <a:rPr lang="en-US" sz="1800" dirty="0">
                <a:latin typeface="Times New Roman" pitchFamily="18" charset="0"/>
                <a:cs typeface="Times New Roman" pitchFamily="18" charset="0"/>
              </a:rPr>
              <a:t>		Typically 5-10 milliseconds </a:t>
            </a:r>
          </a:p>
          <a:p>
            <a:pPr lvl="1" algn="just"/>
            <a:r>
              <a:rPr lang="en-US" sz="1800" i="1" dirty="0">
                <a:latin typeface="Times New Roman" pitchFamily="18" charset="0"/>
                <a:cs typeface="Times New Roman" pitchFamily="18" charset="0"/>
              </a:rPr>
              <a:t>Rotational latency </a:t>
            </a:r>
            <a:r>
              <a:rPr lang="en-US" sz="1800" dirty="0">
                <a:latin typeface="Times New Roman" pitchFamily="18" charset="0"/>
                <a:cs typeface="Times New Roman" pitchFamily="18" charset="0"/>
              </a:rPr>
              <a:t>is the additional time waiting for the disk to rotate the desired sector to the disk head 	Typically, 2-4 milliseconds </a:t>
            </a: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One minor component </a:t>
            </a:r>
          </a:p>
          <a:p>
            <a:pPr lvl="1" algn="just"/>
            <a:r>
              <a:rPr lang="en-US" sz="1800" b="1" i="1" dirty="0">
                <a:latin typeface="Times New Roman" pitchFamily="18" charset="0"/>
                <a:cs typeface="Times New Roman" pitchFamily="18" charset="0"/>
              </a:rPr>
              <a:t>Read/write time or transfer time </a:t>
            </a:r>
            <a:r>
              <a:rPr lang="en-US" sz="1800" dirty="0">
                <a:latin typeface="Times New Roman" pitchFamily="18" charset="0"/>
                <a:cs typeface="Times New Roman" pitchFamily="18" charset="0"/>
              </a:rPr>
              <a:t>– actual time to transfer a block, less than a millisecond</a:t>
            </a:r>
          </a:p>
        </p:txBody>
      </p:sp>
    </p:spTree>
    <p:extLst>
      <p:ext uri="{BB962C8B-B14F-4D97-AF65-F5344CB8AC3E}">
        <p14:creationId xmlns:p14="http://schemas.microsoft.com/office/powerpoint/2010/main" val="354297144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944</TotalTime>
  <Words>1188</Words>
  <Application>Microsoft Office PowerPoint</Application>
  <PresentationFormat>On-screen Show (4:3)</PresentationFormat>
  <Paragraphs>120</Paragraphs>
  <Slides>20</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1" baseType="lpstr">
      <vt:lpstr>Arial</vt:lpstr>
      <vt:lpstr>Arial Black</vt:lpstr>
      <vt:lpstr>Calibri</vt:lpstr>
      <vt:lpstr>Cambria</vt:lpstr>
      <vt:lpstr>Casper</vt:lpstr>
      <vt:lpstr>Raleway ExtraBold</vt:lpstr>
      <vt:lpstr>Times New Roman</vt:lpstr>
      <vt:lpstr>Wingdings</vt:lpstr>
      <vt:lpstr>Theme1</vt:lpstr>
      <vt:lpstr>Custom Design</vt:lpstr>
      <vt:lpstr>CorelDRAW</vt:lpstr>
      <vt:lpstr>PowerPoint Presentation</vt:lpstr>
      <vt:lpstr> Chapter 5   (Device Management)      Device Management: Disk Structure, Disk formatting, Disk Scheduling Algorithms, RAID structure-RAID levels, problems with RAID.</vt:lpstr>
      <vt:lpstr>  Lecture 18       Disk Structure &amp; Disk Scheduling Algorithms</vt:lpstr>
      <vt:lpstr>Why have disks?  </vt:lpstr>
      <vt:lpstr>Different types of disks</vt:lpstr>
      <vt:lpstr>Different types of disks</vt:lpstr>
      <vt:lpstr>Physical Disk Structure</vt:lpstr>
      <vt:lpstr>Disk Management</vt:lpstr>
      <vt:lpstr>Disk Access Time</vt:lpstr>
      <vt:lpstr>Disk Scheduling</vt:lpstr>
      <vt:lpstr>Disk Scheduling</vt:lpstr>
      <vt:lpstr>FCFS</vt:lpstr>
      <vt:lpstr>SSTF</vt:lpstr>
      <vt:lpstr>SCAN </vt:lpstr>
      <vt:lpstr>C-SCAN </vt:lpstr>
      <vt:lpstr>C-LOOK </vt:lpstr>
      <vt:lpstr>Selecting a Disk-Scheduling Algorithm </vt:lpstr>
      <vt:lpstr>Conclusion</vt:lpstr>
      <vt:lpstr>Video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173</cp:revision>
  <dcterms:created xsi:type="dcterms:W3CDTF">2006-08-16T00:00:00Z</dcterms:created>
  <dcterms:modified xsi:type="dcterms:W3CDTF">2022-07-25T05:33:53Z</dcterms:modified>
</cp:coreProperties>
</file>