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Raleway ExtraBold"/>
      <p:bold r:id="rId27"/>
      <p:boldItalic r:id="rId28"/>
    </p:embeddedFon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LmKNYCW5rvWKxVuFQw9+t0zhk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ExtraBold-boldItalic.fntdata"/><Relationship Id="rId27" Type="http://schemas.openxmlformats.org/officeDocument/2006/relationships/font" Target="fonts/Raleway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913652" y="4342778"/>
            <a:ext cx="5030698" cy="411575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5"/>
          <p:cNvSpPr/>
          <p:nvPr>
            <p:ph idx="2" type="clipArt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b="1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5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cap="sq" cmpd="thinThick" w="19050">
            <a:solidFill>
              <a:schemeClr val="dk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b="1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7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8"/>
          <p:cNvSpPr/>
          <p:nvPr>
            <p:ph idx="2" type="pic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idx="1" type="body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2" type="body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9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0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cap="flat" cmpd="dbl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b="0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b="1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2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22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cap="flat" cmpd="thickThin" w="889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3.gstatic.com/images?q=tbn:ANd9GcTyg3Gq4WoxkxO75aZWNEjYFvavmMfWdiMvs57jpDF8YRR3yCybqQ" id="13" name="Google Shape;13;p22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includehelp.com/c-programming-questions/" TargetMode="External"/><Relationship Id="rId4" Type="http://schemas.openxmlformats.org/officeDocument/2006/relationships/hyperlink" Target="https://www.studytonight.com/operating-system/" TargetMode="External"/><Relationship Id="rId9" Type="http://schemas.openxmlformats.org/officeDocument/2006/relationships/hyperlink" Target="https://www.geeksforgeeks.org/operating-systems/" TargetMode="External"/><Relationship Id="rId5" Type="http://schemas.openxmlformats.org/officeDocument/2006/relationships/hyperlink" Target="https://computing.llnl.gov/tutorials/" TargetMode="External"/><Relationship Id="rId6" Type="http://schemas.openxmlformats.org/officeDocument/2006/relationships/hyperlink" Target="https://www.tutorialspoint.com/operating_system/index.htm" TargetMode="External"/><Relationship Id="rId7" Type="http://schemas.openxmlformats.org/officeDocument/2006/relationships/hyperlink" Target="https://www.javatpoint.com/os-tutorial" TargetMode="External"/><Relationship Id="rId8" Type="http://schemas.openxmlformats.org/officeDocument/2006/relationships/hyperlink" Target="https://www.guru99.com/operating-system-tutorial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572250" y="57388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 rot="10800000">
            <a:off x="7130143" y="5312160"/>
            <a:ext cx="968829" cy="868205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1"/>
          <p:cNvGraphicFramePr/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>
              <mc:Choice Requires="v">
                <p:oleObj r:id="rId4" imgH="2361044" imgW="2477292" progId="" spid="_x0000_s1">
                  <p:embed/>
                </p:oleObj>
              </mc:Choice>
              <mc:Fallback>
                <p:oleObj r:id="rId5" imgH="2361044" imgW="2477292" progId="">
                  <p:embed/>
                  <p:pic>
                    <p:nvPicPr>
                      <p:cNvPr id="94" name="Google Shape;94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Google Shape;95;p1"/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591" y="80792"/>
            <a:ext cx="3652047" cy="145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 flipH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15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Operating System</a:t>
            </a:r>
            <a:endParaRPr/>
          </a:p>
          <a:p>
            <a:pPr indent="0" lvl="0" marL="0" marR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 24 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045029" y="2396209"/>
            <a:ext cx="73446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INSTITUTEOF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Bachelor of Engineering (Computer Science &amp; Engineering)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Operating System (CST-328)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1" sz="24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1" sz="24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0" sz="120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10668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b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Operating-System Structure </a:t>
            </a:r>
            <a:b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914400" y="1371600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General-purpose OS is very large program 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Various ways to structure ones </a:t>
            </a:r>
            <a:endParaRPr/>
          </a:p>
          <a:p>
            <a:pPr indent="0" lvl="2" marL="800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Simple structure – MS-DOS </a:t>
            </a:r>
            <a:endParaRPr/>
          </a:p>
          <a:p>
            <a:pPr indent="0" lvl="2" marL="800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More complex -- UNIX </a:t>
            </a:r>
            <a:endParaRPr/>
          </a:p>
          <a:p>
            <a:pPr indent="0" lvl="2" marL="800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Layered – an abstraction </a:t>
            </a:r>
            <a:endParaRPr/>
          </a:p>
          <a:p>
            <a:pPr indent="0" lvl="2" marL="800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Microkernel -Mach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11938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br>
              <a:rPr b="0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Structure -- MS-DOS 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990600" y="1295399"/>
            <a:ext cx="38862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MS-DOS – written to provide the most functionality in the least space Not divided into modules </a:t>
            </a:r>
            <a:endParaRPr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Limited in H/W functionality</a:t>
            </a:r>
            <a:endParaRPr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Although MS-DOS has some structure, its interfaces and levels of functionality are not well separated</a:t>
            </a:r>
            <a:endParaRPr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2025" y="1626250"/>
            <a:ext cx="3578772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9906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br>
              <a:rPr b="0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Simple Structure -- UNIX 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990600" y="14478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UNIX – limited by hardware functionality, the original UNIX operating system had limited structuring.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The UNIX OS consists of two separable parts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Systems programs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kernel Consists of everything below the system-call interface and above the physical hardware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Provides the file management, CPU scheduling, memory management, and other operating-system functions; a large number of functions for one level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990600" y="228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br>
              <a:rPr b="0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Simple Structure -- UNIX 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763" y="1295400"/>
            <a:ext cx="66198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990600" y="3810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Approach 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685800" y="1295400"/>
            <a:ext cx="4381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operating system is divided into a number of layers (levels), each built on top of lower layers.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bottom layer (layer 0), is the hardware; the highest (layer N) is the user interface.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Main advantage of layered approach is Modularity.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With modularity, layers are selected such that each uses functions (operations) and services of only lower-level layers.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major difficulty with layered approach is to divide the layers carefully, because a layer can use only those layers which are below it.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371600"/>
            <a:ext cx="327660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066800" y="609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Microkernel System Structure 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914400" y="15240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Moves as much from the kernel into user space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Mach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example of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microkernel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Mac OS X kernel (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Darwin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) partly based on Mach 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Communication takes place between user modules using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message passing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685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Easier to extend a microkernel </a:t>
            </a:r>
            <a:endParaRPr/>
          </a:p>
          <a:p>
            <a:pPr indent="-285750" lvl="1" marL="685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Easier to port the operating system to new architectures </a:t>
            </a:r>
            <a:endParaRPr/>
          </a:p>
          <a:p>
            <a:pPr indent="-285750" lvl="1" marL="685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More reliable (less code is running in kernel mode) </a:t>
            </a:r>
            <a:endParaRPr/>
          </a:p>
          <a:p>
            <a:pPr indent="-285750" lvl="1" marL="685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More secure 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Detriments: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Performance overhead of user space to kernel space communication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1066800" y="5334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Microkernel System Structure 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62200"/>
            <a:ext cx="70294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685800" y="1447800"/>
            <a:ext cx="8001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is a computer program that manages I/O requests from software and translates them into data processing instructions for CPU and other electronic components of computer.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What is a Kernel?</a:t>
            </a:r>
            <a:br>
              <a:rPr lang="en-US"/>
            </a:b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 kernel is a computer program at the core of a computer's operating system with complete control over everything in the system. It is an integral part of any operating system.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  Features of Kernel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Low-level scheduling of processes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Inter-process communication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synchronization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Context switching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User Interfaces to Operating Systems</a:t>
            </a:r>
            <a:br>
              <a:rPr lang="en-US"/>
            </a:br>
            <a:endParaRPr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Command interpreter or shell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    </a:t>
            </a:r>
            <a:r>
              <a:rPr lang="en-US"/>
              <a:t>Text-driven, command-response interface style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Graphical user interface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Menu-driven and/or direct manipulation interface style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0" lang="en-US" sz="3200">
                <a:solidFill>
                  <a:srgbClr val="C00000"/>
                </a:solidFill>
              </a:rPr>
              <a:t>Applications of Operating System</a:t>
            </a:r>
            <a:br>
              <a:rPr lang="en-US"/>
            </a:b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 over system performance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accounting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Error detecting aids 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Coordination between other softwares and users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ctrTitle"/>
          </p:nvPr>
        </p:nvSpPr>
        <p:spPr>
          <a:xfrm>
            <a:off x="685800" y="914401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 </a:t>
            </a: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Operating System</a:t>
            </a: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ctrTitle"/>
          </p:nvPr>
        </p:nvSpPr>
        <p:spPr>
          <a:xfrm>
            <a:off x="1143000" y="228599"/>
            <a:ext cx="73152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Conclusion</a:t>
            </a:r>
            <a:endParaRPr/>
          </a:p>
        </p:txBody>
      </p:sp>
      <p:sp>
        <p:nvSpPr>
          <p:cNvPr id="225" name="Google Shape;225;p20"/>
          <p:cNvSpPr txBox="1"/>
          <p:nvPr>
            <p:ph idx="1" type="subTitle"/>
          </p:nvPr>
        </p:nvSpPr>
        <p:spPr>
          <a:xfrm>
            <a:off x="990600" y="1676400"/>
            <a:ext cx="7543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This lecture makes the student familiar with basics of operating systems like OS Definition, need of OS, OS structure, kernel, applications of OS etc.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ctrTitle"/>
          </p:nvPr>
        </p:nvSpPr>
        <p:spPr>
          <a:xfrm>
            <a:off x="685800" y="3810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31" name="Google Shape;231;p21"/>
          <p:cNvSpPr txBox="1"/>
          <p:nvPr>
            <p:ph idx="1" type="subTitle"/>
          </p:nvPr>
        </p:nvSpPr>
        <p:spPr>
          <a:xfrm>
            <a:off x="838200" y="1828800"/>
            <a:ext cx="7467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https://www.includehelp.com/c-programming-questions/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https://www.studytonight.com/operating-system/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 u="sng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https://computing.llnl.gov/tutorials/</a:t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https://www.tutorialspoint.com/operating_system/index.htm#:~:text=An%20operating%20system%20(OS)%20is,software%20in%20a%20computer%20system.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https://www.javatpoint.com/os-tutorial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https://www.guru99.com/operating-system-tutorial.html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https://www.geeksforgeeks.org/operating-systems/</a:t>
            </a:r>
            <a:endParaRPr sz="1400" u="sng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ctrTitle"/>
          </p:nvPr>
        </p:nvSpPr>
        <p:spPr>
          <a:xfrm>
            <a:off x="685800" y="609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mbria"/>
              <a:buNone/>
            </a:pPr>
            <a:r>
              <a:rPr lang="en-US">
                <a:solidFill>
                  <a:srgbClr val="C00000"/>
                </a:solidFill>
              </a:rPr>
              <a:t>Why do we need an OS?</a:t>
            </a:r>
            <a:br>
              <a:rPr lang="en-US"/>
            </a:br>
            <a:endParaRPr/>
          </a:p>
        </p:txBody>
      </p:sp>
      <p:sp>
        <p:nvSpPr>
          <p:cNvPr id="114" name="Google Shape;114;p3"/>
          <p:cNvSpPr txBox="1"/>
          <p:nvPr>
            <p:ph idx="1" type="subTitle"/>
          </p:nvPr>
        </p:nvSpPr>
        <p:spPr>
          <a:xfrm>
            <a:off x="228600" y="17526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Allows you to hide details of hardware by creating an abstraction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Easy to use with a GUI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Offers an environment in which a user may execute programs/applications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The operating system must make sure that the computer system convenient to use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Operating System acts as an intermediary among applications and the hardware components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It provides the computer system resources with easy to use format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Acts as an intermediate between all hardware's and software's of the system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990600" y="5334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System Components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762000" y="1647825"/>
            <a:ext cx="83058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–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provides basic computing resources (CPU, Memory, I/O devices, Communication).</a:t>
            </a:r>
            <a:endParaRPr/>
          </a:p>
          <a:p>
            <a:pPr indent="-609600" lvl="0" marL="609600" rtl="0" algn="just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–</a:t>
            </a: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controls and coordinates 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of the hardware among various application programs for various users.</a:t>
            </a:r>
            <a:endParaRPr/>
          </a:p>
          <a:p>
            <a:pPr indent="-609600" lvl="0" marL="609600" rtl="0" algn="just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&amp; Application Programs –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ways in which the system resources are used to solve computing problems of the users (Word processors, Compilers, Web browsers, Database systems, Video games).</a:t>
            </a:r>
            <a:endParaRPr/>
          </a:p>
          <a:p>
            <a:pPr indent="-609600" lvl="0" marL="609600" rtl="0" algn="just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–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(People, Machines, other computers).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990600" y="685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"/>
              <a:buNone/>
            </a:pPr>
            <a:r>
              <a:rPr lang="en-US" sz="40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Static View of System Components</a:t>
            </a:r>
            <a:endParaRPr/>
          </a:p>
        </p:txBody>
      </p:sp>
      <p:pic>
        <p:nvPicPr>
          <p:cNvPr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1" y="1766888"/>
            <a:ext cx="7893050" cy="425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990600" y="6096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"/>
              <a:buNone/>
            </a:pPr>
            <a:r>
              <a:rPr lang="en-US" sz="40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Dynamic View of System Components</a:t>
            </a:r>
            <a:endParaRPr/>
          </a:p>
        </p:txBody>
      </p:sp>
      <p:pic>
        <p:nvPicPr>
          <p:cNvPr descr="user" id="136" name="Google Shape;13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74549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55663" y="793750"/>
            <a:ext cx="82883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/>
              <a:t>Hierarchical view of computer system</a:t>
            </a:r>
            <a:endParaRPr/>
          </a:p>
        </p:txBody>
      </p:sp>
      <p:pic>
        <p:nvPicPr>
          <p:cNvPr descr="Picture1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3" y="1644651"/>
            <a:ext cx="7646987" cy="46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OS?</a:t>
            </a:r>
            <a:endParaRPr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533400" y="14478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Operating System is a software, which makes a computer to actually work.</a:t>
            </a:r>
            <a:endParaRPr/>
          </a:p>
          <a:p>
            <a:pPr indent="-2286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is the software the enables all the programs we use.</a:t>
            </a:r>
            <a:endParaRPr/>
          </a:p>
          <a:p>
            <a:pPr indent="-2286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OS organizes and controls the hardware.</a:t>
            </a:r>
            <a:endParaRPr/>
          </a:p>
          <a:p>
            <a:pPr indent="-2286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OS acts as an interface between the application 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programs and the machine hardware.</a:t>
            </a:r>
            <a:endParaRPr/>
          </a:p>
          <a:p>
            <a:pPr indent="-2286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Examples: Windows, Linux, Unix and Mac OS, etc.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goals: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Execute user programs and make user problems easier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Make the computer system convenient to use</a:t>
            </a:r>
            <a:endParaRPr/>
          </a:p>
          <a:p>
            <a:pPr indent="-285750" lvl="1" marL="74295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 the computer hardware in an efficient manner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855663" y="781050"/>
            <a:ext cx="82883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Responsibilities of an Operating System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781050" y="1651000"/>
            <a:ext cx="7981950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There are three basic responsibilities (in literature):</a:t>
            </a:r>
            <a:endParaRPr/>
          </a:p>
          <a:p>
            <a:pPr indent="-533400" lvl="1" marL="990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Resource Manager – manages and allocates resources.</a:t>
            </a:r>
            <a:endParaRPr/>
          </a:p>
          <a:p>
            <a:pPr indent="-533400" lvl="1" marL="990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Control program – controls the execution of user programs and operations of I/O devices.</a:t>
            </a:r>
            <a:endParaRPr/>
          </a:p>
          <a:p>
            <a:pPr indent="-533400" lvl="1" marL="990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Command Executer – Provides an environment for running user commands.</a:t>
            </a:r>
            <a:endParaRPr/>
          </a:p>
          <a:p>
            <a:pPr indent="-419100" lvl="1" marL="990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But one more modern view: the Operating System as a Virtual Machine.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student</dc:creator>
</cp:coreProperties>
</file>