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Raleway ExtraBold"/>
      <p:bold r:id="rId18"/>
      <p:bold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g7tOabfTlVxFPRLxKrjjtzd/aT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ExtraBold-boldItalic.fntdata"/><Relationship Id="rId6" Type="http://schemas.openxmlformats.org/officeDocument/2006/relationships/slide" Target="slides/slide1.xml"/><Relationship Id="rId18" Type="http://schemas.openxmlformats.org/officeDocument/2006/relationships/font" Target="fonts/RalewayExtraBold-bold.fntdata"/><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4: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5: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6: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8:notes"/>
          <p:cNvSpPr txBox="1"/>
          <p:nvPr>
            <p:ph idx="1" type="body"/>
          </p:nvPr>
        </p:nvSpPr>
        <p:spPr>
          <a:xfrm>
            <a:off x="686591" y="4344025"/>
            <a:ext cx="5486400" cy="41144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3" name="Google Shape;3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1792288" y="612775"/>
            <a:ext cx="5486400" cy="4114800"/>
          </a:xfrm>
          <a:prstGeom prst="rect">
            <a:avLst/>
          </a:prstGeom>
          <a:noFill/>
          <a:ln>
            <a:noFill/>
          </a:ln>
        </p:spPr>
      </p:sp>
      <p:sp>
        <p:nvSpPr>
          <p:cNvPr id="68" name="Google Shape;68;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3316" y="4927756"/>
            <a:ext cx="9147315"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9" name="Google Shape;89;p1"/>
          <p:cNvSpPr/>
          <p:nvPr/>
        </p:nvSpPr>
        <p:spPr>
          <a:xfrm>
            <a:off x="226648" y="5283739"/>
            <a:ext cx="3428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0" name="Google Shape;90;p1"/>
          <p:cNvSpPr txBox="1"/>
          <p:nvPr/>
        </p:nvSpPr>
        <p:spPr>
          <a:xfrm>
            <a:off x="6572250" y="573881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91" name="Google Shape;91;p1"/>
          <p:cNvSpPr/>
          <p:nvPr/>
        </p:nvSpPr>
        <p:spPr>
          <a:xfrm flipH="1" rot="10800000">
            <a:off x="7130143" y="5312160"/>
            <a:ext cx="968829"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92" name="Google Shape;92;p1"/>
          <p:cNvGraphicFramePr/>
          <p:nvPr/>
        </p:nvGraphicFramePr>
        <p:xfrm>
          <a:off x="57591" y="3198541"/>
          <a:ext cx="2477292" cy="2361044"/>
        </p:xfrm>
        <a:graphic>
          <a:graphicData uri="http://schemas.openxmlformats.org/presentationml/2006/ole">
            <mc:AlternateContent>
              <mc:Choice Requires="v">
                <p:oleObj r:id="rId4" imgH="2361044" imgW="2477292" progId="" spid="_x0000_s1">
                  <p:embed/>
                </p:oleObj>
              </mc:Choice>
              <mc:Fallback>
                <p:oleObj r:id="rId5" imgH="2361044" imgW="2477292" progId="">
                  <p:embed/>
                  <p:pic>
                    <p:nvPicPr>
                      <p:cNvPr id="92" name="Google Shape;92;p1"/>
                      <p:cNvPicPr preferRelativeResize="0"/>
                      <p:nvPr/>
                    </p:nvPicPr>
                    <p:blipFill rotWithShape="1">
                      <a:blip r:embed="rId6">
                        <a:alphaModFix/>
                      </a:blip>
                      <a:srcRect b="0" l="0" r="0" t="0"/>
                      <a:stretch/>
                    </p:blipFill>
                    <p:spPr>
                      <a:xfrm>
                        <a:off x="57591" y="3198541"/>
                        <a:ext cx="2477292" cy="2361044"/>
                      </a:xfrm>
                      <a:prstGeom prst="rect">
                        <a:avLst/>
                      </a:prstGeom>
                      <a:noFill/>
                      <a:ln>
                        <a:noFill/>
                      </a:ln>
                    </p:spPr>
                  </p:pic>
                </p:oleObj>
              </mc:Fallback>
            </mc:AlternateContent>
          </a:graphicData>
        </a:graphic>
      </p:graphicFrame>
      <p:sp>
        <p:nvSpPr>
          <p:cNvPr id="93" name="Google Shape;93;p1"/>
          <p:cNvSpPr/>
          <p:nvPr/>
        </p:nvSpPr>
        <p:spPr>
          <a:xfrm flipH="1">
            <a:off x="5284078" y="808530"/>
            <a:ext cx="3859922"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94" name="Google Shape;94;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95" name="Google Shape;95;p1"/>
          <p:cNvPicPr preferRelativeResize="0"/>
          <p:nvPr/>
        </p:nvPicPr>
        <p:blipFill rotWithShape="1">
          <a:blip r:embed="rId7">
            <a:alphaModFix/>
          </a:blip>
          <a:srcRect b="0" l="0" r="0" t="0"/>
          <a:stretch/>
        </p:blipFill>
        <p:spPr>
          <a:xfrm>
            <a:off x="57591" y="80792"/>
            <a:ext cx="3652047" cy="1455476"/>
          </a:xfrm>
          <a:prstGeom prst="rect">
            <a:avLst/>
          </a:prstGeom>
          <a:noFill/>
          <a:ln>
            <a:noFill/>
          </a:ln>
        </p:spPr>
      </p:pic>
      <p:sp>
        <p:nvSpPr>
          <p:cNvPr id="96" name="Google Shape;96;p1"/>
          <p:cNvSpPr/>
          <p:nvPr/>
        </p:nvSpPr>
        <p:spPr>
          <a:xfrm flipH="1">
            <a:off x="7372348" y="4857750"/>
            <a:ext cx="1774967"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7" name="Google Shape;97;p1"/>
          <p:cNvSpPr txBox="1"/>
          <p:nvPr/>
        </p:nvSpPr>
        <p:spPr>
          <a:xfrm>
            <a:off x="5161019" y="5371921"/>
            <a:ext cx="369645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98" name="Google Shape;98;p1"/>
          <p:cNvSpPr/>
          <p:nvPr/>
        </p:nvSpPr>
        <p:spPr>
          <a:xfrm>
            <a:off x="5164336" y="5389985"/>
            <a:ext cx="3428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9" name="Google Shape;99;p1"/>
          <p:cNvSpPr txBox="1"/>
          <p:nvPr/>
        </p:nvSpPr>
        <p:spPr>
          <a:xfrm>
            <a:off x="1045029" y="2396209"/>
            <a:ext cx="7344591" cy="41873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chemeClr val="dk1"/>
                </a:solidFill>
                <a:latin typeface="Arial Black"/>
                <a:ea typeface="Arial Black"/>
                <a:cs typeface="Arial Black"/>
                <a:sym typeface="Arial Black"/>
              </a:rPr>
              <a:t>UNIVERSITY INSTITUTEOF ENGINEERING</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840"/>
              </a:spcBef>
              <a:spcAft>
                <a:spcPts val="0"/>
              </a:spcAft>
              <a:buNone/>
            </a:pPr>
            <a:r>
              <a:t/>
            </a:r>
            <a:endParaRPr b="1" i="0" sz="24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840"/>
              </a:spcBef>
              <a:spcAft>
                <a:spcPts val="0"/>
              </a:spcAft>
              <a:buNone/>
            </a:pPr>
            <a:r>
              <a:rPr b="1" i="0" lang="en-US" sz="1800" u="none" cap="none" strike="noStrike">
                <a:solidFill>
                  <a:schemeClr val="dk1"/>
                </a:solidFill>
                <a:latin typeface="Arial Black"/>
                <a:ea typeface="Arial Black"/>
                <a:cs typeface="Arial Black"/>
                <a:sym typeface="Arial Black"/>
              </a:rPr>
              <a:t>Subject Coordinator: Er. Puneet kaur(E6913)</a:t>
            </a:r>
            <a:endParaRPr b="1" i="0" sz="18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i="0" lang="en-US" sz="2400" u="none" cap="none" strike="noStrike">
                <a:solidFill>
                  <a:srgbClr val="262626"/>
                </a:solidFill>
                <a:latin typeface="Times New Roman"/>
                <a:ea typeface="Times New Roman"/>
                <a:cs typeface="Times New Roman"/>
                <a:sym typeface="Times New Roman"/>
              </a:rPr>
              <a:t> </a:t>
            </a:r>
            <a:endParaRPr/>
          </a:p>
          <a:p>
            <a:pPr indent="0" lvl="0" marL="0" marR="0" rtl="0" algn="l">
              <a:spcBef>
                <a:spcPts val="84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990600" y="68580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OS challenges</a:t>
            </a:r>
            <a:endParaRPr/>
          </a:p>
        </p:txBody>
      </p:sp>
      <p:sp>
        <p:nvSpPr>
          <p:cNvPr id="153" name="Google Shape;153;p10"/>
          <p:cNvSpPr txBox="1"/>
          <p:nvPr>
            <p:ph idx="1" type="body"/>
          </p:nvPr>
        </p:nvSpPr>
        <p:spPr>
          <a:xfrm>
            <a:off x="914400" y="1295400"/>
            <a:ext cx="8001000" cy="4953000"/>
          </a:xfrm>
          <a:prstGeom prst="rect">
            <a:avLst/>
          </a:prstGeom>
          <a:noFill/>
          <a:ln>
            <a:noFill/>
          </a:ln>
        </p:spPr>
        <p:txBody>
          <a:bodyPr anchorCtr="0" anchor="t" bIns="45700" lIns="91425" spcFirstLastPara="1" rIns="91425" wrap="square" tIns="45700">
            <a:normAutofit lnSpcReduction="10000"/>
          </a:bodyPr>
          <a:lstStyle/>
          <a:p>
            <a:pPr indent="-228600" lvl="0" marL="342900" rtl="0" algn="l">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Performance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Latency/response time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How long does an operation take to complete?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Throughput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How many operations can be done per unit of time?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Overhead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How much extra work is done by the OS?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Fairness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How equal is the performance received by different users?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a:t>
            </a:r>
            <a:r>
              <a:rPr b="1" lang="en-US" sz="1800">
                <a:solidFill>
                  <a:srgbClr val="C00000"/>
                </a:solidFill>
                <a:latin typeface="Times New Roman"/>
                <a:ea typeface="Times New Roman"/>
                <a:cs typeface="Times New Roman"/>
                <a:sym typeface="Times New Roman"/>
              </a:rPr>
              <a:t>Portability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For programs: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Application programming interface (API)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For the kernel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Hardware abstraction 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ctrTitle"/>
          </p:nvPr>
        </p:nvSpPr>
        <p:spPr>
          <a:xfrm>
            <a:off x="685800" y="381001"/>
            <a:ext cx="7772400" cy="12953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a:solidFill>
                  <a:srgbClr val="C00000"/>
                </a:solidFill>
              </a:rPr>
              <a:t>Conclusion</a:t>
            </a:r>
            <a:endParaRPr/>
          </a:p>
        </p:txBody>
      </p:sp>
      <p:sp>
        <p:nvSpPr>
          <p:cNvPr id="159" name="Google Shape;159;p11"/>
          <p:cNvSpPr txBox="1"/>
          <p:nvPr>
            <p:ph idx="1" type="subTitle"/>
          </p:nvPr>
        </p:nvSpPr>
        <p:spPr>
          <a:xfrm>
            <a:off x="685800" y="1905000"/>
            <a:ext cx="7696200" cy="3733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sz="2000">
              <a:solidFill>
                <a:schemeClr val="dk1"/>
              </a:solidFill>
            </a:endParaRPr>
          </a:p>
          <a:p>
            <a:pPr indent="0" lvl="0" marL="0" rtl="0" algn="l">
              <a:spcBef>
                <a:spcPts val="400"/>
              </a:spcBef>
              <a:spcAft>
                <a:spcPts val="0"/>
              </a:spcAft>
              <a:buClr>
                <a:schemeClr val="dk1"/>
              </a:buClr>
              <a:buSzPts val="2000"/>
              <a:buNone/>
            </a:pPr>
            <a:r>
              <a:rPr lang="en-US" sz="2000">
                <a:solidFill>
                  <a:schemeClr val="dk1"/>
                </a:solidFill>
              </a:rPr>
              <a:t>This Lecture makes the student to understand various functions and services offered by the operating system. Learning this will make the student understand the requirement of operating system for managing different functions of operating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ctrTitle"/>
          </p:nvPr>
        </p:nvSpPr>
        <p:spPr>
          <a:xfrm>
            <a:off x="685800" y="381001"/>
            <a:ext cx="7772400" cy="10667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165" name="Google Shape;165;p12"/>
          <p:cNvSpPr txBox="1"/>
          <p:nvPr>
            <p:ph idx="1" type="subTitle"/>
          </p:nvPr>
        </p:nvSpPr>
        <p:spPr>
          <a:xfrm>
            <a:off x="838200" y="1828800"/>
            <a:ext cx="7467600" cy="381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0070C0"/>
              </a:buClr>
              <a:buSzPts val="1400"/>
              <a:buNone/>
            </a:pPr>
            <a:r>
              <a:rPr lang="en-US"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indent="0" lvl="0" marL="0" rtl="0" algn="l">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indent="0" lvl="0" marL="0" rtl="0" algn="l">
              <a:spcBef>
                <a:spcPts val="280"/>
              </a:spcBef>
              <a:spcAft>
                <a:spcPts val="0"/>
              </a:spcAft>
              <a:buClr>
                <a:srgbClr val="888888"/>
              </a:buClr>
              <a:buSzPts val="14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990600" y="609600"/>
            <a:ext cx="7924800" cy="1524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Lecture 1 </a:t>
            </a:r>
            <a:br>
              <a:rPr lang="en-US" sz="4000">
                <a:solidFill>
                  <a:srgbClr val="C00000"/>
                </a:solidFill>
                <a:latin typeface="Times New Roman"/>
                <a:ea typeface="Times New Roman"/>
                <a:cs typeface="Times New Roman"/>
                <a:sym typeface="Times New Roman"/>
              </a:rPr>
            </a:br>
            <a:r>
              <a:rPr lang="en-US" sz="4000">
                <a:solidFill>
                  <a:srgbClr val="C00000"/>
                </a:solidFill>
                <a:latin typeface="Times New Roman"/>
                <a:ea typeface="Times New Roman"/>
                <a:cs typeface="Times New Roman"/>
                <a:sym typeface="Times New Roman"/>
              </a:rPr>
              <a:t>Functions of Operating System</a:t>
            </a:r>
            <a:endParaRPr/>
          </a:p>
        </p:txBody>
      </p:sp>
      <p:sp>
        <p:nvSpPr>
          <p:cNvPr id="105" name="Google Shape;105;p2"/>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Clr>
                <a:schemeClr val="dk1"/>
              </a:buClr>
              <a:buSzPts val="1800"/>
              <a:buFont typeface="Calibri"/>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Calibri"/>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Calibri"/>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Process Management</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Main Memory Management</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Secondary Storage Management</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File Management</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I/O Management</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Protection &amp; Security</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Networking</a:t>
            </a:r>
            <a:endParaRPr/>
          </a:p>
          <a:p>
            <a:pPr indent="-342900" lvl="0" marL="342900" rtl="0" algn="l">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Command Interpretation or Shell</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idx="4294967295" type="title"/>
          </p:nvPr>
        </p:nvSpPr>
        <p:spPr>
          <a:xfrm>
            <a:off x="1143000" y="381000"/>
            <a:ext cx="759777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Process Management</a:t>
            </a:r>
            <a:endParaRPr/>
          </a:p>
        </p:txBody>
      </p:sp>
      <p:sp>
        <p:nvSpPr>
          <p:cNvPr id="111" name="Google Shape;111;p3"/>
          <p:cNvSpPr txBox="1"/>
          <p:nvPr>
            <p:ph idx="4294967295" type="body"/>
          </p:nvPr>
        </p:nvSpPr>
        <p:spPr>
          <a:xfrm>
            <a:off x="890588" y="1066799"/>
            <a:ext cx="7197725" cy="4848225"/>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A process is a program in execution. It is a unit of work within the system. Program is a </a:t>
            </a:r>
            <a:r>
              <a:rPr b="1" i="1" lang="en-US" sz="1800">
                <a:latin typeface="Times New Roman"/>
                <a:ea typeface="Times New Roman"/>
                <a:cs typeface="Times New Roman"/>
                <a:sym typeface="Times New Roman"/>
              </a:rPr>
              <a:t>passive entity</a:t>
            </a:r>
            <a:r>
              <a:rPr lang="en-US" sz="1800">
                <a:latin typeface="Times New Roman"/>
                <a:ea typeface="Times New Roman"/>
                <a:cs typeface="Times New Roman"/>
                <a:sym typeface="Times New Roman"/>
              </a:rPr>
              <a:t>, process is </a:t>
            </a:r>
            <a:r>
              <a:rPr lang="en-US" sz="1800">
                <a:solidFill>
                  <a:srgbClr val="000000"/>
                </a:solidFill>
                <a:latin typeface="Times New Roman"/>
                <a:ea typeface="Times New Roman"/>
                <a:cs typeface="Times New Roman"/>
                <a:sym typeface="Times New Roman"/>
              </a:rPr>
              <a:t>an </a:t>
            </a:r>
            <a:r>
              <a:rPr b="1" i="1" lang="en-US" sz="1800">
                <a:solidFill>
                  <a:srgbClr val="000000"/>
                </a:solidFill>
                <a:latin typeface="Times New Roman"/>
                <a:ea typeface="Times New Roman"/>
                <a:cs typeface="Times New Roman"/>
                <a:sym typeface="Times New Roman"/>
              </a:rPr>
              <a:t>active entity</a:t>
            </a:r>
            <a:r>
              <a:rPr lang="en-US" sz="1800">
                <a:latin typeface="Times New Roman"/>
                <a:ea typeface="Times New Roman"/>
                <a:cs typeface="Times New Roman"/>
                <a:sym typeface="Times New Roman"/>
              </a:rPr>
              <a:t>.</a:t>
            </a:r>
            <a:endParaRPr/>
          </a:p>
          <a:p>
            <a:pPr indent="-342900" lvl="0" marL="34290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Process needs resources to accomplish its task</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CPU, memory, I/O, files</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Initialization data</a:t>
            </a:r>
            <a:endParaRPr/>
          </a:p>
          <a:p>
            <a:pPr indent="-342900" lvl="0" marL="34290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Process termination requires reclaim of any reusable resources</a:t>
            </a:r>
            <a:endParaRPr/>
          </a:p>
          <a:p>
            <a:pPr indent="-342900" lvl="0" marL="34290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Single-threaded process has one </a:t>
            </a:r>
            <a:r>
              <a:rPr b="1" lang="en-US" sz="1800">
                <a:solidFill>
                  <a:srgbClr val="3366FF"/>
                </a:solidFill>
                <a:latin typeface="Times New Roman"/>
                <a:ea typeface="Times New Roman"/>
                <a:cs typeface="Times New Roman"/>
                <a:sym typeface="Times New Roman"/>
              </a:rPr>
              <a:t>program counter </a:t>
            </a:r>
            <a:r>
              <a:rPr lang="en-US" sz="1800">
                <a:latin typeface="Times New Roman"/>
                <a:ea typeface="Times New Roman"/>
                <a:cs typeface="Times New Roman"/>
                <a:sym typeface="Times New Roman"/>
              </a:rPr>
              <a:t>specifying location of next instruction to execute</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Process executes instructions sequentially, one at a time, until completion</a:t>
            </a:r>
            <a:endParaRPr/>
          </a:p>
          <a:p>
            <a:pPr indent="-342900" lvl="0" marL="34290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Multi-threaded process has one program counter per thread</a:t>
            </a:r>
            <a:endParaRPr/>
          </a:p>
          <a:p>
            <a:pPr indent="-342900" lvl="0" marL="34290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Typically system has many processes, some user, some operating system running concurrently on one or more CPUs</a:t>
            </a:r>
            <a:endParaRPr/>
          </a:p>
          <a:p>
            <a:pPr indent="-342900" lvl="0" marL="3429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idx="4294967295" type="title"/>
          </p:nvPr>
        </p:nvSpPr>
        <p:spPr>
          <a:xfrm>
            <a:off x="1143000" y="661987"/>
            <a:ext cx="7558087"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Process Management Activities</a:t>
            </a:r>
            <a:endParaRPr/>
          </a:p>
        </p:txBody>
      </p:sp>
      <p:sp>
        <p:nvSpPr>
          <p:cNvPr id="117" name="Google Shape;117;p4"/>
          <p:cNvSpPr txBox="1"/>
          <p:nvPr>
            <p:ph idx="4294967295" type="body"/>
          </p:nvPr>
        </p:nvSpPr>
        <p:spPr>
          <a:xfrm>
            <a:off x="514351" y="1607582"/>
            <a:ext cx="7958137" cy="403542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None/>
            </a:pPr>
            <a:r>
              <a:rPr lang="en-US" sz="1800">
                <a:latin typeface="Times New Roman"/>
                <a:ea typeface="Times New Roman"/>
                <a:cs typeface="Times New Roman"/>
                <a:sym typeface="Times New Roman"/>
              </a:rPr>
              <a:t>    The operating system is responsible for the following activities in connection with process management:</a:t>
            </a:r>
            <a:endParaRPr/>
          </a:p>
          <a:p>
            <a:pPr indent="-342900" lvl="0" marL="3429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Creating and deleting both user and system processes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Suspending and resuming processes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Providing mechanisms for process synchronization</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Providing mechanisms for process communication</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Providing mechanisms for deadlock handling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idx="4294967295" type="title"/>
          </p:nvPr>
        </p:nvSpPr>
        <p:spPr>
          <a:xfrm>
            <a:off x="1066800" y="533400"/>
            <a:ext cx="75961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Memory Management</a:t>
            </a:r>
            <a:endParaRPr/>
          </a:p>
        </p:txBody>
      </p:sp>
      <p:sp>
        <p:nvSpPr>
          <p:cNvPr id="123" name="Google Shape;123;p5"/>
          <p:cNvSpPr txBox="1"/>
          <p:nvPr>
            <p:ph idx="4294967295" type="body"/>
          </p:nvPr>
        </p:nvSpPr>
        <p:spPr>
          <a:xfrm>
            <a:off x="806450" y="1233488"/>
            <a:ext cx="7727950" cy="4530725"/>
          </a:xfrm>
          <a:prstGeom prst="rect">
            <a:avLst/>
          </a:prstGeom>
          <a:noFill/>
          <a:ln>
            <a:noFill/>
          </a:ln>
        </p:spPr>
        <p:txBody>
          <a:bodyPr anchorCtr="0" anchor="t" bIns="45700" lIns="91425" spcFirstLastPara="1" rIns="91425" wrap="square" tIns="45700">
            <a:normAutofit/>
          </a:bodyPr>
          <a:lstStyle/>
          <a:p>
            <a:pPr indent="-228600" lvl="0" marL="34290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To execute a program all (or part) of the instructions must be in memory</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All  (or part) of the data that is needed by the program must be in memory.</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Memory management determines what is in memory and when</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Optimizing CPU utilization and computer response to users</a:t>
            </a:r>
            <a:endParaRPr/>
          </a:p>
          <a:p>
            <a:pPr indent="0" lvl="1" marL="4572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Memory management activities</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Keeping track of which parts of memory are currently being used and by whom</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Deciding which processes and data to move into and out of memory</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Allocating and de-allocating memory space as needed.</a:t>
            </a:r>
            <a:endParaRPr/>
          </a:p>
          <a:p>
            <a:pPr indent="-285750" lvl="1" marL="74295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idx="4294967295" type="title"/>
          </p:nvPr>
        </p:nvSpPr>
        <p:spPr>
          <a:xfrm>
            <a:off x="1143000" y="457200"/>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File-System Management</a:t>
            </a:r>
            <a:endParaRPr/>
          </a:p>
        </p:txBody>
      </p:sp>
      <p:sp>
        <p:nvSpPr>
          <p:cNvPr id="129" name="Google Shape;129;p6"/>
          <p:cNvSpPr txBox="1"/>
          <p:nvPr>
            <p:ph idx="4294967295" type="body"/>
          </p:nvPr>
        </p:nvSpPr>
        <p:spPr>
          <a:xfrm>
            <a:off x="920750" y="1447800"/>
            <a:ext cx="7434263" cy="46497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a:t>
            </a:r>
            <a:endParaRPr/>
          </a:p>
          <a:p>
            <a:pPr indent="0" lvl="0" marL="0" rtl="0" algn="l">
              <a:lnSpc>
                <a:spcPct val="90000"/>
              </a:lnSpc>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File-System management</a:t>
            </a:r>
            <a:endParaRPr/>
          </a:p>
          <a:p>
            <a:pPr indent="-285750" lvl="1" marL="74295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Files usually organized into directories</a:t>
            </a:r>
            <a:endParaRPr/>
          </a:p>
          <a:p>
            <a:pPr indent="-285750" lvl="1" marL="74295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Access control on most systems to determine who can access what</a:t>
            </a:r>
            <a:endParaRPr/>
          </a:p>
          <a:p>
            <a:pPr indent="-285750" lvl="1" marL="74295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OS activities include</a:t>
            </a:r>
            <a:endParaRPr/>
          </a:p>
          <a:p>
            <a:pPr indent="-228600" lvl="2" marL="114300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Creating and deleting files and directories</a:t>
            </a:r>
            <a:endParaRPr/>
          </a:p>
          <a:p>
            <a:pPr indent="-228600" lvl="2" marL="114300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Primitives to manipulate files and directories</a:t>
            </a:r>
            <a:endParaRPr/>
          </a:p>
          <a:p>
            <a:pPr indent="-228600" lvl="2" marL="114300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Mapping files onto secondary storage</a:t>
            </a:r>
            <a:endParaRPr/>
          </a:p>
          <a:p>
            <a:pPr indent="-228600" lvl="2" marL="1143000" rtl="0" algn="l">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Backup files onto stable (non-volatile) storage media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4294967295" type="title"/>
          </p:nvPr>
        </p:nvSpPr>
        <p:spPr>
          <a:xfrm>
            <a:off x="899615" y="609600"/>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I/O Subsystem</a:t>
            </a:r>
            <a:endParaRPr/>
          </a:p>
        </p:txBody>
      </p:sp>
      <p:sp>
        <p:nvSpPr>
          <p:cNvPr id="135" name="Google Shape;135;p7"/>
          <p:cNvSpPr txBox="1"/>
          <p:nvPr>
            <p:ph idx="4294967295" type="body"/>
          </p:nvPr>
        </p:nvSpPr>
        <p:spPr>
          <a:xfrm>
            <a:off x="822324" y="1295400"/>
            <a:ext cx="7712075" cy="4405313"/>
          </a:xfrm>
          <a:prstGeom prst="rect">
            <a:avLst/>
          </a:prstGeom>
          <a:noFill/>
          <a:ln>
            <a:noFill/>
          </a:ln>
        </p:spPr>
        <p:txBody>
          <a:bodyPr anchorCtr="0" anchor="t" bIns="45700" lIns="91425" spcFirstLastPara="1" rIns="91425" wrap="square" tIns="45700">
            <a:normAutofit/>
          </a:bodyPr>
          <a:lstStyle/>
          <a:p>
            <a:pPr indent="-228600" lvl="0" marL="34290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One purpose of OS is to hide peculiarities of hardware devices from the user</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I/O subsystem responsible for</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Memory management of I/O including buffering (storing data temporarily while it is being transferred), caching (storing parts of data in faster storage for performance), spooling (the overlapping of output of one job with input of other jobs)</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Handles General device-driver interface</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Manages Drivers for specific hardware devices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idx="4294967295" type="title"/>
          </p:nvPr>
        </p:nvSpPr>
        <p:spPr>
          <a:xfrm>
            <a:off x="1066800" y="533400"/>
            <a:ext cx="76644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Protection and Security</a:t>
            </a:r>
            <a:endParaRPr/>
          </a:p>
        </p:txBody>
      </p:sp>
      <p:sp>
        <p:nvSpPr>
          <p:cNvPr id="141" name="Google Shape;141;p8"/>
          <p:cNvSpPr txBox="1"/>
          <p:nvPr>
            <p:ph idx="4294967295" type="body"/>
          </p:nvPr>
        </p:nvSpPr>
        <p:spPr>
          <a:xfrm>
            <a:off x="806450" y="1233488"/>
            <a:ext cx="7648575" cy="5183187"/>
          </a:xfrm>
          <a:prstGeom prst="rect">
            <a:avLst/>
          </a:prstGeom>
          <a:noFill/>
          <a:ln>
            <a:noFill/>
          </a:ln>
        </p:spPr>
        <p:txBody>
          <a:bodyPr anchorCtr="0" anchor="t" bIns="45700" lIns="91425" spcFirstLastPara="1" rIns="91425" wrap="square" tIns="45700">
            <a:normAutofit/>
          </a:bodyPr>
          <a:lstStyle/>
          <a:p>
            <a:pPr indent="-228600" lvl="0" marL="342900" rtl="0" algn="just">
              <a:lnSpc>
                <a:spcPct val="90000"/>
              </a:lnSpc>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342900" lvl="0" marL="342900" rtl="0" algn="just">
              <a:lnSpc>
                <a:spcPct val="90000"/>
              </a:lnSpc>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Protection</a:t>
            </a:r>
            <a:r>
              <a:rPr b="1" lang="en-US" sz="1800">
                <a:solidFill>
                  <a:srgbClr val="3366FF"/>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any mechanism for controlling access of processes or users to resources defined by the OS</a:t>
            </a:r>
            <a:endParaRPr/>
          </a:p>
          <a:p>
            <a:pPr indent="-342900" lvl="0" marL="342900" rtl="0" algn="just">
              <a:lnSpc>
                <a:spcPct val="90000"/>
              </a:lnSpc>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Security</a:t>
            </a:r>
            <a:r>
              <a:rPr b="1" lang="en-US" sz="1800">
                <a:solidFill>
                  <a:srgbClr val="3366FF"/>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defense of the system against internal and external attacks</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Huge range, including denial-of-service, worms, viruses, identity theft, theft of service</a:t>
            </a:r>
            <a:endParaRPr/>
          </a:p>
          <a:p>
            <a:pPr indent="-342900" lvl="0" marL="34290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Systems generally first distinguish among users, to determine who can do what</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User identities (</a:t>
            </a:r>
            <a:r>
              <a:rPr b="1" lang="en-US" sz="1800">
                <a:latin typeface="Times New Roman"/>
                <a:ea typeface="Times New Roman"/>
                <a:cs typeface="Times New Roman"/>
                <a:sym typeface="Times New Roman"/>
              </a:rPr>
              <a:t>user IDs</a:t>
            </a:r>
            <a:r>
              <a:rPr lang="en-US" sz="1800">
                <a:latin typeface="Times New Roman"/>
                <a:ea typeface="Times New Roman"/>
                <a:cs typeface="Times New Roman"/>
                <a:sym typeface="Times New Roman"/>
              </a:rPr>
              <a:t>, security IDs) include name and associated number, one per user</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User ID then associated with all files, processes of that user to determine access control</a:t>
            </a:r>
            <a:endParaRPr/>
          </a:p>
          <a:p>
            <a:pPr indent="-285750" lvl="1" marL="742950" rtl="0" algn="just">
              <a:lnSpc>
                <a:spcPct val="9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Group identifier (</a:t>
            </a:r>
            <a:r>
              <a:rPr b="1" lang="en-US" sz="1800">
                <a:latin typeface="Times New Roman"/>
                <a:ea typeface="Times New Roman"/>
                <a:cs typeface="Times New Roman"/>
                <a:sym typeface="Times New Roman"/>
              </a:rPr>
              <a:t>group ID</a:t>
            </a:r>
            <a:r>
              <a:rPr lang="en-US" sz="1800">
                <a:latin typeface="Times New Roman"/>
                <a:ea typeface="Times New Roman"/>
                <a:cs typeface="Times New Roman"/>
                <a:sym typeface="Times New Roman"/>
              </a:rPr>
              <a:t>) allows set of users to be defined and controls managed, then also associated with each process, file</a:t>
            </a:r>
            <a:endParaRPr/>
          </a:p>
          <a:p>
            <a:pPr indent="-285750" lvl="1" marL="742950" rtl="0" algn="just">
              <a:lnSpc>
                <a:spcPct val="90000"/>
              </a:lnSpc>
              <a:spcBef>
                <a:spcPts val="360"/>
              </a:spcBef>
              <a:spcAft>
                <a:spcPts val="0"/>
              </a:spcAft>
              <a:buClr>
                <a:schemeClr val="dk1"/>
              </a:buClr>
              <a:buSzPts val="1800"/>
              <a:buChar char="–"/>
            </a:pPr>
            <a:r>
              <a:rPr b="1" lang="en-US" sz="1800">
                <a:latin typeface="Times New Roman"/>
                <a:ea typeface="Times New Roman"/>
                <a:cs typeface="Times New Roman"/>
                <a:sym typeface="Times New Roman"/>
              </a:rPr>
              <a:t>Privilege escalation </a:t>
            </a:r>
            <a:r>
              <a:rPr lang="en-US" sz="1800">
                <a:latin typeface="Times New Roman"/>
                <a:ea typeface="Times New Roman"/>
                <a:cs typeface="Times New Roman"/>
                <a:sym typeface="Times New Roman"/>
              </a:rPr>
              <a:t>allows user to change to effective ID with more rights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990600" y="53340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OS challenges</a:t>
            </a:r>
            <a:endParaRPr/>
          </a:p>
        </p:txBody>
      </p:sp>
      <p:sp>
        <p:nvSpPr>
          <p:cNvPr id="147" name="Google Shape;147;p9"/>
          <p:cNvSpPr txBox="1"/>
          <p:nvPr>
            <p:ph idx="1" type="body"/>
          </p:nvPr>
        </p:nvSpPr>
        <p:spPr>
          <a:xfrm>
            <a:off x="914400" y="1371600"/>
            <a:ext cx="8001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Reliability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Does the system do what it was designed to do? </a:t>
            </a:r>
            <a:endParaRPr/>
          </a:p>
          <a:p>
            <a:pPr indent="-342900" lvl="0" marL="342900" rtl="0" algn="l">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Availability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What portion of the time is the system working?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Mean Time To Failure (MTTF), Mean Time to Repair</a:t>
            </a:r>
            <a:endParaRPr/>
          </a:p>
          <a:p>
            <a:pPr indent="-342900" lvl="0" marL="342900" rtl="0" algn="l">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Security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Can the system be compromised by an attacker?</a:t>
            </a:r>
            <a:endParaRPr/>
          </a:p>
          <a:p>
            <a:pPr indent="-342900" lvl="0" marL="342900" rtl="0" algn="l">
              <a:spcBef>
                <a:spcPts val="36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Privacy </a:t>
            </a:r>
            <a:endParaRPr/>
          </a:p>
          <a:p>
            <a:pPr indent="0" lvl="0" marL="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Data is accessible only to authorized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2020-06-22T09:48:30Z</dcterms:created>
  <dc:creator>hp</dc:creator>
</cp:coreProperties>
</file>