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9144000"/>
  <p:notesSz cx="6858000" cy="9144000"/>
  <p:embeddedFontLst>
    <p:embeddedFont>
      <p:font typeface="Raleway ExtraBold"/>
      <p:bold r:id="rId27"/>
      <p:boldItalic r:id="rId28"/>
    </p:embeddedFont>
    <p:embeddedFont>
      <p:font typeface="Arial Black"/>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0" roundtripDataSignature="AMtx7mh8Kh+znu+2+8kSlpCW3xNqmb9O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ExtraBold-boldItalic.fntdata"/><Relationship Id="rId27" Type="http://schemas.openxmlformats.org/officeDocument/2006/relationships/font" Target="fonts/RalewayExtraBol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rialBlack-regular.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 name="Shape 11"/>
        <p:cNvGrpSpPr/>
        <p:nvPr/>
      </p:nvGrpSpPr>
      <p:grpSpPr>
        <a:xfrm>
          <a:off x="0" y="0"/>
          <a:ext cx="0" cy="0"/>
          <a:chOff x="0" y="0"/>
          <a:chExt cx="0" cy="0"/>
        </a:xfrm>
      </p:grpSpPr>
      <p:sp>
        <p:nvSpPr>
          <p:cNvPr id="12" name="Google Shape;12;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 name="Google Shape;19;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2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5" name="Google Shape;25;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2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1" name="Google Shape;31;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8" name="Google Shape;38;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4" name="Google Shape;44;p2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5" name="Google Shape;45;p2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6" name="Google Shape;46;p2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7" name="Google Shape;47;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1"/>
          <p:cNvSpPr/>
          <p:nvPr>
            <p:ph idx="2" type="pic"/>
          </p:nvPr>
        </p:nvSpPr>
        <p:spPr>
          <a:xfrm>
            <a:off x="1792288" y="612775"/>
            <a:ext cx="5486400" cy="4114800"/>
          </a:xfrm>
          <a:prstGeom prst="rect">
            <a:avLst/>
          </a:prstGeom>
          <a:noFill/>
          <a:ln>
            <a:noFill/>
          </a:ln>
        </p:spPr>
      </p:sp>
      <p:sp>
        <p:nvSpPr>
          <p:cNvPr id="64" name="Google Shape;64;p3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1.png"/><Relationship Id="rId7"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includehelp.com/c-programming-questions/" TargetMode="External"/><Relationship Id="rId4" Type="http://schemas.openxmlformats.org/officeDocument/2006/relationships/hyperlink" Target="https://www.studytonight.com/operating-system/" TargetMode="External"/><Relationship Id="rId9" Type="http://schemas.openxmlformats.org/officeDocument/2006/relationships/hyperlink" Target="https://www.geeksforgeeks.org/operating-systems/" TargetMode="External"/><Relationship Id="rId5" Type="http://schemas.openxmlformats.org/officeDocument/2006/relationships/hyperlink" Target="https://computing.llnl.gov/tutorials/" TargetMode="External"/><Relationship Id="rId6" Type="http://schemas.openxmlformats.org/officeDocument/2006/relationships/hyperlink" Target="https://www.tutorialspoint.com/operating_system/index.htm" TargetMode="External"/><Relationship Id="rId7" Type="http://schemas.openxmlformats.org/officeDocument/2006/relationships/hyperlink" Target="https://www.javatpoint.com/os-tutorial" TargetMode="External"/><Relationship Id="rId8" Type="http://schemas.openxmlformats.org/officeDocument/2006/relationships/hyperlink" Target="https://www.guru99.com/operating-system-tutorial.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3316" y="4927756"/>
            <a:ext cx="9147315" cy="113891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85" name="Google Shape;85;p1"/>
          <p:cNvSpPr/>
          <p:nvPr/>
        </p:nvSpPr>
        <p:spPr>
          <a:xfrm>
            <a:off x="226648" y="5283739"/>
            <a:ext cx="34289" cy="460411"/>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86" name="Google Shape;86;p1"/>
          <p:cNvSpPr txBox="1"/>
          <p:nvPr/>
        </p:nvSpPr>
        <p:spPr>
          <a:xfrm>
            <a:off x="6572250" y="5738813"/>
            <a:ext cx="2057400" cy="273844"/>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r>
              <a:t/>
            </a:r>
            <a:endParaRPr b="0" i="0" sz="900" u="none" cap="none" strike="noStrike">
              <a:solidFill>
                <a:srgbClr val="888888"/>
              </a:solidFill>
              <a:latin typeface="Calibri"/>
              <a:ea typeface="Calibri"/>
              <a:cs typeface="Calibri"/>
              <a:sym typeface="Calibri"/>
            </a:endParaRPr>
          </a:p>
        </p:txBody>
      </p:sp>
      <p:sp>
        <p:nvSpPr>
          <p:cNvPr id="87" name="Google Shape;87;p1"/>
          <p:cNvSpPr/>
          <p:nvPr/>
        </p:nvSpPr>
        <p:spPr>
          <a:xfrm flipH="1" rot="10800000">
            <a:off x="7130143" y="5312160"/>
            <a:ext cx="968829" cy="868205"/>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graphicFrame>
        <p:nvGraphicFramePr>
          <p:cNvPr id="88" name="Google Shape;88;p1"/>
          <p:cNvGraphicFramePr/>
          <p:nvPr/>
        </p:nvGraphicFramePr>
        <p:xfrm>
          <a:off x="57591" y="3198541"/>
          <a:ext cx="2477292" cy="2361044"/>
        </p:xfrm>
        <a:graphic>
          <a:graphicData uri="http://schemas.openxmlformats.org/presentationml/2006/ole">
            <mc:AlternateContent>
              <mc:Choice Requires="v">
                <p:oleObj r:id="rId4" imgH="2361044" imgW="2477292" progId="" spid="_x0000_s1">
                  <p:embed/>
                </p:oleObj>
              </mc:Choice>
              <mc:Fallback>
                <p:oleObj r:id="rId5" imgH="2361044" imgW="2477292" progId="">
                  <p:embed/>
                  <p:pic>
                    <p:nvPicPr>
                      <p:cNvPr id="88" name="Google Shape;88;p1"/>
                      <p:cNvPicPr preferRelativeResize="0"/>
                      <p:nvPr/>
                    </p:nvPicPr>
                    <p:blipFill rotWithShape="1">
                      <a:blip r:embed="rId6">
                        <a:alphaModFix/>
                      </a:blip>
                      <a:srcRect b="0" l="0" r="0" t="0"/>
                      <a:stretch/>
                    </p:blipFill>
                    <p:spPr>
                      <a:xfrm>
                        <a:off x="57591" y="3198541"/>
                        <a:ext cx="2477292" cy="2361044"/>
                      </a:xfrm>
                      <a:prstGeom prst="rect">
                        <a:avLst/>
                      </a:prstGeom>
                      <a:noFill/>
                      <a:ln>
                        <a:noFill/>
                      </a:ln>
                    </p:spPr>
                  </p:pic>
                </p:oleObj>
              </mc:Fallback>
            </mc:AlternateContent>
          </a:graphicData>
        </a:graphic>
      </p:graphicFrame>
      <p:sp>
        <p:nvSpPr>
          <p:cNvPr id="89" name="Google Shape;89;p1"/>
          <p:cNvSpPr/>
          <p:nvPr/>
        </p:nvSpPr>
        <p:spPr>
          <a:xfrm flipH="1">
            <a:off x="5284078" y="808530"/>
            <a:ext cx="3859922" cy="4389330"/>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sp>
        <p:nvSpPr>
          <p:cNvPr id="90" name="Google Shape;90;p1"/>
          <p:cNvSpPr/>
          <p:nvPr/>
        </p:nvSpPr>
        <p:spPr>
          <a:xfrm>
            <a:off x="1593056" y="2376394"/>
            <a:ext cx="5122069" cy="118550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pic>
        <p:nvPicPr>
          <p:cNvPr id="91" name="Google Shape;91;p1"/>
          <p:cNvPicPr preferRelativeResize="0"/>
          <p:nvPr/>
        </p:nvPicPr>
        <p:blipFill rotWithShape="1">
          <a:blip r:embed="rId7">
            <a:alphaModFix/>
          </a:blip>
          <a:srcRect b="0" l="0" r="0" t="0"/>
          <a:stretch/>
        </p:blipFill>
        <p:spPr>
          <a:xfrm>
            <a:off x="57591" y="80792"/>
            <a:ext cx="3652048" cy="1455476"/>
          </a:xfrm>
          <a:prstGeom prst="rect">
            <a:avLst/>
          </a:prstGeom>
          <a:noFill/>
          <a:ln>
            <a:noFill/>
          </a:ln>
        </p:spPr>
      </p:pic>
      <p:sp>
        <p:nvSpPr>
          <p:cNvPr id="92" name="Google Shape;92;p1"/>
          <p:cNvSpPr/>
          <p:nvPr/>
        </p:nvSpPr>
        <p:spPr>
          <a:xfrm flipH="1">
            <a:off x="7372348" y="4857750"/>
            <a:ext cx="1774967" cy="1200151"/>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93" name="Google Shape;93;p1"/>
          <p:cNvSpPr txBox="1"/>
          <p:nvPr/>
        </p:nvSpPr>
        <p:spPr>
          <a:xfrm>
            <a:off x="5161019" y="5371921"/>
            <a:ext cx="3696456" cy="5078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500" u="none" cap="none" strike="noStrike">
                <a:solidFill>
                  <a:srgbClr val="595959"/>
                </a:solidFill>
                <a:latin typeface="Arial"/>
                <a:ea typeface="Arial"/>
                <a:cs typeface="Arial"/>
                <a:sym typeface="Arial"/>
              </a:rPr>
              <a:t>DISCOVER . </a:t>
            </a:r>
            <a:r>
              <a:rPr b="1" i="0" lang="en-US" sz="1500" u="none" cap="none" strike="noStrike">
                <a:solidFill>
                  <a:srgbClr val="C00000"/>
                </a:solidFill>
                <a:latin typeface="Arial"/>
                <a:ea typeface="Arial"/>
                <a:cs typeface="Arial"/>
                <a:sym typeface="Arial"/>
              </a:rPr>
              <a:t>LEARN</a:t>
            </a:r>
            <a:r>
              <a:rPr b="1" i="0" lang="en-US" sz="1500" u="none" cap="none" strike="noStrike">
                <a:solidFill>
                  <a:srgbClr val="595959"/>
                </a:solidFill>
                <a:latin typeface="Arial"/>
                <a:ea typeface="Arial"/>
                <a:cs typeface="Arial"/>
                <a:sym typeface="Arial"/>
              </a:rPr>
              <a:t> . EMPOWER</a:t>
            </a:r>
            <a:endParaRPr b="1" i="0" sz="9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1" i="0" sz="1200" u="none" cap="none" strike="noStrike">
              <a:solidFill>
                <a:schemeClr val="dk1"/>
              </a:solidFill>
              <a:latin typeface="Arial"/>
              <a:ea typeface="Arial"/>
              <a:cs typeface="Arial"/>
              <a:sym typeface="Arial"/>
            </a:endParaRPr>
          </a:p>
        </p:txBody>
      </p:sp>
      <p:sp>
        <p:nvSpPr>
          <p:cNvPr id="94" name="Google Shape;94;p1"/>
          <p:cNvSpPr/>
          <p:nvPr/>
        </p:nvSpPr>
        <p:spPr>
          <a:xfrm>
            <a:off x="5164336" y="5389985"/>
            <a:ext cx="34289" cy="277965"/>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95" name="Google Shape;95;p1"/>
          <p:cNvSpPr txBox="1"/>
          <p:nvPr/>
        </p:nvSpPr>
        <p:spPr>
          <a:xfrm>
            <a:off x="1045029" y="1828801"/>
            <a:ext cx="7344591" cy="4533549"/>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i="0" lang="en-US" sz="2400" u="none" cap="none" strike="noStrike">
                <a:solidFill>
                  <a:schemeClr val="dk1"/>
                </a:solidFill>
                <a:latin typeface="Arial Black"/>
                <a:ea typeface="Arial Black"/>
                <a:cs typeface="Arial Black"/>
                <a:sym typeface="Arial Black"/>
              </a:rPr>
              <a:t>UNIVERSITY INSTITUTEOF ENGINEERING</a:t>
            </a:r>
            <a:endParaRPr/>
          </a:p>
          <a:p>
            <a:pPr indent="0" lvl="0" marL="0" marR="0" rtl="0" algn="ctr">
              <a:lnSpc>
                <a:spcPct val="90000"/>
              </a:lnSpc>
              <a:spcBef>
                <a:spcPts val="840"/>
              </a:spcBef>
              <a:spcAft>
                <a:spcPts val="0"/>
              </a:spcAft>
              <a:buNone/>
            </a:pPr>
            <a:r>
              <a:rPr b="1" i="0" lang="en-US" sz="2400" u="none" cap="none" strike="noStrike">
                <a:solidFill>
                  <a:schemeClr val="dk1"/>
                </a:solidFill>
                <a:latin typeface="Arial Black"/>
                <a:ea typeface="Arial Black"/>
                <a:cs typeface="Arial Black"/>
                <a:sym typeface="Arial Black"/>
              </a:rPr>
              <a:t>Bachelor of Engineering (Computer Science &amp; Engineering) </a:t>
            </a:r>
            <a:endParaRPr/>
          </a:p>
          <a:p>
            <a:pPr indent="0" lvl="0" marL="0" marR="0" rtl="0" algn="ctr">
              <a:lnSpc>
                <a:spcPct val="90000"/>
              </a:lnSpc>
              <a:spcBef>
                <a:spcPts val="840"/>
              </a:spcBef>
              <a:spcAft>
                <a:spcPts val="0"/>
              </a:spcAft>
              <a:buNone/>
            </a:pPr>
            <a:r>
              <a:rPr b="1" i="0" lang="en-US" sz="2400" u="none" cap="none" strike="noStrike">
                <a:solidFill>
                  <a:schemeClr val="dk1"/>
                </a:solidFill>
                <a:latin typeface="Arial Black"/>
                <a:ea typeface="Arial Black"/>
                <a:cs typeface="Arial Black"/>
                <a:sym typeface="Arial Black"/>
              </a:rPr>
              <a:t>Operating System (CST-328)</a:t>
            </a:r>
            <a:endParaRPr/>
          </a:p>
          <a:p>
            <a:pPr indent="0" lvl="0" marL="0" marR="0" rtl="0" algn="ctr">
              <a:lnSpc>
                <a:spcPct val="90000"/>
              </a:lnSpc>
              <a:spcBef>
                <a:spcPts val="840"/>
              </a:spcBef>
              <a:spcAft>
                <a:spcPts val="0"/>
              </a:spcAft>
              <a:buNone/>
            </a:pPr>
            <a:r>
              <a:t/>
            </a:r>
            <a:endParaRPr b="1" i="0" sz="2400" u="none" cap="none" strike="noStrike">
              <a:solidFill>
                <a:schemeClr val="dk1"/>
              </a:solidFill>
              <a:latin typeface="Arial Black"/>
              <a:ea typeface="Arial Black"/>
              <a:cs typeface="Arial Black"/>
              <a:sym typeface="Arial Black"/>
            </a:endParaRPr>
          </a:p>
          <a:p>
            <a:pPr indent="0" lvl="0" marL="0" marR="0" rtl="0" algn="ctr">
              <a:lnSpc>
                <a:spcPct val="90000"/>
              </a:lnSpc>
              <a:spcBef>
                <a:spcPts val="840"/>
              </a:spcBef>
              <a:spcAft>
                <a:spcPts val="0"/>
              </a:spcAft>
              <a:buNone/>
            </a:pPr>
            <a:r>
              <a:rPr b="1" i="0" lang="en-US" sz="1800" u="none" cap="none" strike="noStrike">
                <a:solidFill>
                  <a:schemeClr val="dk1"/>
                </a:solidFill>
                <a:latin typeface="Arial Black"/>
                <a:ea typeface="Arial Black"/>
                <a:cs typeface="Arial Black"/>
                <a:sym typeface="Arial Black"/>
              </a:rPr>
              <a:t>Subject Coordinator: Er. Puneet kaur(E6913)</a:t>
            </a:r>
            <a:endParaRPr/>
          </a:p>
          <a:p>
            <a:pPr indent="0" lvl="0" marL="0" marR="0" rtl="0" algn="ctr">
              <a:lnSpc>
                <a:spcPct val="90000"/>
              </a:lnSpc>
              <a:spcBef>
                <a:spcPts val="630"/>
              </a:spcBef>
              <a:spcAft>
                <a:spcPts val="0"/>
              </a:spcAft>
              <a:buNone/>
            </a:pPr>
            <a:r>
              <a:t/>
            </a:r>
            <a:endParaRPr b="1" i="0" sz="1800" u="none" cap="none" strike="noStrike">
              <a:solidFill>
                <a:schemeClr val="dk1"/>
              </a:solidFill>
              <a:latin typeface="Arial Black"/>
              <a:ea typeface="Arial Black"/>
              <a:cs typeface="Arial Black"/>
              <a:sym typeface="Arial Black"/>
            </a:endParaRPr>
          </a:p>
          <a:p>
            <a:pPr indent="0" lvl="0" marL="0" marR="0" rtl="0" algn="ctr">
              <a:lnSpc>
                <a:spcPct val="90000"/>
              </a:lnSpc>
              <a:spcBef>
                <a:spcPts val="630"/>
              </a:spcBef>
              <a:spcAft>
                <a:spcPts val="0"/>
              </a:spcAft>
              <a:buNone/>
            </a:pPr>
            <a:r>
              <a:t/>
            </a:r>
            <a:endParaRPr b="1" i="0" sz="24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840"/>
              </a:spcBef>
              <a:spcAft>
                <a:spcPts val="0"/>
              </a:spcAft>
              <a:buNone/>
            </a:pPr>
            <a:r>
              <a:t/>
            </a:r>
            <a:endParaRPr b="1" i="0" sz="24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840"/>
              </a:spcBef>
              <a:spcAft>
                <a:spcPts val="0"/>
              </a:spcAft>
              <a:buNone/>
            </a:pPr>
            <a:r>
              <a:rPr b="1" i="0" lang="en-US" sz="2400" u="none" cap="none" strike="noStrike">
                <a:solidFill>
                  <a:srgbClr val="262626"/>
                </a:solidFill>
                <a:latin typeface="Times New Roman"/>
                <a:ea typeface="Times New Roman"/>
                <a:cs typeface="Times New Roman"/>
                <a:sym typeface="Times New Roman"/>
              </a:rPr>
              <a:t> </a:t>
            </a:r>
            <a:endParaRPr/>
          </a:p>
          <a:p>
            <a:pPr indent="0" lvl="0" marL="0" marR="0" rtl="0" algn="l">
              <a:spcBef>
                <a:spcPts val="840"/>
              </a:spcBef>
              <a:spcAft>
                <a:spcPts val="0"/>
              </a:spcAft>
              <a:buNone/>
            </a:pPr>
            <a:r>
              <a:t/>
            </a:r>
            <a:endParaRPr b="0" i="0" sz="1200" u="none" cap="none" strike="noStrike">
              <a:solidFill>
                <a:schemeClr val="dk1"/>
              </a:solidFill>
              <a:latin typeface="Raleway ExtraBold"/>
              <a:ea typeface="Raleway ExtraBold"/>
              <a:cs typeface="Raleway ExtraBold"/>
              <a:sym typeface="Raleway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0"/>
          <p:cNvSpPr txBox="1"/>
          <p:nvPr>
            <p:ph type="title"/>
          </p:nvPr>
        </p:nvSpPr>
        <p:spPr>
          <a:xfrm>
            <a:off x="457200" y="228600"/>
            <a:ext cx="8229600" cy="1524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br>
              <a:rPr lang="en-US"/>
            </a:br>
            <a:endParaRPr/>
          </a:p>
        </p:txBody>
      </p:sp>
      <p:sp>
        <p:nvSpPr>
          <p:cNvPr id="153" name="Google Shape;153;p10"/>
          <p:cNvSpPr txBox="1"/>
          <p:nvPr>
            <p:ph idx="1" type="body"/>
          </p:nvPr>
        </p:nvSpPr>
        <p:spPr>
          <a:xfrm>
            <a:off x="304800" y="1828800"/>
            <a:ext cx="8686800" cy="42672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1800"/>
              <a:buChar char="•"/>
            </a:pPr>
            <a:r>
              <a:rPr lang="en-US" sz="1800">
                <a:latin typeface="Times New Roman"/>
                <a:ea typeface="Times New Roman"/>
                <a:cs typeface="Times New Roman"/>
                <a:sym typeface="Times New Roman"/>
              </a:rPr>
              <a:t>Time-sharing or Multitasking is a logical extension of </a:t>
            </a:r>
            <a:endParaRPr/>
          </a:p>
          <a:p>
            <a:pPr indent="-342900" lvl="0" marL="342900" rtl="0" algn="just">
              <a:spcBef>
                <a:spcPts val="360"/>
              </a:spcBef>
              <a:spcAft>
                <a:spcPts val="0"/>
              </a:spcAft>
              <a:buClr>
                <a:schemeClr val="dk1"/>
              </a:buClr>
              <a:buSzPts val="1800"/>
              <a:buNone/>
            </a:pPr>
            <a:r>
              <a:rPr lang="en-US" sz="1800">
                <a:latin typeface="Times New Roman"/>
                <a:ea typeface="Times New Roman"/>
                <a:cs typeface="Times New Roman"/>
                <a:sym typeface="Times New Roman"/>
              </a:rPr>
              <a:t>     multiprogramming.</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Processor's time which is shared among multiple users simultaneously is termed as time-sharing. </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It refers to term where multiple jobs are executed by the CPU simultaneously by switching between them. </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A time sharing operating system is that in which each task is given some time to execute and all tasks are given time so that all processes run seamlessly without any problem. </a:t>
            </a:r>
            <a:endParaRPr/>
          </a:p>
          <a:p>
            <a:pPr indent="-342900" lvl="0" marL="342900" rtl="0" algn="just">
              <a:spcBef>
                <a:spcPts val="400"/>
              </a:spcBef>
              <a:spcAft>
                <a:spcPts val="0"/>
              </a:spcAft>
              <a:buClr>
                <a:schemeClr val="dk1"/>
              </a:buClr>
              <a:buSzPts val="1800"/>
              <a:buChar char="•"/>
            </a:pPr>
            <a:r>
              <a:rPr lang="en-US" sz="1800">
                <a:latin typeface="Times New Roman"/>
                <a:ea typeface="Times New Roman"/>
                <a:cs typeface="Times New Roman"/>
                <a:sym typeface="Times New Roman"/>
              </a:rPr>
              <a:t>Suppose there are many users attached to a single system then each user has given time of CPU</a:t>
            </a:r>
            <a:r>
              <a:rPr lang="en-US" sz="2000">
                <a:latin typeface="Times New Roman"/>
                <a:ea typeface="Times New Roman"/>
                <a:cs typeface="Times New Roman"/>
                <a:sym typeface="Times New Roman"/>
              </a:rPr>
              <a:t>. </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No user can feel to have trouble in using the system</a:t>
            </a:r>
            <a:endParaRPr/>
          </a:p>
          <a:p>
            <a:pPr indent="-190500" lvl="0" marL="34290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p:txBody>
      </p:sp>
      <p:sp>
        <p:nvSpPr>
          <p:cNvPr id="154" name="Google Shape;154;p10"/>
          <p:cNvSpPr/>
          <p:nvPr/>
        </p:nvSpPr>
        <p:spPr>
          <a:xfrm>
            <a:off x="152400" y="457200"/>
            <a:ext cx="8686800"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C00000"/>
                </a:solidFill>
                <a:latin typeface="Times New Roman"/>
                <a:ea typeface="Times New Roman"/>
                <a:cs typeface="Times New Roman"/>
                <a:sym typeface="Times New Roman"/>
              </a:rPr>
              <a:t>Multitasking and Time-sharing operating systems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ph type="title"/>
          </p:nvPr>
        </p:nvSpPr>
        <p:spPr>
          <a:xfrm>
            <a:off x="914400" y="762000"/>
            <a:ext cx="7772400" cy="1066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New Roman"/>
              <a:buNone/>
            </a:pPr>
            <a:r>
              <a:rPr b="1" lang="en-US" sz="4000">
                <a:solidFill>
                  <a:srgbClr val="C00000"/>
                </a:solidFill>
                <a:latin typeface="Times New Roman"/>
                <a:ea typeface="Times New Roman"/>
                <a:cs typeface="Times New Roman"/>
                <a:sym typeface="Times New Roman"/>
              </a:rPr>
              <a:t>Multitasking and</a:t>
            </a:r>
            <a:br>
              <a:rPr b="1" lang="en-US" sz="4000">
                <a:solidFill>
                  <a:srgbClr val="C00000"/>
                </a:solidFill>
                <a:latin typeface="Times New Roman"/>
                <a:ea typeface="Times New Roman"/>
                <a:cs typeface="Times New Roman"/>
                <a:sym typeface="Times New Roman"/>
              </a:rPr>
            </a:br>
            <a:r>
              <a:rPr b="1" lang="en-US" sz="4000">
                <a:solidFill>
                  <a:srgbClr val="C00000"/>
                </a:solidFill>
                <a:latin typeface="Times New Roman"/>
                <a:ea typeface="Times New Roman"/>
                <a:cs typeface="Times New Roman"/>
                <a:sym typeface="Times New Roman"/>
              </a:rPr>
              <a:t>Time-sharing operating systems</a:t>
            </a:r>
            <a:br>
              <a:rPr lang="en-US" sz="4000">
                <a:solidFill>
                  <a:srgbClr val="C00000"/>
                </a:solidFill>
                <a:latin typeface="Times New Roman"/>
                <a:ea typeface="Times New Roman"/>
                <a:cs typeface="Times New Roman"/>
                <a:sym typeface="Times New Roman"/>
              </a:rPr>
            </a:br>
            <a:endParaRPr sz="4000">
              <a:solidFill>
                <a:srgbClr val="C00000"/>
              </a:solidFill>
              <a:latin typeface="Times New Roman"/>
              <a:ea typeface="Times New Roman"/>
              <a:cs typeface="Times New Roman"/>
              <a:sym typeface="Times New Roman"/>
            </a:endParaRPr>
          </a:p>
        </p:txBody>
      </p:sp>
      <p:pic>
        <p:nvPicPr>
          <p:cNvPr descr="C:\Users\student\Desktop\multitasking.jpg" id="160" name="Google Shape;160;p11"/>
          <p:cNvPicPr preferRelativeResize="0"/>
          <p:nvPr>
            <p:ph idx="1" type="body"/>
          </p:nvPr>
        </p:nvPicPr>
        <p:blipFill rotWithShape="1">
          <a:blip r:embed="rId3">
            <a:alphaModFix/>
          </a:blip>
          <a:srcRect b="0" l="0" r="0" t="0"/>
          <a:stretch/>
        </p:blipFill>
        <p:spPr>
          <a:xfrm>
            <a:off x="1219200" y="1981200"/>
            <a:ext cx="6858000" cy="385365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2"/>
          <p:cNvSpPr txBox="1"/>
          <p:nvPr>
            <p:ph type="title"/>
          </p:nvPr>
        </p:nvSpPr>
        <p:spPr>
          <a:xfrm>
            <a:off x="1295400" y="457200"/>
            <a:ext cx="7391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Calibri"/>
              <a:buNone/>
            </a:pPr>
            <a:br>
              <a:rPr lang="en-US"/>
            </a:br>
            <a:endParaRPr/>
          </a:p>
        </p:txBody>
      </p:sp>
      <p:sp>
        <p:nvSpPr>
          <p:cNvPr id="166" name="Google Shape;166;p12"/>
          <p:cNvSpPr txBox="1"/>
          <p:nvPr>
            <p:ph idx="1" type="body"/>
          </p:nvPr>
        </p:nvSpPr>
        <p:spPr>
          <a:xfrm>
            <a:off x="304800" y="1676400"/>
            <a:ext cx="8610600" cy="47244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1800"/>
              <a:buNone/>
            </a:pPr>
            <a:r>
              <a:t/>
            </a:r>
            <a:endParaRPr b="1" sz="1800">
              <a:solidFill>
                <a:srgbClr val="C00000"/>
              </a:solidFill>
              <a:latin typeface="Times New Roman"/>
              <a:ea typeface="Times New Roman"/>
              <a:cs typeface="Times New Roman"/>
              <a:sym typeface="Times New Roman"/>
            </a:endParaRPr>
          </a:p>
          <a:p>
            <a:pPr indent="0" lvl="0" marL="0" rtl="0" algn="just">
              <a:spcBef>
                <a:spcPts val="360"/>
              </a:spcBef>
              <a:spcAft>
                <a:spcPts val="0"/>
              </a:spcAft>
              <a:buClr>
                <a:srgbClr val="C00000"/>
              </a:buClr>
              <a:buSzPts val="1800"/>
              <a:buNone/>
            </a:pPr>
            <a:r>
              <a:rPr b="1" lang="en-US" sz="1800">
                <a:solidFill>
                  <a:srgbClr val="C00000"/>
                </a:solidFill>
                <a:latin typeface="Times New Roman"/>
                <a:ea typeface="Times New Roman"/>
                <a:cs typeface="Times New Roman"/>
                <a:sym typeface="Times New Roman"/>
              </a:rPr>
              <a:t>Advantages –</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Provide advantage of quick response.</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Reduces CPU idle time.</a:t>
            </a:r>
            <a:endParaRPr/>
          </a:p>
          <a:p>
            <a:pPr indent="-342900" lvl="0" marL="342900" rtl="0" algn="l">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342900" lvl="0" marL="342900" rtl="0" algn="l">
              <a:spcBef>
                <a:spcPts val="360"/>
              </a:spcBef>
              <a:spcAft>
                <a:spcPts val="0"/>
              </a:spcAft>
              <a:buClr>
                <a:srgbClr val="C00000"/>
              </a:buClr>
              <a:buSzPts val="1800"/>
              <a:buNone/>
            </a:pPr>
            <a:r>
              <a:rPr b="1" lang="en-US" sz="1800">
                <a:solidFill>
                  <a:srgbClr val="C00000"/>
                </a:solidFill>
                <a:latin typeface="Times New Roman"/>
                <a:ea typeface="Times New Roman"/>
                <a:cs typeface="Times New Roman"/>
                <a:sym typeface="Times New Roman"/>
              </a:rPr>
              <a:t>Disadvantages -</a:t>
            </a:r>
            <a:r>
              <a:rPr lang="en-US" sz="1800">
                <a:solidFill>
                  <a:srgbClr val="C00000"/>
                </a:solidFill>
                <a:latin typeface="Times New Roman"/>
                <a:ea typeface="Times New Roman"/>
                <a:cs typeface="Times New Roman"/>
                <a:sym typeface="Times New Roman"/>
              </a:rPr>
              <a:t> </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Problem of reliability.</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Security and Integrity of user programs and data is at risk.</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It consumes much resources so it need special operating systems.</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Switching between tasks becomes overhead sometimes.</a:t>
            </a:r>
            <a:endParaRPr/>
          </a:p>
          <a:p>
            <a:pPr indent="-228600" lvl="0" marL="342900" rtl="0" algn="l">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p:txBody>
      </p:sp>
      <p:sp>
        <p:nvSpPr>
          <p:cNvPr id="167" name="Google Shape;167;p12"/>
          <p:cNvSpPr txBox="1"/>
          <p:nvPr/>
        </p:nvSpPr>
        <p:spPr>
          <a:xfrm>
            <a:off x="457200" y="228600"/>
            <a:ext cx="8229600" cy="1524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dk1"/>
              </a:buClr>
              <a:buSzPts val="2400"/>
              <a:buFont typeface="Cambria"/>
              <a:buNone/>
            </a:pPr>
            <a:br>
              <a:rPr b="1" lang="en-US" sz="2400">
                <a:solidFill>
                  <a:schemeClr val="dk1"/>
                </a:solidFill>
                <a:latin typeface="Cambria"/>
                <a:ea typeface="Cambria"/>
                <a:cs typeface="Cambria"/>
                <a:sym typeface="Cambria"/>
              </a:rPr>
            </a:br>
            <a:endParaRPr b="1" sz="2400">
              <a:solidFill>
                <a:schemeClr val="dk1"/>
              </a:solidFill>
              <a:latin typeface="Cambria"/>
              <a:ea typeface="Cambria"/>
              <a:cs typeface="Cambria"/>
              <a:sym typeface="Cambria"/>
            </a:endParaRPr>
          </a:p>
        </p:txBody>
      </p:sp>
      <p:sp>
        <p:nvSpPr>
          <p:cNvPr id="168" name="Google Shape;168;p12"/>
          <p:cNvSpPr/>
          <p:nvPr/>
        </p:nvSpPr>
        <p:spPr>
          <a:xfrm>
            <a:off x="990600" y="457200"/>
            <a:ext cx="7848600"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C00000"/>
                </a:solidFill>
                <a:latin typeface="Times New Roman"/>
                <a:ea typeface="Times New Roman"/>
                <a:cs typeface="Times New Roman"/>
                <a:sym typeface="Times New Roman"/>
              </a:rPr>
              <a:t>Multitasking and Time-sharing operating systems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3"/>
          <p:cNvSpPr txBox="1"/>
          <p:nvPr>
            <p:ph type="title"/>
          </p:nvPr>
        </p:nvSpPr>
        <p:spPr>
          <a:xfrm>
            <a:off x="1143000" y="685800"/>
            <a:ext cx="7543800" cy="7159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000"/>
              <a:buFont typeface="Times New Roman"/>
              <a:buNone/>
            </a:pPr>
            <a:r>
              <a:rPr b="1" lang="en-US" sz="4000">
                <a:solidFill>
                  <a:srgbClr val="C00000"/>
                </a:solidFill>
                <a:latin typeface="Times New Roman"/>
                <a:ea typeface="Times New Roman"/>
                <a:cs typeface="Times New Roman"/>
                <a:sym typeface="Times New Roman"/>
              </a:rPr>
              <a:t>Multiprocessing systems</a:t>
            </a:r>
            <a:endParaRPr/>
          </a:p>
        </p:txBody>
      </p:sp>
      <p:sp>
        <p:nvSpPr>
          <p:cNvPr id="174" name="Google Shape;174;p13"/>
          <p:cNvSpPr txBox="1"/>
          <p:nvPr>
            <p:ph idx="1" type="body"/>
          </p:nvPr>
        </p:nvSpPr>
        <p:spPr>
          <a:xfrm>
            <a:off x="914400" y="1752600"/>
            <a:ext cx="7848600" cy="43434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1800"/>
              <a:buChar char="•"/>
            </a:pPr>
            <a:r>
              <a:rPr lang="en-US" sz="1800">
                <a:latin typeface="Times New Roman"/>
                <a:ea typeface="Times New Roman"/>
                <a:cs typeface="Times New Roman"/>
                <a:sym typeface="Times New Roman"/>
              </a:rPr>
              <a:t>Multiprocessing is the use of two or more central processing units (CPUs) within a single computer system. </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The term also refers to the ability of a system to support more than one processor and/or the ability to allocate tasks between them.</a:t>
            </a:r>
            <a:endParaRPr/>
          </a:p>
          <a:p>
            <a:pPr indent="-228600" lvl="0" marL="342900" rtl="0" algn="just">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342900" lvl="0" marL="342900" rtl="0" algn="l">
              <a:spcBef>
                <a:spcPts val="360"/>
              </a:spcBef>
              <a:spcAft>
                <a:spcPts val="0"/>
              </a:spcAft>
              <a:buClr>
                <a:srgbClr val="C00000"/>
              </a:buClr>
              <a:buSzPts val="1800"/>
              <a:buNone/>
            </a:pPr>
            <a:r>
              <a:rPr b="1" lang="en-US" sz="1800">
                <a:solidFill>
                  <a:srgbClr val="C00000"/>
                </a:solidFill>
                <a:latin typeface="Times New Roman"/>
                <a:ea typeface="Times New Roman"/>
                <a:cs typeface="Times New Roman"/>
                <a:sym typeface="Times New Roman"/>
              </a:rPr>
              <a:t>Advantage -</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1.Increased throughput</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2.Economy of scale</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3. Increased reliability</a:t>
            </a:r>
            <a:endParaRPr/>
          </a:p>
          <a:p>
            <a:pPr indent="-342900" lvl="0" marL="342900" rtl="0" algn="l">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342900" lvl="0" marL="342900" rtl="0" algn="l">
              <a:spcBef>
                <a:spcPts val="360"/>
              </a:spcBef>
              <a:spcAft>
                <a:spcPts val="0"/>
              </a:spcAft>
              <a:buClr>
                <a:srgbClr val="C00000"/>
              </a:buClr>
              <a:buSzPts val="1800"/>
              <a:buNone/>
            </a:pPr>
            <a:r>
              <a:rPr b="1" lang="en-US" sz="1800">
                <a:solidFill>
                  <a:srgbClr val="C00000"/>
                </a:solidFill>
                <a:latin typeface="Times New Roman"/>
                <a:ea typeface="Times New Roman"/>
                <a:cs typeface="Times New Roman"/>
                <a:sym typeface="Times New Roman"/>
              </a:rPr>
              <a:t>Disadvantage -</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1) If one processor fails then it will affect in the speed</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2) Multiprocessor systems are expensive </a:t>
            </a:r>
            <a:endParaRPr/>
          </a:p>
          <a:p>
            <a:pPr indent="-342900" lvl="0" marL="342900" rtl="0" algn="l">
              <a:spcBef>
                <a:spcPts val="360"/>
              </a:spcBef>
              <a:spcAft>
                <a:spcPts val="0"/>
              </a:spcAft>
              <a:buClr>
                <a:schemeClr val="dk1"/>
              </a:buClr>
              <a:buSzPts val="1800"/>
              <a:buNone/>
            </a:pPr>
            <a:r>
              <a:rPr lang="en-US" sz="1800">
                <a:latin typeface="Times New Roman"/>
                <a:ea typeface="Times New Roman"/>
                <a:cs typeface="Times New Roman"/>
                <a:sym typeface="Times New Roman"/>
              </a:rPr>
              <a:t>      3) Large main memory required.</a:t>
            </a:r>
            <a:endParaRPr/>
          </a:p>
          <a:p>
            <a:pPr indent="-342900" lvl="0" marL="342900" rtl="0" algn="l">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4"/>
          <p:cNvSpPr txBox="1"/>
          <p:nvPr>
            <p:ph type="title"/>
          </p:nvPr>
        </p:nvSpPr>
        <p:spPr>
          <a:xfrm>
            <a:off x="990600" y="685800"/>
            <a:ext cx="7772400" cy="6397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New Roman"/>
              <a:buNone/>
            </a:pPr>
            <a:r>
              <a:rPr b="1" lang="en-US" sz="4000">
                <a:solidFill>
                  <a:srgbClr val="C00000"/>
                </a:solidFill>
                <a:latin typeface="Times New Roman"/>
                <a:ea typeface="Times New Roman"/>
                <a:cs typeface="Times New Roman"/>
                <a:sym typeface="Times New Roman"/>
              </a:rPr>
              <a:t>Types of Multiprocessor systems</a:t>
            </a:r>
            <a:endParaRPr/>
          </a:p>
        </p:txBody>
      </p:sp>
      <p:sp>
        <p:nvSpPr>
          <p:cNvPr id="180" name="Google Shape;180;p14"/>
          <p:cNvSpPr txBox="1"/>
          <p:nvPr>
            <p:ph idx="1" type="body"/>
          </p:nvPr>
        </p:nvSpPr>
        <p:spPr>
          <a:xfrm>
            <a:off x="457200" y="1828800"/>
            <a:ext cx="8229600" cy="42973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C00000"/>
              </a:buClr>
              <a:buSzPts val="1800"/>
              <a:buFont typeface="Noto Sans Symbols"/>
              <a:buChar char="⮚"/>
            </a:pPr>
            <a:r>
              <a:rPr lang="en-US" sz="1800">
                <a:solidFill>
                  <a:srgbClr val="C00000"/>
                </a:solidFill>
                <a:latin typeface="Times New Roman"/>
                <a:ea typeface="Times New Roman"/>
                <a:cs typeface="Times New Roman"/>
                <a:sym typeface="Times New Roman"/>
              </a:rPr>
              <a:t> </a:t>
            </a:r>
            <a:r>
              <a:rPr b="1" lang="en-US" sz="1800">
                <a:solidFill>
                  <a:srgbClr val="C00000"/>
                </a:solidFill>
                <a:latin typeface="Times New Roman"/>
                <a:ea typeface="Times New Roman"/>
                <a:cs typeface="Times New Roman"/>
                <a:sym typeface="Times New Roman"/>
              </a:rPr>
              <a:t>Symmetric Multiprocessor (SMP) – </a:t>
            </a:r>
            <a:endParaRPr/>
          </a:p>
          <a:p>
            <a:pPr indent="-342900" lvl="0" marL="342900" rtl="0" algn="just">
              <a:spcBef>
                <a:spcPts val="360"/>
              </a:spcBef>
              <a:spcAft>
                <a:spcPts val="0"/>
              </a:spcAft>
              <a:buClr>
                <a:schemeClr val="dk1"/>
              </a:buClr>
              <a:buSzPts val="1800"/>
              <a:buNone/>
            </a:pPr>
            <a:r>
              <a:rPr lang="en-US" sz="1800">
                <a:latin typeface="Times New Roman"/>
                <a:ea typeface="Times New Roman"/>
                <a:cs typeface="Times New Roman"/>
                <a:sym typeface="Times New Roman"/>
              </a:rPr>
              <a:t>    In this, each CPU runs an identical copy of OS and can communicate as needed.</a:t>
            </a:r>
            <a:endParaRPr/>
          </a:p>
          <a:p>
            <a:pPr indent="-342900" lvl="0" marL="342900" rtl="0" algn="just">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342900" lvl="0" marL="342900" rtl="0" algn="l">
              <a:spcBef>
                <a:spcPts val="360"/>
              </a:spcBef>
              <a:spcAft>
                <a:spcPts val="0"/>
              </a:spcAft>
              <a:buClr>
                <a:srgbClr val="C00000"/>
              </a:buClr>
              <a:buSzPts val="1800"/>
              <a:buFont typeface="Noto Sans Symbols"/>
              <a:buChar char="⮚"/>
            </a:pPr>
            <a:r>
              <a:rPr b="1" lang="en-US" sz="1800">
                <a:solidFill>
                  <a:srgbClr val="C00000"/>
                </a:solidFill>
                <a:latin typeface="Times New Roman"/>
                <a:ea typeface="Times New Roman"/>
                <a:cs typeface="Times New Roman"/>
                <a:sym typeface="Times New Roman"/>
              </a:rPr>
              <a:t>Asymmetric Multiprocessor (ASMP) –</a:t>
            </a:r>
            <a:endParaRPr/>
          </a:p>
          <a:p>
            <a:pPr indent="-342900" lvl="0" marL="342900" rtl="0" algn="just">
              <a:spcBef>
                <a:spcPts val="360"/>
              </a:spcBef>
              <a:spcAft>
                <a:spcPts val="0"/>
              </a:spcAft>
              <a:buClr>
                <a:schemeClr val="dk1"/>
              </a:buClr>
              <a:buSzPts val="1800"/>
              <a:buNone/>
            </a:pPr>
            <a:r>
              <a:rPr lang="en-US" sz="1800">
                <a:latin typeface="Times New Roman"/>
                <a:ea typeface="Times New Roman"/>
                <a:cs typeface="Times New Roman"/>
                <a:sym typeface="Times New Roman"/>
              </a:rPr>
              <a:t>    In this, each processor assigned a specific task. This model is called master-slave since one CPU  is the master and all the others are slaves.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5"/>
          <p:cNvSpPr txBox="1"/>
          <p:nvPr>
            <p:ph type="title"/>
          </p:nvPr>
        </p:nvSpPr>
        <p:spPr>
          <a:xfrm>
            <a:off x="990600" y="609600"/>
            <a:ext cx="7696200" cy="7921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000"/>
              <a:buFont typeface="Times New Roman"/>
              <a:buNone/>
            </a:pPr>
            <a:r>
              <a:rPr b="1" lang="en-US" sz="4000">
                <a:solidFill>
                  <a:srgbClr val="C00000"/>
                </a:solidFill>
                <a:latin typeface="Times New Roman"/>
                <a:ea typeface="Times New Roman"/>
                <a:cs typeface="Times New Roman"/>
                <a:sym typeface="Times New Roman"/>
              </a:rPr>
              <a:t>Distributed systems</a:t>
            </a:r>
            <a:endParaRPr/>
          </a:p>
        </p:txBody>
      </p:sp>
      <p:sp>
        <p:nvSpPr>
          <p:cNvPr id="186" name="Google Shape;186;p15"/>
          <p:cNvSpPr txBox="1"/>
          <p:nvPr>
            <p:ph idx="1" type="body"/>
          </p:nvPr>
        </p:nvSpPr>
        <p:spPr>
          <a:xfrm>
            <a:off x="457200" y="1828800"/>
            <a:ext cx="8229600" cy="46482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Distributed systems use multiple central processors to serve multiple real time application and multiple users.</a:t>
            </a:r>
            <a:endParaRPr/>
          </a:p>
          <a:p>
            <a:pPr indent="-228600" lvl="0" marL="342900" rtl="0" algn="just">
              <a:spcBef>
                <a:spcPts val="360"/>
              </a:spcBef>
              <a:spcAft>
                <a:spcPts val="0"/>
              </a:spcAft>
              <a:buClr>
                <a:schemeClr val="dk1"/>
              </a:buClr>
              <a:buSzPts val="1800"/>
              <a:buFont typeface="Noto Sans Symbols"/>
              <a:buNone/>
            </a:pPr>
            <a:r>
              <a:t/>
            </a:r>
            <a:endParaRPr sz="1800">
              <a:latin typeface="Times New Roman"/>
              <a:ea typeface="Times New Roman"/>
              <a:cs typeface="Times New Roman"/>
              <a:sym typeface="Times New Roman"/>
            </a:endParaRPr>
          </a:p>
          <a:p>
            <a:pPr indent="-342900" lvl="0" marL="342900" rtl="0" algn="just">
              <a:spcBef>
                <a:spcPts val="36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 Data processing jobs are distributed among the processors accordingly to which one can perform each job most efficiently.</a:t>
            </a:r>
            <a:endParaRPr/>
          </a:p>
          <a:p>
            <a:pPr indent="-228600" lvl="0" marL="342900" rtl="0" algn="just">
              <a:spcBef>
                <a:spcPts val="360"/>
              </a:spcBef>
              <a:spcAft>
                <a:spcPts val="0"/>
              </a:spcAft>
              <a:buClr>
                <a:schemeClr val="dk1"/>
              </a:buClr>
              <a:buSzPts val="1800"/>
              <a:buFont typeface="Noto Sans Symbols"/>
              <a:buNone/>
            </a:pPr>
            <a:r>
              <a:t/>
            </a:r>
            <a:endParaRPr sz="1800">
              <a:latin typeface="Times New Roman"/>
              <a:ea typeface="Times New Roman"/>
              <a:cs typeface="Times New Roman"/>
              <a:sym typeface="Times New Roman"/>
            </a:endParaRPr>
          </a:p>
          <a:p>
            <a:pPr indent="-342900" lvl="0" marL="342900" rtl="0" algn="just">
              <a:spcBef>
                <a:spcPts val="36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The processors communicate with one another through various communication lines (such as high-speed buses or telephone lines). These are referred as </a:t>
            </a:r>
            <a:r>
              <a:rPr b="1" lang="en-US" sz="1800">
                <a:latin typeface="Times New Roman"/>
                <a:ea typeface="Times New Roman"/>
                <a:cs typeface="Times New Roman"/>
                <a:sym typeface="Times New Roman"/>
              </a:rPr>
              <a:t>loosely coupled systems or distributed systems</a:t>
            </a:r>
            <a:r>
              <a:rPr lang="en-US" sz="1800">
                <a:latin typeface="Times New Roman"/>
                <a:ea typeface="Times New Roman"/>
                <a:cs typeface="Times New Roman"/>
                <a:sym typeface="Times New Roman"/>
              </a:rPr>
              <a:t>. </a:t>
            </a:r>
            <a:endParaRPr/>
          </a:p>
          <a:p>
            <a:pPr indent="-228600" lvl="0" marL="342900" rtl="0" algn="just">
              <a:spcBef>
                <a:spcPts val="360"/>
              </a:spcBef>
              <a:spcAft>
                <a:spcPts val="0"/>
              </a:spcAft>
              <a:buClr>
                <a:schemeClr val="dk1"/>
              </a:buClr>
              <a:buSzPts val="1800"/>
              <a:buFont typeface="Noto Sans Symbols"/>
              <a:buNone/>
            </a:pPr>
            <a:r>
              <a:t/>
            </a:r>
            <a:endParaRPr sz="1800">
              <a:latin typeface="Times New Roman"/>
              <a:ea typeface="Times New Roman"/>
              <a:cs typeface="Times New Roman"/>
              <a:sym typeface="Times New Roman"/>
            </a:endParaRPr>
          </a:p>
          <a:p>
            <a:pPr indent="-342900" lvl="0" marL="342900" rtl="0" algn="just">
              <a:spcBef>
                <a:spcPts val="36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Processors in a distributed system may vary in size and function. These processors are referred as sites, nodes, computers and so on.</a:t>
            </a:r>
            <a:endParaRPr/>
          </a:p>
          <a:p>
            <a:pPr indent="-228600" lvl="0" marL="342900" rtl="0" algn="l">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6"/>
          <p:cNvSpPr txBox="1"/>
          <p:nvPr>
            <p:ph idx="1" type="body"/>
          </p:nvPr>
        </p:nvSpPr>
        <p:spPr>
          <a:xfrm>
            <a:off x="457200" y="1371600"/>
            <a:ext cx="8229600" cy="5105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C00000"/>
              </a:buClr>
              <a:buSzPts val="1800"/>
              <a:buNone/>
            </a:pPr>
            <a:r>
              <a:rPr b="1" lang="en-US" sz="1800">
                <a:solidFill>
                  <a:srgbClr val="C00000"/>
                </a:solidFill>
                <a:latin typeface="Times New Roman"/>
                <a:ea typeface="Times New Roman"/>
                <a:cs typeface="Times New Roman"/>
                <a:sym typeface="Times New Roman"/>
              </a:rPr>
              <a:t>Advantages –</a:t>
            </a:r>
            <a:endParaRPr/>
          </a:p>
          <a:p>
            <a:pPr indent="-342900" lvl="0" marL="342900" rtl="0" algn="l">
              <a:spcBef>
                <a:spcPts val="360"/>
              </a:spcBef>
              <a:spcAft>
                <a:spcPts val="0"/>
              </a:spcAft>
              <a:buClr>
                <a:schemeClr val="dk1"/>
              </a:buClr>
              <a:buSzPts val="1800"/>
              <a:buChar char="•"/>
            </a:pPr>
            <a:r>
              <a:rPr lang="en-US" sz="1800">
                <a:latin typeface="Times New Roman"/>
                <a:ea typeface="Times New Roman"/>
                <a:cs typeface="Times New Roman"/>
                <a:sym typeface="Times New Roman"/>
              </a:rPr>
              <a:t>Speedup the exchange of data with one another via electronic mail.</a:t>
            </a:r>
            <a:endParaRPr/>
          </a:p>
          <a:p>
            <a:pPr indent="-342900" lvl="0" marL="342900" rtl="0" algn="l">
              <a:spcBef>
                <a:spcPts val="360"/>
              </a:spcBef>
              <a:spcAft>
                <a:spcPts val="0"/>
              </a:spcAft>
              <a:buClr>
                <a:schemeClr val="dk1"/>
              </a:buClr>
              <a:buSzPts val="1800"/>
              <a:buChar char="•"/>
            </a:pPr>
            <a:r>
              <a:rPr lang="en-US" sz="1800">
                <a:latin typeface="Times New Roman"/>
                <a:ea typeface="Times New Roman"/>
                <a:cs typeface="Times New Roman"/>
                <a:sym typeface="Times New Roman"/>
              </a:rPr>
              <a:t>Reduction of the load on the host computer.</a:t>
            </a:r>
            <a:endParaRPr/>
          </a:p>
          <a:p>
            <a:pPr indent="-342900" lvl="0" marL="342900" rtl="0" algn="l">
              <a:spcBef>
                <a:spcPts val="360"/>
              </a:spcBef>
              <a:spcAft>
                <a:spcPts val="0"/>
              </a:spcAft>
              <a:buClr>
                <a:schemeClr val="dk1"/>
              </a:buClr>
              <a:buSzPts val="1800"/>
              <a:buChar char="•"/>
            </a:pPr>
            <a:r>
              <a:rPr lang="en-US" sz="1800">
                <a:latin typeface="Times New Roman"/>
                <a:ea typeface="Times New Roman"/>
                <a:cs typeface="Times New Roman"/>
                <a:sym typeface="Times New Roman"/>
              </a:rPr>
              <a:t>Reliability (fault tolerance) - if some of the machines crash, the system can survive.</a:t>
            </a:r>
            <a:endParaRPr/>
          </a:p>
          <a:p>
            <a:pPr indent="-342900" lvl="0" marL="342900" rtl="0" algn="l">
              <a:spcBef>
                <a:spcPts val="360"/>
              </a:spcBef>
              <a:spcAft>
                <a:spcPts val="0"/>
              </a:spcAft>
              <a:buClr>
                <a:schemeClr val="dk1"/>
              </a:buClr>
              <a:buSzPts val="1800"/>
              <a:buChar char="•"/>
            </a:pPr>
            <a:r>
              <a:rPr lang="en-US" sz="1800">
                <a:latin typeface="Times New Roman"/>
                <a:ea typeface="Times New Roman"/>
                <a:cs typeface="Times New Roman"/>
                <a:sym typeface="Times New Roman"/>
              </a:rPr>
              <a:t>Sharing of data/resources - shared data is essential to many applications (banking, computer- supported cooperative work, reservation systems); other resources can be also shared (e.g. expensive printers).</a:t>
            </a:r>
            <a:endParaRPr/>
          </a:p>
          <a:p>
            <a:pPr indent="-342900" lvl="0" marL="342900" rtl="0" algn="l">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342900" lvl="0" marL="342900" rtl="0" algn="l">
              <a:spcBef>
                <a:spcPts val="360"/>
              </a:spcBef>
              <a:spcAft>
                <a:spcPts val="0"/>
              </a:spcAft>
              <a:buClr>
                <a:srgbClr val="C00000"/>
              </a:buClr>
              <a:buSzPts val="1800"/>
              <a:buNone/>
            </a:pPr>
            <a:r>
              <a:rPr b="1" lang="en-US" sz="1800">
                <a:solidFill>
                  <a:srgbClr val="C00000"/>
                </a:solidFill>
                <a:latin typeface="Times New Roman"/>
                <a:ea typeface="Times New Roman"/>
                <a:cs typeface="Times New Roman"/>
                <a:sym typeface="Times New Roman"/>
              </a:rPr>
              <a:t>Disadvantages –</a:t>
            </a:r>
            <a:endParaRPr/>
          </a:p>
          <a:p>
            <a:pPr indent="-342900" lvl="0" marL="342900" rtl="0" algn="l">
              <a:spcBef>
                <a:spcPts val="360"/>
              </a:spcBef>
              <a:spcAft>
                <a:spcPts val="0"/>
              </a:spcAft>
              <a:buClr>
                <a:schemeClr val="dk1"/>
              </a:buClr>
              <a:buSzPts val="1800"/>
              <a:buChar char="•"/>
            </a:pPr>
            <a:r>
              <a:rPr b="1" lang="en-US" sz="1800">
                <a:latin typeface="Times New Roman"/>
                <a:ea typeface="Times New Roman"/>
                <a:cs typeface="Times New Roman"/>
                <a:sym typeface="Times New Roman"/>
              </a:rPr>
              <a:t>Complex System - </a:t>
            </a:r>
            <a:r>
              <a:rPr lang="en-US" sz="1800">
                <a:latin typeface="Times New Roman"/>
                <a:ea typeface="Times New Roman"/>
                <a:cs typeface="Times New Roman"/>
                <a:sym typeface="Times New Roman"/>
              </a:rPr>
              <a:t>Distributed systems are much more complex to setup and difficult to maintain.</a:t>
            </a:r>
            <a:endParaRPr/>
          </a:p>
          <a:p>
            <a:pPr indent="-342900" lvl="0" marL="342900" rtl="0" algn="l">
              <a:spcBef>
                <a:spcPts val="360"/>
              </a:spcBef>
              <a:spcAft>
                <a:spcPts val="0"/>
              </a:spcAft>
              <a:buClr>
                <a:schemeClr val="dk1"/>
              </a:buClr>
              <a:buSzPts val="1800"/>
              <a:buChar char="•"/>
            </a:pPr>
            <a:r>
              <a:rPr b="1" lang="en-US" sz="1800">
                <a:latin typeface="Times New Roman"/>
                <a:ea typeface="Times New Roman"/>
                <a:cs typeface="Times New Roman"/>
                <a:sym typeface="Times New Roman"/>
              </a:rPr>
              <a:t>Security problems -</a:t>
            </a:r>
            <a:r>
              <a:rPr lang="en-US" sz="1800">
                <a:latin typeface="Times New Roman"/>
                <a:ea typeface="Times New Roman"/>
                <a:cs typeface="Times New Roman"/>
                <a:sym typeface="Times New Roman"/>
              </a:rPr>
              <a:t> sharing generates the problem of data security.</a:t>
            </a:r>
            <a:endParaRPr/>
          </a:p>
          <a:p>
            <a:pPr indent="-342900" lvl="0" marL="342900" rtl="0" algn="l">
              <a:spcBef>
                <a:spcPts val="360"/>
              </a:spcBef>
              <a:spcAft>
                <a:spcPts val="0"/>
              </a:spcAft>
              <a:buClr>
                <a:schemeClr val="dk1"/>
              </a:buClr>
              <a:buSzPts val="1800"/>
              <a:buChar char="•"/>
            </a:pPr>
            <a:r>
              <a:rPr b="1" lang="en-US" sz="1800">
                <a:latin typeface="Times New Roman"/>
                <a:ea typeface="Times New Roman"/>
                <a:cs typeface="Times New Roman"/>
                <a:sym typeface="Times New Roman"/>
              </a:rPr>
              <a:t>Networking problems</a:t>
            </a:r>
            <a:r>
              <a:rPr lang="en-US" sz="1800">
                <a:latin typeface="Times New Roman"/>
                <a:ea typeface="Times New Roman"/>
                <a:cs typeface="Times New Roman"/>
                <a:sym typeface="Times New Roman"/>
              </a:rPr>
              <a:t>: several problems are created by the network infrastructure, which have to be dealt with: loss of messages, overloading, ...</a:t>
            </a:r>
            <a:endParaRPr/>
          </a:p>
          <a:p>
            <a:pPr indent="-228600" lvl="0" marL="342900" rtl="0" algn="l">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228600" lvl="0" marL="342900" rtl="0" algn="l">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228600" lvl="0" marL="342900" rtl="0" algn="l">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342900" lvl="0" marL="342900" rtl="0" algn="l">
              <a:spcBef>
                <a:spcPts val="360"/>
              </a:spcBef>
              <a:spcAft>
                <a:spcPts val="0"/>
              </a:spcAft>
              <a:buClr>
                <a:schemeClr val="dk1"/>
              </a:buClr>
              <a:buSzPts val="1800"/>
              <a:buNone/>
            </a:pPr>
            <a:r>
              <a:t/>
            </a:r>
            <a:endParaRPr b="1" i="1" sz="1800">
              <a:latin typeface="Times New Roman"/>
              <a:ea typeface="Times New Roman"/>
              <a:cs typeface="Times New Roman"/>
              <a:sym typeface="Times New Roman"/>
            </a:endParaRPr>
          </a:p>
        </p:txBody>
      </p:sp>
      <p:sp>
        <p:nvSpPr>
          <p:cNvPr id="192" name="Google Shape;192;p16"/>
          <p:cNvSpPr txBox="1"/>
          <p:nvPr>
            <p:ph type="title"/>
          </p:nvPr>
        </p:nvSpPr>
        <p:spPr>
          <a:xfrm>
            <a:off x="990600" y="609600"/>
            <a:ext cx="7696200" cy="7921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000"/>
              <a:buFont typeface="Times New Roman"/>
              <a:buNone/>
            </a:pPr>
            <a:r>
              <a:rPr b="1" lang="en-US" sz="4000">
                <a:solidFill>
                  <a:srgbClr val="C00000"/>
                </a:solidFill>
                <a:latin typeface="Times New Roman"/>
                <a:ea typeface="Times New Roman"/>
                <a:cs typeface="Times New Roman"/>
                <a:sym typeface="Times New Roman"/>
              </a:rPr>
              <a:t>Distributed systems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7"/>
          <p:cNvSpPr txBox="1"/>
          <p:nvPr>
            <p:ph type="title"/>
          </p:nvPr>
        </p:nvSpPr>
        <p:spPr>
          <a:xfrm>
            <a:off x="914400" y="609600"/>
            <a:ext cx="7772400" cy="7159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000"/>
              <a:buFont typeface="Times New Roman"/>
              <a:buNone/>
            </a:pPr>
            <a:r>
              <a:rPr b="1" lang="en-US" sz="4000">
                <a:solidFill>
                  <a:srgbClr val="C00000"/>
                </a:solidFill>
                <a:latin typeface="Times New Roman"/>
                <a:ea typeface="Times New Roman"/>
                <a:cs typeface="Times New Roman"/>
                <a:sym typeface="Times New Roman"/>
              </a:rPr>
              <a:t>Real Time Systems</a:t>
            </a:r>
            <a:endParaRPr/>
          </a:p>
        </p:txBody>
      </p:sp>
      <p:sp>
        <p:nvSpPr>
          <p:cNvPr id="198" name="Google Shape;198;p17"/>
          <p:cNvSpPr txBox="1"/>
          <p:nvPr>
            <p:ph idx="1" type="body"/>
          </p:nvPr>
        </p:nvSpPr>
        <p:spPr>
          <a:xfrm>
            <a:off x="304800" y="1371600"/>
            <a:ext cx="8382000" cy="4754563"/>
          </a:xfrm>
          <a:prstGeom prst="rect">
            <a:avLst/>
          </a:prstGeom>
          <a:noFill/>
          <a:ln>
            <a:noFill/>
          </a:ln>
        </p:spPr>
        <p:txBody>
          <a:bodyPr anchorCtr="0" anchor="t" bIns="45700" lIns="91425" spcFirstLastPara="1" rIns="91425" wrap="square" tIns="45700">
            <a:normAutofit fontScale="92500"/>
          </a:bodyPr>
          <a:lstStyle/>
          <a:p>
            <a:pPr indent="-342900" lvl="0" marL="342900" rtl="0" algn="just">
              <a:spcBef>
                <a:spcPts val="0"/>
              </a:spcBef>
              <a:spcAft>
                <a:spcPts val="0"/>
              </a:spcAft>
              <a:buClr>
                <a:schemeClr val="dk1"/>
              </a:buClr>
              <a:buSzPct val="100000"/>
              <a:buChar char="•"/>
            </a:pPr>
            <a:r>
              <a:rPr lang="en-US" sz="1800">
                <a:latin typeface="Times New Roman"/>
                <a:ea typeface="Times New Roman"/>
                <a:cs typeface="Times New Roman"/>
                <a:sym typeface="Times New Roman"/>
              </a:rPr>
              <a:t>A real time operating system is the type of system which uses maximum time and resources to output exact and on the time result. </a:t>
            </a:r>
            <a:endParaRPr/>
          </a:p>
          <a:p>
            <a:pPr indent="-342900" lvl="0" marL="342900" rtl="0" algn="just">
              <a:spcBef>
                <a:spcPts val="333"/>
              </a:spcBef>
              <a:spcAft>
                <a:spcPts val="0"/>
              </a:spcAft>
              <a:buClr>
                <a:schemeClr val="dk1"/>
              </a:buClr>
              <a:buSzPct val="100000"/>
              <a:buNone/>
            </a:pPr>
            <a:r>
              <a:t/>
            </a:r>
            <a:endParaRPr sz="1800">
              <a:latin typeface="Times New Roman"/>
              <a:ea typeface="Times New Roman"/>
              <a:cs typeface="Times New Roman"/>
              <a:sym typeface="Times New Roman"/>
            </a:endParaRPr>
          </a:p>
          <a:p>
            <a:pPr indent="-342900" lvl="0" marL="342900" rtl="0" algn="just">
              <a:spcBef>
                <a:spcPts val="333"/>
              </a:spcBef>
              <a:spcAft>
                <a:spcPts val="0"/>
              </a:spcAft>
              <a:buClr>
                <a:schemeClr val="dk1"/>
              </a:buClr>
              <a:buSzPct val="100000"/>
              <a:buChar char="•"/>
            </a:pPr>
            <a:r>
              <a:rPr lang="en-US" sz="1800">
                <a:latin typeface="Times New Roman"/>
                <a:ea typeface="Times New Roman"/>
                <a:cs typeface="Times New Roman"/>
                <a:sym typeface="Times New Roman"/>
              </a:rPr>
              <a:t>There is no difference between the results when same problem run on different occasion on same machine. </a:t>
            </a:r>
            <a:endParaRPr/>
          </a:p>
          <a:p>
            <a:pPr indent="-237172" lvl="0" marL="342900" rtl="0" algn="just">
              <a:spcBef>
                <a:spcPts val="333"/>
              </a:spcBef>
              <a:spcAft>
                <a:spcPts val="0"/>
              </a:spcAft>
              <a:buClr>
                <a:schemeClr val="dk1"/>
              </a:buClr>
              <a:buSzPct val="100000"/>
              <a:buNone/>
            </a:pPr>
            <a:r>
              <a:t/>
            </a:r>
            <a:endParaRPr sz="1800">
              <a:latin typeface="Times New Roman"/>
              <a:ea typeface="Times New Roman"/>
              <a:cs typeface="Times New Roman"/>
              <a:sym typeface="Times New Roman"/>
            </a:endParaRPr>
          </a:p>
          <a:p>
            <a:pPr indent="-342900" lvl="0" marL="342900" rtl="0" algn="just">
              <a:spcBef>
                <a:spcPts val="333"/>
              </a:spcBef>
              <a:spcAft>
                <a:spcPts val="0"/>
              </a:spcAft>
              <a:buClr>
                <a:schemeClr val="dk1"/>
              </a:buClr>
              <a:buSzPct val="100000"/>
              <a:buChar char="•"/>
            </a:pPr>
            <a:r>
              <a:rPr lang="en-US" sz="1800">
                <a:latin typeface="Times New Roman"/>
                <a:ea typeface="Times New Roman"/>
                <a:cs typeface="Times New Roman"/>
                <a:sym typeface="Times New Roman"/>
              </a:rPr>
              <a:t>Real System is always on line whereas on line system need not be real time. </a:t>
            </a:r>
            <a:endParaRPr/>
          </a:p>
          <a:p>
            <a:pPr indent="-342900" lvl="0" marL="342900" rtl="0" algn="just">
              <a:spcBef>
                <a:spcPts val="333"/>
              </a:spcBef>
              <a:spcAft>
                <a:spcPts val="0"/>
              </a:spcAft>
              <a:buClr>
                <a:schemeClr val="dk1"/>
              </a:buClr>
              <a:buSzPct val="100000"/>
              <a:buNone/>
            </a:pPr>
            <a:r>
              <a:t/>
            </a:r>
            <a:endParaRPr sz="1800">
              <a:latin typeface="Times New Roman"/>
              <a:ea typeface="Times New Roman"/>
              <a:cs typeface="Times New Roman"/>
              <a:sym typeface="Times New Roman"/>
            </a:endParaRPr>
          </a:p>
          <a:p>
            <a:pPr indent="-342900" lvl="0" marL="342900" rtl="0" algn="just">
              <a:spcBef>
                <a:spcPts val="333"/>
              </a:spcBef>
              <a:spcAft>
                <a:spcPts val="0"/>
              </a:spcAft>
              <a:buClr>
                <a:schemeClr val="dk1"/>
              </a:buClr>
              <a:buSzPct val="100000"/>
              <a:buChar char="•"/>
            </a:pPr>
            <a:r>
              <a:rPr lang="en-US" sz="1800">
                <a:latin typeface="Times New Roman"/>
                <a:ea typeface="Times New Roman"/>
                <a:cs typeface="Times New Roman"/>
                <a:sym typeface="Times New Roman"/>
              </a:rPr>
              <a:t>Real-time systems are used when there are rigid time requirements on the operation of a processor or the flow of data and real-time systems can be used as a control device in a dedicated application. </a:t>
            </a:r>
            <a:endParaRPr/>
          </a:p>
          <a:p>
            <a:pPr indent="-342900" lvl="0" marL="342900" rtl="0" algn="just">
              <a:spcBef>
                <a:spcPts val="333"/>
              </a:spcBef>
              <a:spcAft>
                <a:spcPts val="0"/>
              </a:spcAft>
              <a:buClr>
                <a:schemeClr val="dk1"/>
              </a:buClr>
              <a:buSzPct val="100000"/>
              <a:buNone/>
            </a:pPr>
            <a:r>
              <a:t/>
            </a:r>
            <a:endParaRPr sz="1800">
              <a:latin typeface="Times New Roman"/>
              <a:ea typeface="Times New Roman"/>
              <a:cs typeface="Times New Roman"/>
              <a:sym typeface="Times New Roman"/>
            </a:endParaRPr>
          </a:p>
          <a:p>
            <a:pPr indent="-342900" lvl="0" marL="342900" rtl="0" algn="just">
              <a:spcBef>
                <a:spcPts val="333"/>
              </a:spcBef>
              <a:spcAft>
                <a:spcPts val="0"/>
              </a:spcAft>
              <a:buClr>
                <a:schemeClr val="dk1"/>
              </a:buClr>
              <a:buSzPct val="100000"/>
              <a:buChar char="•"/>
            </a:pPr>
            <a:r>
              <a:rPr lang="en-US" sz="1800">
                <a:latin typeface="Times New Roman"/>
                <a:ea typeface="Times New Roman"/>
                <a:cs typeface="Times New Roman"/>
                <a:sym typeface="Times New Roman"/>
              </a:rPr>
              <a:t>Real-time operating system has well-defined, fixed time constraints otherwise system will fail. </a:t>
            </a:r>
            <a:endParaRPr/>
          </a:p>
          <a:p>
            <a:pPr indent="-342900" lvl="0" marL="342900" rtl="0" algn="just">
              <a:spcBef>
                <a:spcPts val="333"/>
              </a:spcBef>
              <a:spcAft>
                <a:spcPts val="0"/>
              </a:spcAft>
              <a:buClr>
                <a:schemeClr val="dk1"/>
              </a:buClr>
              <a:buSzPct val="100000"/>
              <a:buChar char="•"/>
            </a:pPr>
            <a:r>
              <a:rPr lang="en-US" sz="1800">
                <a:latin typeface="Times New Roman"/>
                <a:ea typeface="Times New Roman"/>
                <a:cs typeface="Times New Roman"/>
                <a:sym typeface="Times New Roman"/>
              </a:rPr>
              <a:t>Example Scientific experiments, medical imaging systems, industrial control systems, weapon systems, robots, and home-applicance controllers, Air traffic control system etc.</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8"/>
          <p:cNvSpPr txBox="1"/>
          <p:nvPr>
            <p:ph idx="1" type="body"/>
          </p:nvPr>
        </p:nvSpPr>
        <p:spPr>
          <a:xfrm>
            <a:off x="304800" y="1524000"/>
            <a:ext cx="8610600" cy="50292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C00000"/>
              </a:buClr>
              <a:buSzPts val="1800"/>
              <a:buNone/>
            </a:pPr>
            <a:r>
              <a:rPr b="1" lang="en-US" sz="1800">
                <a:solidFill>
                  <a:srgbClr val="C00000"/>
                </a:solidFill>
                <a:latin typeface="Times New Roman"/>
                <a:ea typeface="Times New Roman"/>
                <a:cs typeface="Times New Roman"/>
                <a:sym typeface="Times New Roman"/>
              </a:rPr>
              <a:t>Hard real-time systems -</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Hard real-time systems guarantee that critical tasks complete on time. For Ex. Scientific experiments, medical imaging systems, industrial control systems, weapon systems, robots, and home-applicance controllers, Air traffic control system etc.</a:t>
            </a:r>
            <a:endParaRPr/>
          </a:p>
          <a:p>
            <a:pPr indent="-342900" lvl="0" marL="342900" rtl="0" algn="just">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342900" lvl="0" marL="342900" rtl="0" algn="just">
              <a:spcBef>
                <a:spcPts val="360"/>
              </a:spcBef>
              <a:spcAft>
                <a:spcPts val="0"/>
              </a:spcAft>
              <a:buClr>
                <a:srgbClr val="C00000"/>
              </a:buClr>
              <a:buSzPts val="1800"/>
              <a:buNone/>
            </a:pPr>
            <a:r>
              <a:rPr b="1" lang="en-US" sz="1800">
                <a:solidFill>
                  <a:srgbClr val="C00000"/>
                </a:solidFill>
                <a:latin typeface="Times New Roman"/>
                <a:ea typeface="Times New Roman"/>
                <a:cs typeface="Times New Roman"/>
                <a:sym typeface="Times New Roman"/>
              </a:rPr>
              <a:t>Soft real-time systems -</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Soft real time systems are less restrictive. Critical real-time task gets priority over other tasks and retains the priority until it completes. Soft real-time systems have limited utility than hard real-time systems.For example, Multimedia, virtual reality, Advanced Scientific Projects like undersea exploration and planetary rovers etc.</a:t>
            </a:r>
            <a:endParaRPr/>
          </a:p>
          <a:p>
            <a:pPr indent="-228600" lvl="0" marL="342900" rtl="0" algn="l">
              <a:spcBef>
                <a:spcPts val="360"/>
              </a:spcBef>
              <a:spcAft>
                <a:spcPts val="0"/>
              </a:spcAft>
              <a:buClr>
                <a:schemeClr val="dk1"/>
              </a:buClr>
              <a:buSzPts val="1800"/>
              <a:buNone/>
            </a:pPr>
            <a:r>
              <a:t/>
            </a:r>
            <a:endParaRPr sz="1800"/>
          </a:p>
        </p:txBody>
      </p:sp>
      <p:sp>
        <p:nvSpPr>
          <p:cNvPr id="204" name="Google Shape;204;p18"/>
          <p:cNvSpPr txBox="1"/>
          <p:nvPr>
            <p:ph type="title"/>
          </p:nvPr>
        </p:nvSpPr>
        <p:spPr>
          <a:xfrm>
            <a:off x="914400" y="685800"/>
            <a:ext cx="7772400" cy="7159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Types of real-time operating systems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9"/>
          <p:cNvSpPr txBox="1"/>
          <p:nvPr>
            <p:ph idx="1" type="body"/>
          </p:nvPr>
        </p:nvSpPr>
        <p:spPr>
          <a:xfrm>
            <a:off x="457200" y="1371600"/>
            <a:ext cx="8229600" cy="51054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C00000"/>
              </a:buClr>
              <a:buSzPts val="1800"/>
              <a:buNone/>
            </a:pPr>
            <a:r>
              <a:rPr b="1" lang="en-US" sz="1800">
                <a:solidFill>
                  <a:srgbClr val="C00000"/>
                </a:solidFill>
                <a:latin typeface="Times New Roman"/>
                <a:ea typeface="Times New Roman"/>
                <a:cs typeface="Times New Roman"/>
                <a:sym typeface="Times New Roman"/>
              </a:rPr>
              <a:t>Advantages -</a:t>
            </a:r>
            <a:endParaRPr sz="1800">
              <a:solidFill>
                <a:srgbClr val="C00000"/>
              </a:solidFill>
              <a:latin typeface="Times New Roman"/>
              <a:ea typeface="Times New Roman"/>
              <a:cs typeface="Times New Roman"/>
              <a:sym typeface="Times New Roman"/>
            </a:endParaRPr>
          </a:p>
          <a:p>
            <a:pPr indent="-342900" lvl="0" marL="342900" rtl="0" algn="just">
              <a:spcBef>
                <a:spcPts val="360"/>
              </a:spcBef>
              <a:spcAft>
                <a:spcPts val="0"/>
              </a:spcAft>
              <a:buClr>
                <a:schemeClr val="dk1"/>
              </a:buClr>
              <a:buSzPts val="1800"/>
              <a:buChar char="•"/>
            </a:pPr>
            <a:r>
              <a:rPr b="1" lang="en-US" sz="1800">
                <a:latin typeface="Times New Roman"/>
                <a:ea typeface="Times New Roman"/>
                <a:cs typeface="Times New Roman"/>
                <a:sym typeface="Times New Roman"/>
              </a:rPr>
              <a:t>Focus on Application </a:t>
            </a:r>
            <a:r>
              <a:rPr lang="en-US" sz="1800">
                <a:latin typeface="Times New Roman"/>
                <a:ea typeface="Times New Roman"/>
                <a:cs typeface="Times New Roman"/>
                <a:sym typeface="Times New Roman"/>
              </a:rPr>
              <a:t>- These type of operating system focus on applications which are running and usually give less importance to other application residing in waiting stage of life cycle. So less applications or tasks are managed and give exact result on current execution work.</a:t>
            </a:r>
            <a:endParaRPr/>
          </a:p>
          <a:p>
            <a:pPr indent="-342900" lvl="0" marL="342900" rtl="0" algn="just">
              <a:spcBef>
                <a:spcPts val="360"/>
              </a:spcBef>
              <a:spcAft>
                <a:spcPts val="0"/>
              </a:spcAft>
              <a:buClr>
                <a:schemeClr val="dk1"/>
              </a:buClr>
              <a:buSzPts val="1800"/>
              <a:buChar char="•"/>
            </a:pPr>
            <a:r>
              <a:rPr b="1" lang="en-US" sz="1800">
                <a:latin typeface="Times New Roman"/>
                <a:ea typeface="Times New Roman"/>
                <a:cs typeface="Times New Roman"/>
                <a:sym typeface="Times New Roman"/>
              </a:rPr>
              <a:t>Error Free </a:t>
            </a:r>
            <a:r>
              <a:rPr lang="en-US" sz="1800">
                <a:latin typeface="Times New Roman"/>
                <a:ea typeface="Times New Roman"/>
                <a:cs typeface="Times New Roman"/>
                <a:sym typeface="Times New Roman"/>
              </a:rPr>
              <a:t>- RTOS (Real Time Operating System) is error free that mean it has no chances of error in performing tasks.</a:t>
            </a:r>
            <a:endParaRPr/>
          </a:p>
          <a:p>
            <a:pPr indent="-342900" lvl="0" marL="342900" rtl="0" algn="just">
              <a:spcBef>
                <a:spcPts val="360"/>
              </a:spcBef>
              <a:spcAft>
                <a:spcPts val="0"/>
              </a:spcAft>
              <a:buClr>
                <a:schemeClr val="dk1"/>
              </a:buClr>
              <a:buSzPts val="1800"/>
              <a:buChar char="•"/>
            </a:pPr>
            <a:r>
              <a:rPr b="1" lang="en-US" sz="1800">
                <a:latin typeface="Times New Roman"/>
                <a:ea typeface="Times New Roman"/>
                <a:cs typeface="Times New Roman"/>
                <a:sym typeface="Times New Roman"/>
              </a:rPr>
              <a:t>24-7 systems</a:t>
            </a:r>
            <a:r>
              <a:rPr lang="en-US" sz="1800">
                <a:latin typeface="Times New Roman"/>
                <a:ea typeface="Times New Roman"/>
                <a:cs typeface="Times New Roman"/>
                <a:sym typeface="Times New Roman"/>
              </a:rPr>
              <a:t>: – RTOS can be best used for any applications which run 24 hours and 7 days because it do less task shifting and give maximum output.</a:t>
            </a:r>
            <a:endParaRPr/>
          </a:p>
          <a:p>
            <a:pPr indent="-342900" lvl="0" marL="342900" rtl="0" algn="just">
              <a:spcBef>
                <a:spcPts val="360"/>
              </a:spcBef>
              <a:spcAft>
                <a:spcPts val="0"/>
              </a:spcAft>
              <a:buClr>
                <a:schemeClr val="dk1"/>
              </a:buClr>
              <a:buSzPts val="1800"/>
              <a:buChar char="•"/>
            </a:pPr>
            <a:r>
              <a:rPr b="1" lang="en-US" sz="1800">
                <a:latin typeface="Times New Roman"/>
                <a:ea typeface="Times New Roman"/>
                <a:cs typeface="Times New Roman"/>
                <a:sym typeface="Times New Roman"/>
              </a:rPr>
              <a:t>Memory Allocation</a:t>
            </a:r>
            <a:r>
              <a:rPr lang="en-US" sz="1800">
                <a:latin typeface="Times New Roman"/>
                <a:ea typeface="Times New Roman"/>
                <a:cs typeface="Times New Roman"/>
                <a:sym typeface="Times New Roman"/>
              </a:rPr>
              <a:t>: - Memory allocation is best managed in these type of systems.</a:t>
            </a:r>
            <a:endParaRPr/>
          </a:p>
          <a:p>
            <a:pPr indent="-342900" lvl="0" marL="342900" rtl="0" algn="l">
              <a:spcBef>
                <a:spcPts val="360"/>
              </a:spcBef>
              <a:spcAft>
                <a:spcPts val="0"/>
              </a:spcAft>
              <a:buClr>
                <a:srgbClr val="C00000"/>
              </a:buClr>
              <a:buSzPts val="1800"/>
              <a:buNone/>
            </a:pPr>
            <a:r>
              <a:rPr b="1" lang="en-US" sz="1800">
                <a:solidFill>
                  <a:srgbClr val="C00000"/>
                </a:solidFill>
                <a:latin typeface="Times New Roman"/>
                <a:ea typeface="Times New Roman"/>
                <a:cs typeface="Times New Roman"/>
                <a:sym typeface="Times New Roman"/>
              </a:rPr>
              <a:t>Disadvantages –</a:t>
            </a:r>
            <a:endParaRPr/>
          </a:p>
          <a:p>
            <a:pPr indent="-342900" lvl="0" marL="342900" rtl="0" algn="just">
              <a:spcBef>
                <a:spcPts val="360"/>
              </a:spcBef>
              <a:spcAft>
                <a:spcPts val="0"/>
              </a:spcAft>
              <a:buClr>
                <a:schemeClr val="dk1"/>
              </a:buClr>
              <a:buSzPts val="1800"/>
              <a:buChar char="•"/>
            </a:pPr>
            <a:r>
              <a:rPr b="1" lang="en-US" sz="1800">
                <a:latin typeface="Times New Roman"/>
                <a:ea typeface="Times New Roman"/>
                <a:cs typeface="Times New Roman"/>
                <a:sym typeface="Times New Roman"/>
              </a:rPr>
              <a:t>Expensive</a:t>
            </a:r>
            <a:r>
              <a:rPr lang="en-US" sz="1800">
                <a:latin typeface="Times New Roman"/>
                <a:ea typeface="Times New Roman"/>
                <a:cs typeface="Times New Roman"/>
                <a:sym typeface="Times New Roman"/>
              </a:rPr>
              <a:t>: - RTOS are usually very expensive because of the resources they need to work.</a:t>
            </a:r>
            <a:endParaRPr/>
          </a:p>
          <a:p>
            <a:pPr indent="-342900" lvl="0" marL="342900" rtl="0" algn="just">
              <a:spcBef>
                <a:spcPts val="360"/>
              </a:spcBef>
              <a:spcAft>
                <a:spcPts val="0"/>
              </a:spcAft>
              <a:buClr>
                <a:schemeClr val="dk1"/>
              </a:buClr>
              <a:buSzPts val="1800"/>
              <a:buChar char="•"/>
            </a:pPr>
            <a:r>
              <a:rPr b="1" lang="en-US" sz="1800">
                <a:latin typeface="Times New Roman"/>
                <a:ea typeface="Times New Roman"/>
                <a:cs typeface="Times New Roman"/>
                <a:sym typeface="Times New Roman"/>
              </a:rPr>
              <a:t>Not easy to program</a:t>
            </a:r>
            <a:r>
              <a:rPr lang="en-US" sz="1800">
                <a:latin typeface="Times New Roman"/>
                <a:ea typeface="Times New Roman"/>
                <a:cs typeface="Times New Roman"/>
                <a:sym typeface="Times New Roman"/>
              </a:rPr>
              <a:t>: - The designer have to write proficient program for real time operating system which is not easy as a piece of cake.</a:t>
            </a:r>
            <a:endParaRPr/>
          </a:p>
          <a:p>
            <a:pPr indent="-342900" lvl="0" marL="342900" rtl="0" algn="just">
              <a:spcBef>
                <a:spcPts val="360"/>
              </a:spcBef>
              <a:spcAft>
                <a:spcPts val="0"/>
              </a:spcAft>
              <a:buClr>
                <a:schemeClr val="dk1"/>
              </a:buClr>
              <a:buSzPts val="1800"/>
              <a:buChar char="•"/>
            </a:pPr>
            <a:r>
              <a:rPr b="1" lang="en-US" sz="1800">
                <a:latin typeface="Times New Roman"/>
                <a:ea typeface="Times New Roman"/>
                <a:cs typeface="Times New Roman"/>
                <a:sym typeface="Times New Roman"/>
              </a:rPr>
              <a:t>Low Priority Tasks</a:t>
            </a:r>
            <a:r>
              <a:rPr lang="en-US" sz="1800">
                <a:latin typeface="Times New Roman"/>
                <a:ea typeface="Times New Roman"/>
                <a:cs typeface="Times New Roman"/>
                <a:sym typeface="Times New Roman"/>
              </a:rPr>
              <a:t>: - The low priority tasks may not get time to run because these systems have to keep accuracy of current running programs</a:t>
            </a:r>
            <a:endParaRPr/>
          </a:p>
          <a:p>
            <a:pPr indent="-342900" lvl="0" marL="342900" rtl="0" algn="l">
              <a:spcBef>
                <a:spcPts val="360"/>
              </a:spcBef>
              <a:spcAft>
                <a:spcPts val="0"/>
              </a:spcAft>
              <a:buClr>
                <a:schemeClr val="dk1"/>
              </a:buClr>
              <a:buSzPts val="1800"/>
              <a:buNone/>
            </a:pPr>
            <a:r>
              <a:t/>
            </a:r>
            <a:endParaRPr b="1" sz="1800">
              <a:latin typeface="Times New Roman"/>
              <a:ea typeface="Times New Roman"/>
              <a:cs typeface="Times New Roman"/>
              <a:sym typeface="Times New Roman"/>
            </a:endParaRPr>
          </a:p>
          <a:p>
            <a:pPr indent="-342900" lvl="0" marL="342900" rtl="0" algn="l">
              <a:spcBef>
                <a:spcPts val="360"/>
              </a:spcBef>
              <a:spcAft>
                <a:spcPts val="0"/>
              </a:spcAft>
              <a:buClr>
                <a:schemeClr val="dk1"/>
              </a:buClr>
              <a:buSzPts val="1800"/>
              <a:buNone/>
            </a:pPr>
            <a:r>
              <a:t/>
            </a:r>
            <a:endParaRPr b="1" sz="1800">
              <a:latin typeface="Times New Roman"/>
              <a:ea typeface="Times New Roman"/>
              <a:cs typeface="Times New Roman"/>
              <a:sym typeface="Times New Roman"/>
            </a:endParaRPr>
          </a:p>
        </p:txBody>
      </p:sp>
      <p:sp>
        <p:nvSpPr>
          <p:cNvPr id="210" name="Google Shape;210;p19"/>
          <p:cNvSpPr txBox="1"/>
          <p:nvPr>
            <p:ph type="title"/>
          </p:nvPr>
        </p:nvSpPr>
        <p:spPr>
          <a:xfrm>
            <a:off x="914400" y="685800"/>
            <a:ext cx="7772400" cy="7159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Real-time operating systems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C00000"/>
              </a:buClr>
              <a:buSzPct val="100000"/>
              <a:buFont typeface="Times New Roman"/>
              <a:buNone/>
            </a:pPr>
            <a:r>
              <a:rPr lang="en-US">
                <a:solidFill>
                  <a:srgbClr val="C00000"/>
                </a:solidFill>
                <a:latin typeface="Times New Roman"/>
                <a:ea typeface="Times New Roman"/>
                <a:cs typeface="Times New Roman"/>
                <a:sym typeface="Times New Roman"/>
              </a:rPr>
              <a:t>Lecture 3 </a:t>
            </a:r>
            <a:br>
              <a:rPr lang="en-US">
                <a:solidFill>
                  <a:srgbClr val="C00000"/>
                </a:solidFill>
                <a:latin typeface="Times New Roman"/>
                <a:ea typeface="Times New Roman"/>
                <a:cs typeface="Times New Roman"/>
                <a:sym typeface="Times New Roman"/>
              </a:rPr>
            </a:br>
            <a:r>
              <a:rPr b="1" lang="en-US">
                <a:solidFill>
                  <a:srgbClr val="C00000"/>
                </a:solidFill>
              </a:rPr>
              <a:t>Types of Operating System</a:t>
            </a:r>
            <a:endParaRPr/>
          </a:p>
        </p:txBody>
      </p:sp>
      <p:sp>
        <p:nvSpPr>
          <p:cNvPr id="101" name="Google Shape;10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Simple Batch Systems</a:t>
            </a:r>
            <a:endParaRPr/>
          </a:p>
          <a:p>
            <a:pPr indent="-342900" lvl="0" marL="342900" rtl="0" algn="l">
              <a:spcBef>
                <a:spcPts val="640"/>
              </a:spcBef>
              <a:spcAft>
                <a:spcPts val="0"/>
              </a:spcAft>
              <a:buClr>
                <a:schemeClr val="dk1"/>
              </a:buClr>
              <a:buSzPts val="3200"/>
              <a:buChar char="•"/>
            </a:pPr>
            <a:r>
              <a:rPr lang="en-US"/>
              <a:t>Multiprogrammed Batch Systems</a:t>
            </a:r>
            <a:endParaRPr/>
          </a:p>
          <a:p>
            <a:pPr indent="-342900" lvl="0" marL="342900" rtl="0" algn="l">
              <a:spcBef>
                <a:spcPts val="640"/>
              </a:spcBef>
              <a:spcAft>
                <a:spcPts val="0"/>
              </a:spcAft>
              <a:buClr>
                <a:schemeClr val="dk1"/>
              </a:buClr>
              <a:buSzPts val="3200"/>
              <a:buChar char="•"/>
            </a:pPr>
            <a:r>
              <a:rPr lang="en-US"/>
              <a:t>Time-sharing operating systems</a:t>
            </a:r>
            <a:endParaRPr/>
          </a:p>
          <a:p>
            <a:pPr indent="-342900" lvl="0" marL="342900" rtl="0" algn="l">
              <a:spcBef>
                <a:spcPts val="640"/>
              </a:spcBef>
              <a:spcAft>
                <a:spcPts val="0"/>
              </a:spcAft>
              <a:buClr>
                <a:schemeClr val="dk1"/>
              </a:buClr>
              <a:buSzPts val="3200"/>
              <a:buChar char="•"/>
            </a:pPr>
            <a:r>
              <a:rPr lang="en-US"/>
              <a:t>Distributed operating System</a:t>
            </a:r>
            <a:endParaRPr/>
          </a:p>
          <a:p>
            <a:pPr indent="-342900" lvl="0" marL="342900" rtl="0" algn="l">
              <a:spcBef>
                <a:spcPts val="640"/>
              </a:spcBef>
              <a:spcAft>
                <a:spcPts val="0"/>
              </a:spcAft>
              <a:buClr>
                <a:schemeClr val="dk1"/>
              </a:buClr>
              <a:buSzPts val="3200"/>
              <a:buChar char="•"/>
            </a:pPr>
            <a:r>
              <a:rPr lang="en-US"/>
              <a:t>Network operating System</a:t>
            </a:r>
            <a:endParaRPr b="1"/>
          </a:p>
          <a:p>
            <a:pPr indent="-342900" lvl="0" marL="342900" rtl="0" algn="l">
              <a:spcBef>
                <a:spcPts val="640"/>
              </a:spcBef>
              <a:spcAft>
                <a:spcPts val="0"/>
              </a:spcAft>
              <a:buClr>
                <a:schemeClr val="dk1"/>
              </a:buClr>
              <a:buSzPts val="3200"/>
              <a:buChar char="•"/>
            </a:pPr>
            <a:r>
              <a:rPr lang="en-US"/>
              <a:t>Real Time operating System</a:t>
            </a:r>
            <a:endParaRPr b="1"/>
          </a:p>
          <a:p>
            <a:pPr indent="-342900" lvl="0" marL="342900" rtl="0" algn="l">
              <a:spcBef>
                <a:spcPts val="640"/>
              </a:spcBef>
              <a:spcAft>
                <a:spcPts val="0"/>
              </a:spcAft>
              <a:buClr>
                <a:schemeClr val="dk1"/>
              </a:buClr>
              <a:buSzPts val="3200"/>
              <a:buNone/>
            </a:pPr>
            <a:r>
              <a:rPr lang="en-US"/>
              <a:t> 		</a:t>
            </a:r>
            <a:r>
              <a:rPr lang="en-US" sz="2000"/>
              <a:t>Hard real-time systems</a:t>
            </a:r>
            <a:endParaRPr/>
          </a:p>
          <a:p>
            <a:pPr indent="-342900" lvl="0" marL="342900" rtl="0" algn="l">
              <a:spcBef>
                <a:spcPts val="400"/>
              </a:spcBef>
              <a:spcAft>
                <a:spcPts val="0"/>
              </a:spcAft>
              <a:buClr>
                <a:schemeClr val="dk1"/>
              </a:buClr>
              <a:buSzPts val="2000"/>
              <a:buNone/>
            </a:pPr>
            <a:r>
              <a:rPr lang="en-US" sz="2000"/>
              <a:t>		Soft real-time systems</a:t>
            </a:r>
            <a:endParaRPr/>
          </a:p>
          <a:p>
            <a:pPr indent="-342900" lvl="0" marL="342900" rtl="0" algn="l">
              <a:spcBef>
                <a:spcPts val="640"/>
              </a:spcBef>
              <a:spcAft>
                <a:spcPts val="0"/>
              </a:spcAft>
              <a:buClr>
                <a:schemeClr val="dk1"/>
              </a:buClr>
              <a:buSzPts val="3200"/>
              <a:buNone/>
            </a:pPr>
            <a:r>
              <a:t/>
            </a:r>
            <a:endParaRPr b="1"/>
          </a:p>
          <a:p>
            <a:pPr indent="-3429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0"/>
          <p:cNvSpPr txBox="1"/>
          <p:nvPr>
            <p:ph type="ctrTitle"/>
          </p:nvPr>
        </p:nvSpPr>
        <p:spPr>
          <a:xfrm>
            <a:off x="685800" y="228601"/>
            <a:ext cx="7772400" cy="10667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Calibri"/>
              <a:buNone/>
            </a:pPr>
            <a:r>
              <a:rPr lang="en-US">
                <a:solidFill>
                  <a:srgbClr val="C00000"/>
                </a:solidFill>
              </a:rPr>
              <a:t>Conclusion</a:t>
            </a:r>
            <a:endParaRPr/>
          </a:p>
        </p:txBody>
      </p:sp>
      <p:sp>
        <p:nvSpPr>
          <p:cNvPr id="216" name="Google Shape;216;p20"/>
          <p:cNvSpPr txBox="1"/>
          <p:nvPr>
            <p:ph idx="1" type="subTitle"/>
          </p:nvPr>
        </p:nvSpPr>
        <p:spPr>
          <a:xfrm>
            <a:off x="762000" y="1752600"/>
            <a:ext cx="7696200" cy="4495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n-US" sz="2000">
                <a:solidFill>
                  <a:schemeClr val="dk1"/>
                </a:solidFill>
              </a:rPr>
              <a:t>Learning this lecture will enable the students to understand various types of operating systems. It also gives students the opportunity to compare different types of operating systems on the basis of advantages and disadvantages mentioned in these slides.</a:t>
            </a:r>
            <a:endParaRPr sz="20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1"/>
          <p:cNvSpPr txBox="1"/>
          <p:nvPr>
            <p:ph type="ctrTitle"/>
          </p:nvPr>
        </p:nvSpPr>
        <p:spPr>
          <a:xfrm>
            <a:off x="685800" y="381001"/>
            <a:ext cx="7772400" cy="10667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Times New Roman"/>
              <a:buNone/>
            </a:pPr>
            <a:r>
              <a:rPr lang="en-US">
                <a:solidFill>
                  <a:srgbClr val="C00000"/>
                </a:solidFill>
                <a:latin typeface="Times New Roman"/>
                <a:ea typeface="Times New Roman"/>
                <a:cs typeface="Times New Roman"/>
                <a:sym typeface="Times New Roman"/>
              </a:rPr>
              <a:t>References</a:t>
            </a:r>
            <a:endParaRPr/>
          </a:p>
        </p:txBody>
      </p:sp>
      <p:sp>
        <p:nvSpPr>
          <p:cNvPr id="222" name="Google Shape;222;p21"/>
          <p:cNvSpPr txBox="1"/>
          <p:nvPr>
            <p:ph idx="1" type="subTitle"/>
          </p:nvPr>
        </p:nvSpPr>
        <p:spPr>
          <a:xfrm>
            <a:off x="838200" y="1828800"/>
            <a:ext cx="7467600" cy="3810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888888"/>
              </a:buClr>
              <a:buSzPts val="1400"/>
              <a:buNone/>
            </a:pPr>
            <a:r>
              <a:rPr lang="en-US" sz="1400" u="sng">
                <a:solidFill>
                  <a:schemeClr val="hlink"/>
                </a:solidFill>
                <a:hlinkClick r:id="rId3"/>
              </a:rPr>
              <a:t>https://www.includehelp.com/c-programming-questions/</a:t>
            </a:r>
            <a:endParaRPr sz="1400"/>
          </a:p>
          <a:p>
            <a:pPr indent="0" lvl="0" marL="0" rtl="0" algn="l">
              <a:spcBef>
                <a:spcPts val="280"/>
              </a:spcBef>
              <a:spcAft>
                <a:spcPts val="0"/>
              </a:spcAft>
              <a:buClr>
                <a:srgbClr val="888888"/>
              </a:buClr>
              <a:buSzPts val="1400"/>
              <a:buNone/>
            </a:pPr>
            <a:r>
              <a:t/>
            </a:r>
            <a:endParaRPr sz="1400"/>
          </a:p>
          <a:p>
            <a:pPr indent="0" lvl="0" marL="0" rtl="0" algn="l">
              <a:spcBef>
                <a:spcPts val="280"/>
              </a:spcBef>
              <a:spcAft>
                <a:spcPts val="0"/>
              </a:spcAft>
              <a:buClr>
                <a:srgbClr val="888888"/>
              </a:buClr>
              <a:buSzPts val="1400"/>
              <a:buNone/>
            </a:pPr>
            <a:r>
              <a:rPr lang="en-US" sz="1400" u="sng">
                <a:solidFill>
                  <a:schemeClr val="hlink"/>
                </a:solidFill>
                <a:hlinkClick r:id="rId4"/>
              </a:rPr>
              <a:t>https://www.studytonight.com/operating-system/</a:t>
            </a:r>
            <a:endParaRPr sz="1400"/>
          </a:p>
          <a:p>
            <a:pPr indent="0" lvl="0" marL="0" rtl="0" algn="l">
              <a:spcBef>
                <a:spcPts val="280"/>
              </a:spcBef>
              <a:spcAft>
                <a:spcPts val="0"/>
              </a:spcAft>
              <a:buClr>
                <a:srgbClr val="888888"/>
              </a:buClr>
              <a:buSzPts val="1400"/>
              <a:buNone/>
            </a:pPr>
            <a:r>
              <a:t/>
            </a:r>
            <a:endParaRPr sz="1400"/>
          </a:p>
          <a:p>
            <a:pPr indent="0" lvl="0" marL="0" rtl="0" algn="l">
              <a:spcBef>
                <a:spcPts val="280"/>
              </a:spcBef>
              <a:spcAft>
                <a:spcPts val="0"/>
              </a:spcAft>
              <a:buClr>
                <a:srgbClr val="0070C0"/>
              </a:buClr>
              <a:buSzPts val="1400"/>
              <a:buNone/>
            </a:pPr>
            <a:r>
              <a:rPr lang="en-US" sz="1400" u="sng">
                <a:solidFill>
                  <a:srgbClr val="0070C0"/>
                </a:solidFill>
                <a:hlinkClick r:id="rId5">
                  <a:extLst>
                    <a:ext uri="{A12FA001-AC4F-418D-AE19-62706E023703}">
                      <ahyp:hlinkClr val="tx"/>
                    </a:ext>
                  </a:extLst>
                </a:hlinkClick>
              </a:rPr>
              <a:t>https://computing.llnl.gov/tutorials/</a:t>
            </a:r>
            <a:endParaRPr sz="1400" u="sng">
              <a:solidFill>
                <a:srgbClr val="0070C0"/>
              </a:solidFill>
            </a:endParaRPr>
          </a:p>
          <a:p>
            <a:pPr indent="0" lvl="0" marL="0" rtl="0" algn="l">
              <a:spcBef>
                <a:spcPts val="280"/>
              </a:spcBef>
              <a:spcAft>
                <a:spcPts val="0"/>
              </a:spcAft>
              <a:buClr>
                <a:srgbClr val="888888"/>
              </a:buClr>
              <a:buSzPts val="1400"/>
              <a:buNone/>
            </a:pPr>
            <a:r>
              <a:t/>
            </a:r>
            <a:endParaRPr sz="1400" u="sng">
              <a:solidFill>
                <a:srgbClr val="0070C0"/>
              </a:solidFill>
            </a:endParaRPr>
          </a:p>
          <a:p>
            <a:pPr indent="0" lvl="0" marL="0" rtl="0" algn="l">
              <a:spcBef>
                <a:spcPts val="280"/>
              </a:spcBef>
              <a:spcAft>
                <a:spcPts val="0"/>
              </a:spcAft>
              <a:buClr>
                <a:srgbClr val="888888"/>
              </a:buClr>
              <a:buSzPts val="1400"/>
              <a:buNone/>
            </a:pPr>
            <a:r>
              <a:rPr lang="en-US" sz="1400" u="sng">
                <a:solidFill>
                  <a:schemeClr val="hlink"/>
                </a:solidFill>
                <a:hlinkClick r:id="rId6"/>
              </a:rPr>
              <a:t>https://www.tutorialspoint.com/operating_system/index.htm#:~:text=An%20operating%20system%20(OS)%20is,software%20in%20a%20computer%20system.</a:t>
            </a:r>
            <a:endParaRPr sz="1400"/>
          </a:p>
          <a:p>
            <a:pPr indent="0" lvl="0" marL="0" rtl="0" algn="l">
              <a:spcBef>
                <a:spcPts val="280"/>
              </a:spcBef>
              <a:spcAft>
                <a:spcPts val="0"/>
              </a:spcAft>
              <a:buClr>
                <a:srgbClr val="888888"/>
              </a:buClr>
              <a:buSzPts val="1400"/>
              <a:buNone/>
            </a:pPr>
            <a:r>
              <a:t/>
            </a:r>
            <a:endParaRPr sz="1400" u="sng">
              <a:solidFill>
                <a:srgbClr val="0070C0"/>
              </a:solidFill>
            </a:endParaRPr>
          </a:p>
          <a:p>
            <a:pPr indent="0" lvl="0" marL="0" rtl="0" algn="l">
              <a:spcBef>
                <a:spcPts val="280"/>
              </a:spcBef>
              <a:spcAft>
                <a:spcPts val="0"/>
              </a:spcAft>
              <a:buClr>
                <a:srgbClr val="888888"/>
              </a:buClr>
              <a:buSzPts val="1400"/>
              <a:buNone/>
            </a:pPr>
            <a:r>
              <a:rPr lang="en-US" sz="1400" u="sng">
                <a:solidFill>
                  <a:schemeClr val="hlink"/>
                </a:solidFill>
                <a:hlinkClick r:id="rId7"/>
              </a:rPr>
              <a:t>https://www.javatpoint.com/os-tutorial</a:t>
            </a:r>
            <a:endParaRPr sz="1400"/>
          </a:p>
          <a:p>
            <a:pPr indent="0" lvl="0" marL="0" rtl="0" algn="l">
              <a:spcBef>
                <a:spcPts val="280"/>
              </a:spcBef>
              <a:spcAft>
                <a:spcPts val="0"/>
              </a:spcAft>
              <a:buClr>
                <a:srgbClr val="888888"/>
              </a:buClr>
              <a:buSzPts val="1400"/>
              <a:buNone/>
            </a:pPr>
            <a:r>
              <a:t/>
            </a:r>
            <a:endParaRPr sz="1400" u="sng">
              <a:solidFill>
                <a:srgbClr val="0070C0"/>
              </a:solidFill>
            </a:endParaRPr>
          </a:p>
          <a:p>
            <a:pPr indent="0" lvl="0" marL="0" rtl="0" algn="l">
              <a:spcBef>
                <a:spcPts val="280"/>
              </a:spcBef>
              <a:spcAft>
                <a:spcPts val="0"/>
              </a:spcAft>
              <a:buClr>
                <a:srgbClr val="888888"/>
              </a:buClr>
              <a:buSzPts val="1400"/>
              <a:buNone/>
            </a:pPr>
            <a:r>
              <a:rPr lang="en-US" sz="1400" u="sng">
                <a:solidFill>
                  <a:schemeClr val="hlink"/>
                </a:solidFill>
                <a:hlinkClick r:id="rId8"/>
              </a:rPr>
              <a:t>https://www.guru99.com/operating-system-tutorial.html</a:t>
            </a:r>
            <a:endParaRPr sz="1400"/>
          </a:p>
          <a:p>
            <a:pPr indent="0" lvl="0" marL="0" rtl="0" algn="l">
              <a:spcBef>
                <a:spcPts val="280"/>
              </a:spcBef>
              <a:spcAft>
                <a:spcPts val="0"/>
              </a:spcAft>
              <a:buClr>
                <a:srgbClr val="888888"/>
              </a:buClr>
              <a:buSzPts val="1400"/>
              <a:buNone/>
            </a:pPr>
            <a:r>
              <a:rPr lang="en-US" sz="1400" u="sng">
                <a:solidFill>
                  <a:schemeClr val="hlink"/>
                </a:solidFill>
                <a:hlinkClick r:id="rId9"/>
              </a:rPr>
              <a:t>https://www.geeksforgeeks.org/operating-systems/</a:t>
            </a:r>
            <a:endParaRPr sz="1400" u="sng">
              <a:solidFill>
                <a:srgbClr val="0070C0"/>
              </a:solidFill>
            </a:endParaRPr>
          </a:p>
          <a:p>
            <a:pPr indent="0" lvl="0" marL="0" rtl="0" algn="l">
              <a:spcBef>
                <a:spcPts val="280"/>
              </a:spcBef>
              <a:spcAft>
                <a:spcPts val="0"/>
              </a:spcAft>
              <a:buClr>
                <a:srgbClr val="888888"/>
              </a:buClr>
              <a:buSzPts val="1400"/>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type="title"/>
          </p:nvPr>
        </p:nvSpPr>
        <p:spPr>
          <a:xfrm>
            <a:off x="990600" y="685800"/>
            <a:ext cx="79248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New Roman"/>
              <a:buNone/>
            </a:pPr>
            <a:r>
              <a:rPr b="1" lang="en-US" sz="4000">
                <a:solidFill>
                  <a:srgbClr val="C00000"/>
                </a:solidFill>
                <a:latin typeface="Times New Roman"/>
                <a:ea typeface="Times New Roman"/>
                <a:cs typeface="Times New Roman"/>
                <a:sym typeface="Times New Roman"/>
              </a:rPr>
              <a:t>Batch operating system</a:t>
            </a:r>
            <a:br>
              <a:rPr b="1" lang="en-US" sz="4000">
                <a:solidFill>
                  <a:srgbClr val="C00000"/>
                </a:solidFill>
                <a:latin typeface="Times New Roman"/>
                <a:ea typeface="Times New Roman"/>
                <a:cs typeface="Times New Roman"/>
                <a:sym typeface="Times New Roman"/>
              </a:rPr>
            </a:br>
            <a:endParaRPr sz="4000">
              <a:solidFill>
                <a:srgbClr val="C00000"/>
              </a:solidFill>
              <a:latin typeface="Times New Roman"/>
              <a:ea typeface="Times New Roman"/>
              <a:cs typeface="Times New Roman"/>
              <a:sym typeface="Times New Roman"/>
            </a:endParaRPr>
          </a:p>
        </p:txBody>
      </p:sp>
      <p:sp>
        <p:nvSpPr>
          <p:cNvPr id="107" name="Google Shape;107;p3"/>
          <p:cNvSpPr txBox="1"/>
          <p:nvPr>
            <p:ph idx="1" type="body"/>
          </p:nvPr>
        </p:nvSpPr>
        <p:spPr>
          <a:xfrm>
            <a:off x="457200" y="1828800"/>
            <a:ext cx="8229600" cy="47244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In early days, computer work was given on punch cards and then these punch cards behave as input to the computer. </a:t>
            </a:r>
            <a:endParaRPr/>
          </a:p>
          <a:p>
            <a:pPr indent="0" lvl="0" marL="0" rtl="0" algn="just">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0" rtl="0" algn="just">
              <a:spcBef>
                <a:spcPts val="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These jobs or batch jobs were then executed by the computer one by one. So that computers were called as batch computers or batch systems. </a:t>
            </a:r>
            <a:endParaRPr/>
          </a:p>
          <a:p>
            <a:pPr indent="0" lvl="0" marL="0" rtl="0" algn="just">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0" rtl="0" algn="just">
              <a:spcBef>
                <a:spcPts val="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The work done by batch systems are in parts i.e. one job is processed then another job in the queue is processed and so on.</a:t>
            </a:r>
            <a:endParaRPr/>
          </a:p>
          <a:p>
            <a:pPr indent="114300" lvl="0" marL="0" rtl="0" algn="just">
              <a:spcBef>
                <a:spcPts val="0"/>
              </a:spcBef>
              <a:spcAft>
                <a:spcPts val="0"/>
              </a:spcAft>
              <a:buClr>
                <a:schemeClr val="dk1"/>
              </a:buClr>
              <a:buSzPts val="1800"/>
              <a:buFont typeface="Noto Sans Symbols"/>
              <a:buNone/>
            </a:pPr>
            <a:r>
              <a:t/>
            </a:r>
            <a:endParaRPr sz="1800">
              <a:latin typeface="Times New Roman"/>
              <a:ea typeface="Times New Roman"/>
              <a:cs typeface="Times New Roman"/>
              <a:sym typeface="Times New Roman"/>
            </a:endParaRPr>
          </a:p>
          <a:p>
            <a:pPr indent="0" lvl="0" marL="0" rtl="0" algn="just">
              <a:spcBef>
                <a:spcPts val="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The various jobs of the users are collected in a queue. This process is known as </a:t>
            </a:r>
            <a:r>
              <a:rPr b="1" lang="en-US" sz="1800">
                <a:latin typeface="Times New Roman"/>
                <a:ea typeface="Times New Roman"/>
                <a:cs typeface="Times New Roman"/>
                <a:sym typeface="Times New Roman"/>
              </a:rPr>
              <a:t>Spooling (Simultaneous Peripheral Operations On Line).</a:t>
            </a:r>
            <a:endParaRPr/>
          </a:p>
          <a:p>
            <a:pPr indent="0" lvl="0" marL="0" rtl="0" algn="just">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idx="1" type="body"/>
          </p:nvPr>
        </p:nvSpPr>
        <p:spPr>
          <a:xfrm>
            <a:off x="1447800" y="603766"/>
            <a:ext cx="6705600" cy="1301234"/>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Clr>
                <a:srgbClr val="C00000"/>
              </a:buClr>
              <a:buSzPts val="4000"/>
              <a:buNone/>
            </a:pPr>
            <a:r>
              <a:rPr b="1" lang="en-US" sz="4000">
                <a:solidFill>
                  <a:srgbClr val="C00000"/>
                </a:solidFill>
                <a:latin typeface="Times New Roman"/>
                <a:ea typeface="Times New Roman"/>
                <a:cs typeface="Times New Roman"/>
                <a:sym typeface="Times New Roman"/>
              </a:rPr>
              <a:t> Memory Layout for a Simple Batch System</a:t>
            </a:r>
            <a:endParaRPr/>
          </a:p>
          <a:p>
            <a:pPr indent="-342900" lvl="0" marL="342900" rtl="0" algn="l">
              <a:spcBef>
                <a:spcPts val="800"/>
              </a:spcBef>
              <a:spcAft>
                <a:spcPts val="0"/>
              </a:spcAft>
              <a:buClr>
                <a:schemeClr val="dk1"/>
              </a:buClr>
              <a:buSzPts val="4000"/>
              <a:buNone/>
            </a:pPr>
            <a:r>
              <a:t/>
            </a:r>
            <a:endParaRPr sz="4000">
              <a:solidFill>
                <a:srgbClr val="C00000"/>
              </a:solidFill>
              <a:latin typeface="Times New Roman"/>
              <a:ea typeface="Times New Roman"/>
              <a:cs typeface="Times New Roman"/>
              <a:sym typeface="Times New Roman"/>
            </a:endParaRPr>
          </a:p>
          <a:p>
            <a:pPr indent="-342900" lvl="0" marL="342900" rtl="0" algn="l">
              <a:spcBef>
                <a:spcPts val="800"/>
              </a:spcBef>
              <a:spcAft>
                <a:spcPts val="0"/>
              </a:spcAft>
              <a:buClr>
                <a:srgbClr val="C00000"/>
              </a:buClr>
              <a:buSzPts val="4000"/>
              <a:buNone/>
            </a:pPr>
            <a:r>
              <a:rPr lang="en-US" sz="4000">
                <a:solidFill>
                  <a:srgbClr val="C00000"/>
                </a:solidFill>
                <a:latin typeface="Times New Roman"/>
                <a:ea typeface="Times New Roman"/>
                <a:cs typeface="Times New Roman"/>
                <a:sym typeface="Times New Roman"/>
              </a:rPr>
              <a:t> </a:t>
            </a:r>
            <a:endParaRPr/>
          </a:p>
          <a:p>
            <a:pPr indent="-342900" lvl="0" marL="342900" rtl="0" algn="l">
              <a:spcBef>
                <a:spcPts val="800"/>
              </a:spcBef>
              <a:spcAft>
                <a:spcPts val="0"/>
              </a:spcAft>
              <a:buClr>
                <a:srgbClr val="C00000"/>
              </a:buClr>
              <a:buSzPts val="4000"/>
              <a:buNone/>
            </a:pPr>
            <a:r>
              <a:rPr lang="en-US" sz="4000">
                <a:solidFill>
                  <a:srgbClr val="C00000"/>
                </a:solidFill>
                <a:latin typeface="Times New Roman"/>
                <a:ea typeface="Times New Roman"/>
                <a:cs typeface="Times New Roman"/>
                <a:sym typeface="Times New Roman"/>
              </a:rPr>
              <a:t>				</a:t>
            </a:r>
            <a:endParaRPr/>
          </a:p>
          <a:p>
            <a:pPr indent="-342900" lvl="0" marL="342900" rtl="0" algn="l">
              <a:spcBef>
                <a:spcPts val="800"/>
              </a:spcBef>
              <a:spcAft>
                <a:spcPts val="0"/>
              </a:spcAft>
              <a:buClr>
                <a:schemeClr val="dk1"/>
              </a:buClr>
              <a:buSzPts val="4000"/>
              <a:buNone/>
            </a:pPr>
            <a:r>
              <a:t/>
            </a:r>
            <a:endParaRPr sz="4000">
              <a:solidFill>
                <a:srgbClr val="C00000"/>
              </a:solidFill>
              <a:latin typeface="Times New Roman"/>
              <a:ea typeface="Times New Roman"/>
              <a:cs typeface="Times New Roman"/>
              <a:sym typeface="Times New Roman"/>
            </a:endParaRPr>
          </a:p>
          <a:p>
            <a:pPr indent="-342900" lvl="0" marL="342900" rtl="0" algn="l">
              <a:spcBef>
                <a:spcPts val="800"/>
              </a:spcBef>
              <a:spcAft>
                <a:spcPts val="0"/>
              </a:spcAft>
              <a:buClr>
                <a:schemeClr val="dk1"/>
              </a:buClr>
              <a:buSzPts val="4000"/>
              <a:buNone/>
            </a:pPr>
            <a:r>
              <a:t/>
            </a:r>
            <a:endParaRPr sz="4000">
              <a:solidFill>
                <a:srgbClr val="C00000"/>
              </a:solidFill>
              <a:latin typeface="Times New Roman"/>
              <a:ea typeface="Times New Roman"/>
              <a:cs typeface="Times New Roman"/>
              <a:sym typeface="Times New Roman"/>
            </a:endParaRPr>
          </a:p>
        </p:txBody>
      </p:sp>
      <p:sp>
        <p:nvSpPr>
          <p:cNvPr id="113" name="Google Shape;113;p4"/>
          <p:cNvSpPr/>
          <p:nvPr/>
        </p:nvSpPr>
        <p:spPr>
          <a:xfrm>
            <a:off x="3733800" y="1905000"/>
            <a:ext cx="1524000" cy="27432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4" name="Google Shape;114;p4"/>
          <p:cNvSpPr/>
          <p:nvPr/>
        </p:nvSpPr>
        <p:spPr>
          <a:xfrm>
            <a:off x="3124200" y="2286000"/>
            <a:ext cx="2362200" cy="3048000"/>
          </a:xfrm>
          <a:prstGeom prst="rect">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15" name="Google Shape;115;p4"/>
          <p:cNvCxnSpPr/>
          <p:nvPr/>
        </p:nvCxnSpPr>
        <p:spPr>
          <a:xfrm>
            <a:off x="3124200" y="3352800"/>
            <a:ext cx="2362200" cy="0"/>
          </a:xfrm>
          <a:prstGeom prst="straightConnector1">
            <a:avLst/>
          </a:prstGeom>
          <a:noFill/>
          <a:ln cap="flat" cmpd="sng" w="9525">
            <a:solidFill>
              <a:srgbClr val="4A7DBA"/>
            </a:solidFill>
            <a:prstDash val="solid"/>
            <a:round/>
            <a:headEnd len="sm" w="sm" type="none"/>
            <a:tailEnd len="sm" w="sm" type="none"/>
          </a:ln>
        </p:spPr>
      </p:cxnSp>
      <p:sp>
        <p:nvSpPr>
          <p:cNvPr id="116" name="Google Shape;116;p4"/>
          <p:cNvSpPr txBox="1"/>
          <p:nvPr/>
        </p:nvSpPr>
        <p:spPr>
          <a:xfrm>
            <a:off x="3810000" y="2743200"/>
            <a:ext cx="990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OS</a:t>
            </a:r>
            <a:endParaRPr/>
          </a:p>
        </p:txBody>
      </p:sp>
      <p:sp>
        <p:nvSpPr>
          <p:cNvPr id="117" name="Google Shape;117;p4"/>
          <p:cNvSpPr txBox="1"/>
          <p:nvPr/>
        </p:nvSpPr>
        <p:spPr>
          <a:xfrm>
            <a:off x="3810000" y="3810000"/>
            <a:ext cx="9906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User</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Program</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Area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txBox="1"/>
          <p:nvPr>
            <p:ph type="title"/>
          </p:nvPr>
        </p:nvSpPr>
        <p:spPr>
          <a:xfrm>
            <a:off x="457200" y="533400"/>
            <a:ext cx="8229600" cy="4873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New Roman"/>
              <a:buNone/>
            </a:pPr>
            <a:r>
              <a:rPr b="1" lang="en-US" sz="4000">
                <a:solidFill>
                  <a:srgbClr val="C00000"/>
                </a:solidFill>
                <a:latin typeface="Times New Roman"/>
                <a:ea typeface="Times New Roman"/>
                <a:cs typeface="Times New Roman"/>
                <a:sym typeface="Times New Roman"/>
              </a:rPr>
              <a:t>Batch Processing system</a:t>
            </a:r>
            <a:endParaRPr/>
          </a:p>
        </p:txBody>
      </p:sp>
      <p:pic>
        <p:nvPicPr>
          <p:cNvPr descr="C:\Users\Student\Desktop\Batch-processing-system.png" id="123" name="Google Shape;123;p5"/>
          <p:cNvPicPr preferRelativeResize="0"/>
          <p:nvPr>
            <p:ph idx="1" type="body"/>
          </p:nvPr>
        </p:nvPicPr>
        <p:blipFill rotWithShape="1">
          <a:blip r:embed="rId3">
            <a:alphaModFix/>
          </a:blip>
          <a:srcRect b="0" l="0" r="0" t="0"/>
          <a:stretch/>
        </p:blipFill>
        <p:spPr>
          <a:xfrm>
            <a:off x="1447800" y="1371600"/>
            <a:ext cx="6553200" cy="361010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6"/>
          <p:cNvSpPr txBox="1"/>
          <p:nvPr>
            <p:ph idx="1" type="body"/>
          </p:nvPr>
        </p:nvSpPr>
        <p:spPr>
          <a:xfrm>
            <a:off x="457200" y="1447800"/>
            <a:ext cx="8229600" cy="472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None/>
            </a:pPr>
            <a:r>
              <a:t/>
            </a:r>
            <a:endParaRPr b="1" sz="1800">
              <a:solidFill>
                <a:srgbClr val="C00000"/>
              </a:solidFill>
              <a:latin typeface="Times New Roman"/>
              <a:ea typeface="Times New Roman"/>
              <a:cs typeface="Times New Roman"/>
              <a:sym typeface="Times New Roman"/>
            </a:endParaRPr>
          </a:p>
          <a:p>
            <a:pPr indent="0" lvl="0" marL="0" rtl="0" algn="l">
              <a:spcBef>
                <a:spcPts val="360"/>
              </a:spcBef>
              <a:spcAft>
                <a:spcPts val="0"/>
              </a:spcAft>
              <a:buClr>
                <a:srgbClr val="C00000"/>
              </a:buClr>
              <a:buSzPts val="1800"/>
              <a:buNone/>
            </a:pPr>
            <a:r>
              <a:rPr b="1" lang="en-US" sz="1800">
                <a:solidFill>
                  <a:srgbClr val="C00000"/>
                </a:solidFill>
                <a:latin typeface="Times New Roman"/>
                <a:ea typeface="Times New Roman"/>
                <a:cs typeface="Times New Roman"/>
                <a:sym typeface="Times New Roman"/>
              </a:rPr>
              <a:t>Advantages -</a:t>
            </a:r>
            <a:endParaRPr sz="1800">
              <a:latin typeface="Times New Roman"/>
              <a:ea typeface="Times New Roman"/>
              <a:cs typeface="Times New Roman"/>
              <a:sym typeface="Times New Roman"/>
            </a:endParaRPr>
          </a:p>
          <a:p>
            <a:pPr indent="-342900" lvl="0" marL="342900" rtl="0" algn="l">
              <a:spcBef>
                <a:spcPts val="360"/>
              </a:spcBef>
              <a:spcAft>
                <a:spcPts val="0"/>
              </a:spcAft>
              <a:buClr>
                <a:schemeClr val="dk1"/>
              </a:buClr>
              <a:buSzPts val="1800"/>
              <a:buChar char="•"/>
            </a:pPr>
            <a:r>
              <a:rPr lang="en-US" sz="1800">
                <a:latin typeface="Times New Roman"/>
                <a:ea typeface="Times New Roman"/>
                <a:cs typeface="Times New Roman"/>
                <a:sym typeface="Times New Roman"/>
              </a:rPr>
              <a:t>Repeated jobs are done fast in batch systems without user interaction.</a:t>
            </a:r>
            <a:endParaRPr/>
          </a:p>
          <a:p>
            <a:pPr indent="-342900" lvl="0" marL="342900" rtl="0" algn="l">
              <a:spcBef>
                <a:spcPts val="360"/>
              </a:spcBef>
              <a:spcAft>
                <a:spcPts val="0"/>
              </a:spcAft>
              <a:buClr>
                <a:schemeClr val="dk1"/>
              </a:buClr>
              <a:buSzPts val="1800"/>
              <a:buChar char="•"/>
            </a:pPr>
            <a:r>
              <a:rPr lang="en-US" sz="1800">
                <a:latin typeface="Times New Roman"/>
                <a:ea typeface="Times New Roman"/>
                <a:cs typeface="Times New Roman"/>
                <a:sym typeface="Times New Roman"/>
              </a:rPr>
              <a:t>You don’t need special hardware and system support to input data in batch systems.</a:t>
            </a:r>
            <a:endParaRPr/>
          </a:p>
          <a:p>
            <a:pPr indent="-342900" lvl="0" marL="342900" rtl="0" algn="l">
              <a:spcBef>
                <a:spcPts val="360"/>
              </a:spcBef>
              <a:spcAft>
                <a:spcPts val="0"/>
              </a:spcAft>
              <a:buClr>
                <a:schemeClr val="dk1"/>
              </a:buClr>
              <a:buSzPts val="1800"/>
              <a:buChar char="•"/>
            </a:pPr>
            <a:r>
              <a:rPr lang="en-US" sz="1800">
                <a:latin typeface="Times New Roman"/>
                <a:ea typeface="Times New Roman"/>
                <a:cs typeface="Times New Roman"/>
                <a:sym typeface="Times New Roman"/>
              </a:rPr>
              <a:t>Best for large organizations but small organizations can also benefit from it.</a:t>
            </a:r>
            <a:endParaRPr/>
          </a:p>
          <a:p>
            <a:pPr indent="-342900" lvl="0" marL="342900" rtl="0" algn="l">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342900" lvl="0" marL="342900" rtl="0" algn="l">
              <a:spcBef>
                <a:spcPts val="360"/>
              </a:spcBef>
              <a:spcAft>
                <a:spcPts val="0"/>
              </a:spcAft>
              <a:buClr>
                <a:srgbClr val="C00000"/>
              </a:buClr>
              <a:buSzPts val="1800"/>
              <a:buNone/>
            </a:pPr>
            <a:r>
              <a:rPr b="1" lang="en-US" sz="1800">
                <a:solidFill>
                  <a:srgbClr val="C00000"/>
                </a:solidFill>
                <a:latin typeface="Times New Roman"/>
                <a:ea typeface="Times New Roman"/>
                <a:cs typeface="Times New Roman"/>
                <a:sym typeface="Times New Roman"/>
              </a:rPr>
              <a:t>Disadvantages</a:t>
            </a:r>
            <a:r>
              <a:rPr b="1" lang="en-US" sz="1800">
                <a:latin typeface="Times New Roman"/>
                <a:ea typeface="Times New Roman"/>
                <a:cs typeface="Times New Roman"/>
                <a:sym typeface="Times New Roman"/>
              </a:rPr>
              <a:t> </a:t>
            </a:r>
            <a:r>
              <a:rPr b="1" lang="en-US" sz="1800">
                <a:solidFill>
                  <a:srgbClr val="C00000"/>
                </a:solidFill>
                <a:latin typeface="Times New Roman"/>
                <a:ea typeface="Times New Roman"/>
                <a:cs typeface="Times New Roman"/>
                <a:sym typeface="Times New Roman"/>
              </a:rPr>
              <a:t>- </a:t>
            </a:r>
            <a:endParaRPr sz="1800">
              <a:solidFill>
                <a:srgbClr val="C00000"/>
              </a:solidFill>
              <a:latin typeface="Times New Roman"/>
              <a:ea typeface="Times New Roman"/>
              <a:cs typeface="Times New Roman"/>
              <a:sym typeface="Times New Roman"/>
            </a:endParaRPr>
          </a:p>
          <a:p>
            <a:pPr indent="-342900" lvl="0" marL="342900" rtl="0" algn="l">
              <a:spcBef>
                <a:spcPts val="360"/>
              </a:spcBef>
              <a:spcAft>
                <a:spcPts val="0"/>
              </a:spcAft>
              <a:buClr>
                <a:schemeClr val="dk1"/>
              </a:buClr>
              <a:buSzPts val="1800"/>
              <a:buChar char="•"/>
            </a:pPr>
            <a:r>
              <a:rPr lang="en-US" sz="1800">
                <a:latin typeface="Times New Roman"/>
                <a:ea typeface="Times New Roman"/>
                <a:cs typeface="Times New Roman"/>
                <a:sym typeface="Times New Roman"/>
              </a:rPr>
              <a:t>Lack of interaction between the user and job.</a:t>
            </a:r>
            <a:endParaRPr/>
          </a:p>
          <a:p>
            <a:pPr indent="-342900" lvl="0" marL="342900" rtl="0" algn="l">
              <a:spcBef>
                <a:spcPts val="360"/>
              </a:spcBef>
              <a:spcAft>
                <a:spcPts val="0"/>
              </a:spcAft>
              <a:buClr>
                <a:schemeClr val="dk1"/>
              </a:buClr>
              <a:buSzPts val="1800"/>
              <a:buChar char="•"/>
            </a:pPr>
            <a:r>
              <a:rPr lang="en-US" sz="1800">
                <a:latin typeface="Times New Roman"/>
                <a:ea typeface="Times New Roman"/>
                <a:cs typeface="Times New Roman"/>
                <a:sym typeface="Times New Roman"/>
              </a:rPr>
              <a:t>CPU is often idle, because the speeds of the mechanical I/O devices is slower than CPU.</a:t>
            </a:r>
            <a:endParaRPr/>
          </a:p>
          <a:p>
            <a:pPr indent="-342900" lvl="0" marL="342900" rtl="0" algn="l">
              <a:spcBef>
                <a:spcPts val="360"/>
              </a:spcBef>
              <a:spcAft>
                <a:spcPts val="0"/>
              </a:spcAft>
              <a:buClr>
                <a:schemeClr val="dk1"/>
              </a:buClr>
              <a:buSzPts val="1800"/>
              <a:buChar char="•"/>
            </a:pPr>
            <a:r>
              <a:rPr lang="en-US" sz="1800">
                <a:latin typeface="Times New Roman"/>
                <a:ea typeface="Times New Roman"/>
                <a:cs typeface="Times New Roman"/>
                <a:sym typeface="Times New Roman"/>
              </a:rPr>
              <a:t>Difficult to provide the desired priority.</a:t>
            </a:r>
            <a:endParaRPr/>
          </a:p>
          <a:p>
            <a:pPr indent="-228600" lvl="0" marL="342900" rtl="0" algn="l">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342900" lvl="0" marL="342900" rtl="0" algn="l">
              <a:spcBef>
                <a:spcPts val="360"/>
              </a:spcBef>
              <a:spcAft>
                <a:spcPts val="0"/>
              </a:spcAft>
              <a:buClr>
                <a:srgbClr val="C00000"/>
              </a:buClr>
              <a:buSzPts val="1800"/>
              <a:buNone/>
            </a:pPr>
            <a:r>
              <a:rPr b="1" lang="en-US" sz="1800">
                <a:solidFill>
                  <a:srgbClr val="C00000"/>
                </a:solidFill>
                <a:latin typeface="Times New Roman"/>
                <a:ea typeface="Times New Roman"/>
                <a:cs typeface="Times New Roman"/>
                <a:sym typeface="Times New Roman"/>
              </a:rPr>
              <a:t>Examples</a:t>
            </a:r>
            <a:r>
              <a:rPr lang="en-US" sz="1800">
                <a:solidFill>
                  <a:srgbClr val="C00000"/>
                </a:solidFill>
                <a:latin typeface="Times New Roman"/>
                <a:ea typeface="Times New Roman"/>
                <a:cs typeface="Times New Roman"/>
                <a:sym typeface="Times New Roman"/>
              </a:rPr>
              <a:t> –</a:t>
            </a:r>
            <a:r>
              <a:rPr lang="en-US" sz="1800">
                <a:latin typeface="Times New Roman"/>
                <a:ea typeface="Times New Roman"/>
                <a:cs typeface="Times New Roman"/>
                <a:sym typeface="Times New Roman"/>
              </a:rPr>
              <a:t> Payroll   systems, Bank statements…etc.</a:t>
            </a:r>
            <a:endParaRPr/>
          </a:p>
          <a:p>
            <a:pPr indent="-228600" lvl="0" marL="342900" rtl="0" algn="l">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p:txBody>
      </p:sp>
      <p:sp>
        <p:nvSpPr>
          <p:cNvPr id="129" name="Google Shape;129;p6"/>
          <p:cNvSpPr txBox="1"/>
          <p:nvPr>
            <p:ph type="title"/>
          </p:nvPr>
        </p:nvSpPr>
        <p:spPr>
          <a:xfrm>
            <a:off x="990600" y="685800"/>
            <a:ext cx="7924800" cy="609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C00000"/>
              </a:buClr>
              <a:buSzPct val="100000"/>
              <a:buFont typeface="Times New Roman"/>
              <a:buNone/>
            </a:pPr>
            <a:r>
              <a:rPr lang="en-US" sz="4000">
                <a:solidFill>
                  <a:srgbClr val="C00000"/>
                </a:solidFill>
                <a:latin typeface="Times New Roman"/>
                <a:ea typeface="Times New Roman"/>
                <a:cs typeface="Times New Roman"/>
                <a:sym typeface="Times New Roman"/>
              </a:rPr>
              <a:t>Batch operating system</a:t>
            </a:r>
            <a:br>
              <a:rPr lang="en-US" sz="4000">
                <a:solidFill>
                  <a:srgbClr val="C00000"/>
                </a:solidFill>
                <a:latin typeface="Times New Roman"/>
                <a:ea typeface="Times New Roman"/>
                <a:cs typeface="Times New Roman"/>
                <a:sym typeface="Times New Roman"/>
              </a:rPr>
            </a:br>
            <a:endParaRPr sz="4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type="title"/>
          </p:nvPr>
        </p:nvSpPr>
        <p:spPr>
          <a:xfrm>
            <a:off x="457200" y="274638"/>
            <a:ext cx="8229600" cy="8683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000"/>
              <a:buFont typeface="Times New Roman"/>
              <a:buNone/>
            </a:pPr>
            <a:r>
              <a:rPr b="1" lang="en-US" sz="4000">
                <a:solidFill>
                  <a:srgbClr val="C00000"/>
                </a:solidFill>
                <a:latin typeface="Times New Roman"/>
                <a:ea typeface="Times New Roman"/>
                <a:cs typeface="Times New Roman"/>
                <a:sym typeface="Times New Roman"/>
              </a:rPr>
              <a:t>Multiprogrammed Systems</a:t>
            </a:r>
            <a:endParaRPr/>
          </a:p>
        </p:txBody>
      </p:sp>
      <p:sp>
        <p:nvSpPr>
          <p:cNvPr id="135" name="Google Shape;135;p7"/>
          <p:cNvSpPr txBox="1"/>
          <p:nvPr>
            <p:ph idx="1" type="body"/>
          </p:nvPr>
        </p:nvSpPr>
        <p:spPr>
          <a:xfrm>
            <a:off x="228600" y="1371600"/>
            <a:ext cx="8686800" cy="4495800"/>
          </a:xfrm>
          <a:prstGeom prst="rect">
            <a:avLst/>
          </a:prstGeom>
          <a:noFill/>
          <a:ln>
            <a:noFill/>
          </a:ln>
        </p:spPr>
        <p:txBody>
          <a:bodyPr anchorCtr="0" anchor="t" bIns="45700" lIns="91425" spcFirstLastPara="1" rIns="91425" wrap="square" tIns="45700">
            <a:normAutofit/>
          </a:bodyPr>
          <a:lstStyle/>
          <a:p>
            <a:pPr indent="-228600" lvl="0" marL="342900" rtl="0" algn="just">
              <a:spcBef>
                <a:spcPts val="0"/>
              </a:spcBef>
              <a:spcAft>
                <a:spcPts val="0"/>
              </a:spcAft>
              <a:buClr>
                <a:schemeClr val="dk1"/>
              </a:buClr>
              <a:buSzPts val="1800"/>
              <a:buFont typeface="Noto Sans Symbols"/>
              <a:buNone/>
            </a:pPr>
            <a:r>
              <a:t/>
            </a:r>
            <a:endParaRPr sz="1800">
              <a:latin typeface="Times New Roman"/>
              <a:ea typeface="Times New Roman"/>
              <a:cs typeface="Times New Roman"/>
              <a:sym typeface="Times New Roman"/>
            </a:endParaRPr>
          </a:p>
          <a:p>
            <a:pPr indent="-342900" lvl="0" marL="342900" rtl="0" algn="just">
              <a:spcBef>
                <a:spcPts val="36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This allows to execute multiple programs.</a:t>
            </a:r>
            <a:endParaRPr/>
          </a:p>
          <a:p>
            <a:pPr indent="-228600" lvl="0" marL="342900" rtl="0" algn="just">
              <a:spcBef>
                <a:spcPts val="360"/>
              </a:spcBef>
              <a:spcAft>
                <a:spcPts val="0"/>
              </a:spcAft>
              <a:buClr>
                <a:schemeClr val="dk1"/>
              </a:buClr>
              <a:buSzPts val="1800"/>
              <a:buFont typeface="Noto Sans Symbols"/>
              <a:buNone/>
            </a:pPr>
            <a:r>
              <a:t/>
            </a:r>
            <a:endParaRPr sz="1800">
              <a:latin typeface="Times New Roman"/>
              <a:ea typeface="Times New Roman"/>
              <a:cs typeface="Times New Roman"/>
              <a:sym typeface="Times New Roman"/>
            </a:endParaRPr>
          </a:p>
          <a:p>
            <a:pPr indent="-342900" lvl="0" marL="342900" rtl="0" algn="just">
              <a:spcBef>
                <a:spcPts val="36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In this, several processes are kept in memory (set of jobs are kept in </a:t>
            </a:r>
            <a:r>
              <a:rPr b="1" lang="en-US" sz="1800">
                <a:latin typeface="Times New Roman"/>
                <a:ea typeface="Times New Roman"/>
                <a:cs typeface="Times New Roman"/>
                <a:sym typeface="Times New Roman"/>
              </a:rPr>
              <a:t>Job Pool</a:t>
            </a:r>
            <a:r>
              <a:rPr lang="en-US" sz="1800">
                <a:latin typeface="Times New Roman"/>
                <a:ea typeface="Times New Roman"/>
                <a:cs typeface="Times New Roman"/>
                <a:sym typeface="Times New Roman"/>
              </a:rPr>
              <a:t>) &amp; CPU execute all these processes concurrently.</a:t>
            </a:r>
            <a:endParaRPr/>
          </a:p>
          <a:p>
            <a:pPr indent="-228600" lvl="0" marL="342900" rtl="0" algn="just">
              <a:spcBef>
                <a:spcPts val="360"/>
              </a:spcBef>
              <a:spcAft>
                <a:spcPts val="0"/>
              </a:spcAft>
              <a:buClr>
                <a:schemeClr val="dk1"/>
              </a:buClr>
              <a:buSzPts val="1800"/>
              <a:buFont typeface="Noto Sans Symbols"/>
              <a:buNone/>
            </a:pPr>
            <a:r>
              <a:t/>
            </a:r>
            <a:endParaRPr sz="1800">
              <a:latin typeface="Times New Roman"/>
              <a:ea typeface="Times New Roman"/>
              <a:cs typeface="Times New Roman"/>
              <a:sym typeface="Times New Roman"/>
            </a:endParaRPr>
          </a:p>
          <a:p>
            <a:pPr indent="-342900" lvl="0" marL="342900" rtl="0" algn="just">
              <a:spcBef>
                <a:spcPts val="36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When one process start performing I/O operations , the CPU is allocated to another user process in the main memory that is ready to use the CPU.</a:t>
            </a:r>
            <a:endParaRPr/>
          </a:p>
          <a:p>
            <a:pPr indent="-228600" lvl="0" marL="342900" rtl="0" algn="just">
              <a:spcBef>
                <a:spcPts val="360"/>
              </a:spcBef>
              <a:spcAft>
                <a:spcPts val="0"/>
              </a:spcAft>
              <a:buClr>
                <a:schemeClr val="dk1"/>
              </a:buClr>
              <a:buSzPts val="1800"/>
              <a:buFont typeface="Noto Sans Symbols"/>
              <a:buNone/>
            </a:pPr>
            <a:r>
              <a:t/>
            </a:r>
            <a:endParaRPr sz="1800">
              <a:latin typeface="Times New Roman"/>
              <a:ea typeface="Times New Roman"/>
              <a:cs typeface="Times New Roman"/>
              <a:sym typeface="Times New Roman"/>
            </a:endParaRPr>
          </a:p>
          <a:p>
            <a:pPr indent="-342900" lvl="0" marL="342900" rtl="0" algn="just">
              <a:spcBef>
                <a:spcPts val="36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Multiprogramming </a:t>
            </a:r>
            <a:r>
              <a:rPr b="1" lang="en-US" sz="1800">
                <a:latin typeface="Times New Roman"/>
                <a:ea typeface="Times New Roman"/>
                <a:cs typeface="Times New Roman"/>
                <a:sym typeface="Times New Roman"/>
              </a:rPr>
              <a:t>increases CPU utilization</a:t>
            </a:r>
            <a:r>
              <a:rPr lang="en-US" sz="1800">
                <a:latin typeface="Times New Roman"/>
                <a:ea typeface="Times New Roman"/>
                <a:cs typeface="Times New Roman"/>
                <a:sym typeface="Times New Roman"/>
              </a:rPr>
              <a:t> by organizing jobs so that the CPU always has one to execute.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8"/>
          <p:cNvSpPr txBox="1"/>
          <p:nvPr>
            <p:ph type="title"/>
          </p:nvPr>
        </p:nvSpPr>
        <p:spPr>
          <a:xfrm>
            <a:off x="1066800" y="762000"/>
            <a:ext cx="7924800"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New Roman"/>
              <a:buNone/>
            </a:pPr>
            <a:r>
              <a:rPr b="1" lang="en-US" sz="4000">
                <a:solidFill>
                  <a:srgbClr val="C00000"/>
                </a:solidFill>
                <a:latin typeface="Times New Roman"/>
                <a:ea typeface="Times New Roman"/>
                <a:cs typeface="Times New Roman"/>
                <a:sym typeface="Times New Roman"/>
              </a:rPr>
              <a:t>Memory layout for a multiprogramming system</a:t>
            </a:r>
            <a:r>
              <a:rPr lang="en-US" sz="4000">
                <a:solidFill>
                  <a:srgbClr val="C00000"/>
                </a:solidFill>
                <a:latin typeface="Times New Roman"/>
                <a:ea typeface="Times New Roman"/>
                <a:cs typeface="Times New Roman"/>
                <a:sym typeface="Times New Roman"/>
              </a:rPr>
              <a:t>.</a:t>
            </a:r>
            <a:endParaRPr/>
          </a:p>
        </p:txBody>
      </p:sp>
      <p:pic>
        <p:nvPicPr>
          <p:cNvPr descr="C:\Users\Student\Desktop\memory_layout.jpg" id="141" name="Google Shape;141;p8"/>
          <p:cNvPicPr preferRelativeResize="0"/>
          <p:nvPr>
            <p:ph idx="1" type="body"/>
          </p:nvPr>
        </p:nvPicPr>
        <p:blipFill rotWithShape="1">
          <a:blip r:embed="rId3">
            <a:alphaModFix/>
          </a:blip>
          <a:srcRect b="0" l="0" r="0" t="0"/>
          <a:stretch/>
        </p:blipFill>
        <p:spPr>
          <a:xfrm>
            <a:off x="2514600" y="2057400"/>
            <a:ext cx="3057525" cy="390604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txBox="1"/>
          <p:nvPr>
            <p:ph type="title"/>
          </p:nvPr>
        </p:nvSpPr>
        <p:spPr>
          <a:xfrm>
            <a:off x="533400" y="533400"/>
            <a:ext cx="8229600" cy="6397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Multiprogrammed Systems</a:t>
            </a:r>
            <a:endParaRPr b="1" sz="4000">
              <a:latin typeface="Times New Roman"/>
              <a:ea typeface="Times New Roman"/>
              <a:cs typeface="Times New Roman"/>
              <a:sym typeface="Times New Roman"/>
            </a:endParaRPr>
          </a:p>
        </p:txBody>
      </p:sp>
      <p:sp>
        <p:nvSpPr>
          <p:cNvPr id="147" name="Google Shape;147;p9"/>
          <p:cNvSpPr txBox="1"/>
          <p:nvPr>
            <p:ph idx="1" type="body"/>
          </p:nvPr>
        </p:nvSpPr>
        <p:spPr>
          <a:xfrm>
            <a:off x="457200" y="1447800"/>
            <a:ext cx="8229600" cy="47244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dk1"/>
              </a:buClr>
              <a:buSzPts val="1800"/>
              <a:buNone/>
            </a:pPr>
            <a:r>
              <a:t/>
            </a:r>
            <a:endParaRPr b="1" sz="1800">
              <a:solidFill>
                <a:srgbClr val="C00000"/>
              </a:solidFill>
              <a:latin typeface="Times New Roman"/>
              <a:ea typeface="Times New Roman"/>
              <a:cs typeface="Times New Roman"/>
              <a:sym typeface="Times New Roman"/>
            </a:endParaRPr>
          </a:p>
          <a:p>
            <a:pPr indent="0" lvl="0" marL="0" rtl="0" algn="l">
              <a:lnSpc>
                <a:spcPct val="120000"/>
              </a:lnSpc>
              <a:spcBef>
                <a:spcPts val="360"/>
              </a:spcBef>
              <a:spcAft>
                <a:spcPts val="0"/>
              </a:spcAft>
              <a:buClr>
                <a:srgbClr val="C00000"/>
              </a:buClr>
              <a:buSzPts val="1800"/>
              <a:buNone/>
            </a:pPr>
            <a:r>
              <a:rPr b="1" lang="en-US" sz="1800">
                <a:solidFill>
                  <a:srgbClr val="C00000"/>
                </a:solidFill>
                <a:latin typeface="Times New Roman"/>
                <a:ea typeface="Times New Roman"/>
                <a:cs typeface="Times New Roman"/>
                <a:sym typeface="Times New Roman"/>
              </a:rPr>
              <a:t>Advantages –</a:t>
            </a:r>
            <a:endParaRPr/>
          </a:p>
          <a:p>
            <a:pPr indent="-342900" lvl="0" marL="342900" rtl="0" algn="l">
              <a:lnSpc>
                <a:spcPct val="12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 It increases CPU utilization. </a:t>
            </a:r>
            <a:endParaRPr/>
          </a:p>
          <a:p>
            <a:pPr indent="-342900" lvl="0" marL="342900" rtl="0" algn="l">
              <a:lnSpc>
                <a:spcPct val="12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 It increases throughput also by utilizing idle time of CPU for running other programs that are already present in main memory.  </a:t>
            </a:r>
            <a:endParaRPr/>
          </a:p>
          <a:p>
            <a:pPr indent="-342900" lvl="0" marL="342900" rtl="0" algn="l">
              <a:lnSpc>
                <a:spcPct val="12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It lowers the Response time by recognizing the priority of a job as it enters the system &amp; by processing jobs on a priority basis.</a:t>
            </a:r>
            <a:endParaRPr/>
          </a:p>
          <a:p>
            <a:pPr indent="0" lvl="0" marL="0" rtl="0" algn="l">
              <a:lnSpc>
                <a:spcPct val="120000"/>
              </a:lnSpc>
              <a:spcBef>
                <a:spcPts val="360"/>
              </a:spcBef>
              <a:spcAft>
                <a:spcPts val="0"/>
              </a:spcAft>
              <a:buClr>
                <a:srgbClr val="C00000"/>
              </a:buClr>
              <a:buSzPts val="1800"/>
              <a:buNone/>
            </a:pPr>
            <a:r>
              <a:rPr b="1" lang="en-US" sz="1800">
                <a:solidFill>
                  <a:srgbClr val="C00000"/>
                </a:solidFill>
                <a:latin typeface="Times New Roman"/>
                <a:ea typeface="Times New Roman"/>
                <a:cs typeface="Times New Roman"/>
                <a:sym typeface="Times New Roman"/>
              </a:rPr>
              <a:t>Disadvantages -</a:t>
            </a:r>
            <a:endParaRPr sz="1800">
              <a:solidFill>
                <a:srgbClr val="C00000"/>
              </a:solidFill>
              <a:latin typeface="Times New Roman"/>
              <a:ea typeface="Times New Roman"/>
              <a:cs typeface="Times New Roman"/>
              <a:sym typeface="Times New Roman"/>
            </a:endParaRPr>
          </a:p>
          <a:p>
            <a:pPr indent="-342900" lvl="0" marL="342900" rtl="0" algn="l">
              <a:lnSpc>
                <a:spcPct val="12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 It is fairly sophisticated and more complex.</a:t>
            </a:r>
            <a:endParaRPr/>
          </a:p>
          <a:p>
            <a:pPr indent="-342900" lvl="0" marL="342900" rtl="0" algn="l">
              <a:lnSpc>
                <a:spcPct val="120000"/>
              </a:lnSpc>
              <a:spcBef>
                <a:spcPts val="360"/>
              </a:spcBef>
              <a:spcAft>
                <a:spcPts val="0"/>
              </a:spcAft>
              <a:buClr>
                <a:schemeClr val="dk1"/>
              </a:buClr>
              <a:buSzPts val="1800"/>
              <a:buChar char="•"/>
            </a:pPr>
            <a:r>
              <a:rPr lang="en-US" sz="1800">
                <a:latin typeface="Times New Roman"/>
                <a:ea typeface="Times New Roman"/>
                <a:cs typeface="Times New Roman"/>
                <a:sym typeface="Times New Roman"/>
              </a:rPr>
              <a:t>A multiprogramming operating system must keep track of all kinds of jobs it is concurrently running. </a:t>
            </a:r>
            <a:br>
              <a:rPr lang="en-US" sz="1800">
                <a:latin typeface="Times New Roman"/>
                <a:ea typeface="Times New Roman"/>
                <a:cs typeface="Times New Roman"/>
                <a:sym typeface="Times New Roman"/>
              </a:rPr>
            </a:br>
            <a:endParaRPr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2020-06-22T09:54:16Z</dcterms:created>
  <dc:creator>hp</dc:creator>
</cp:coreProperties>
</file>