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i8iGc3YB1D11VUWhTC5wC0C2N6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ArialBlack-regular.fnt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1a50ca1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1a50ca1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51a50ca1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0cfc953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0cfc9538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50cfc9538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42"/>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42"/>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42"/>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42"/>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4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45"/>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4" name="Google Shape;94;p4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5" name="Google Shape;95;p4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6" name="Shape 96"/>
        <p:cNvGrpSpPr/>
        <p:nvPr/>
      </p:nvGrpSpPr>
      <p:grpSpPr>
        <a:xfrm>
          <a:off x="0" y="0"/>
          <a:ext cx="0" cy="0"/>
          <a:chOff x="0" y="0"/>
          <a:chExt cx="0" cy="0"/>
        </a:xfrm>
      </p:grpSpPr>
      <p:sp>
        <p:nvSpPr>
          <p:cNvPr id="97" name="Google Shape;97;p4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4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9" name="Google Shape;99;p4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0" name="Google Shape;100;p4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1" name="Shape 101"/>
        <p:cNvGrpSpPr/>
        <p:nvPr/>
      </p:nvGrpSpPr>
      <p:grpSpPr>
        <a:xfrm>
          <a:off x="0" y="0"/>
          <a:ext cx="0" cy="0"/>
          <a:chOff x="0" y="0"/>
          <a:chExt cx="0" cy="0"/>
        </a:xfrm>
      </p:grpSpPr>
      <p:sp>
        <p:nvSpPr>
          <p:cNvPr id="102" name="Google Shape;102;p47"/>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47"/>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4" name="Google Shape;104;p47"/>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5" name="Shape 105"/>
        <p:cNvGrpSpPr/>
        <p:nvPr/>
      </p:nvGrpSpPr>
      <p:grpSpPr>
        <a:xfrm>
          <a:off x="0" y="0"/>
          <a:ext cx="0" cy="0"/>
          <a:chOff x="0" y="0"/>
          <a:chExt cx="0" cy="0"/>
        </a:xfrm>
      </p:grpSpPr>
      <p:sp>
        <p:nvSpPr>
          <p:cNvPr id="106" name="Google Shape;106;p4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4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48"/>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9" name="Google Shape;109;p48"/>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0" name="Google Shape;110;p48"/>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1" name="Google Shape;111;p48"/>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2" name="Google Shape;112;p48"/>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4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4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48"/>
          <p:cNvSpPr/>
          <p:nvPr>
            <p:ph idx="3" type="pic"/>
          </p:nvPr>
        </p:nvSpPr>
        <p:spPr>
          <a:xfrm>
            <a:off x="815413" y="2517005"/>
            <a:ext cx="1920000" cy="1920000"/>
          </a:xfrm>
          <a:prstGeom prst="ellipse">
            <a:avLst/>
          </a:prstGeom>
          <a:solidFill>
            <a:srgbClr val="F2F2F2"/>
          </a:solidFill>
          <a:ln>
            <a:noFill/>
          </a:ln>
        </p:spPr>
      </p:sp>
      <p:sp>
        <p:nvSpPr>
          <p:cNvPr id="116" name="Google Shape;116;p48"/>
          <p:cNvSpPr/>
          <p:nvPr>
            <p:ph idx="4" type="pic"/>
          </p:nvPr>
        </p:nvSpPr>
        <p:spPr>
          <a:xfrm>
            <a:off x="3695732" y="2517005"/>
            <a:ext cx="1920000" cy="1920000"/>
          </a:xfrm>
          <a:prstGeom prst="ellipse">
            <a:avLst/>
          </a:prstGeom>
          <a:solidFill>
            <a:srgbClr val="F2F2F2"/>
          </a:solidFill>
          <a:ln>
            <a:noFill/>
          </a:ln>
        </p:spPr>
      </p:sp>
      <p:sp>
        <p:nvSpPr>
          <p:cNvPr id="117" name="Google Shape;117;p48"/>
          <p:cNvSpPr/>
          <p:nvPr>
            <p:ph idx="5" type="pic"/>
          </p:nvPr>
        </p:nvSpPr>
        <p:spPr>
          <a:xfrm>
            <a:off x="6576051" y="2517005"/>
            <a:ext cx="1920000" cy="1920000"/>
          </a:xfrm>
          <a:prstGeom prst="ellipse">
            <a:avLst/>
          </a:prstGeom>
          <a:solidFill>
            <a:srgbClr val="F2F2F2"/>
          </a:solidFill>
          <a:ln>
            <a:noFill/>
          </a:ln>
        </p:spPr>
      </p:sp>
      <p:sp>
        <p:nvSpPr>
          <p:cNvPr id="118" name="Google Shape;118;p48"/>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9" name="Shape 119"/>
        <p:cNvGrpSpPr/>
        <p:nvPr/>
      </p:nvGrpSpPr>
      <p:grpSpPr>
        <a:xfrm>
          <a:off x="0" y="0"/>
          <a:ext cx="0" cy="0"/>
          <a:chOff x="0" y="0"/>
          <a:chExt cx="0" cy="0"/>
        </a:xfrm>
      </p:grpSpPr>
      <p:sp>
        <p:nvSpPr>
          <p:cNvPr id="120" name="Google Shape;120;p49"/>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1" name="Google Shape;121;p49"/>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2" name="Shape 122"/>
        <p:cNvGrpSpPr/>
        <p:nvPr/>
      </p:nvGrpSpPr>
      <p:grpSpPr>
        <a:xfrm>
          <a:off x="0" y="0"/>
          <a:ext cx="0" cy="0"/>
          <a:chOff x="0" y="0"/>
          <a:chExt cx="0" cy="0"/>
        </a:xfrm>
      </p:grpSpPr>
      <p:sp>
        <p:nvSpPr>
          <p:cNvPr id="123" name="Google Shape;123;p50"/>
          <p:cNvSpPr/>
          <p:nvPr>
            <p:ph idx="2" type="pic"/>
          </p:nvPr>
        </p:nvSpPr>
        <p:spPr>
          <a:xfrm>
            <a:off x="0" y="990600"/>
            <a:ext cx="3887755" cy="5867400"/>
          </a:xfrm>
          <a:prstGeom prst="rect">
            <a:avLst/>
          </a:prstGeom>
          <a:solidFill>
            <a:srgbClr val="F2F2F2"/>
          </a:solidFill>
          <a:ln>
            <a:noFill/>
          </a:ln>
        </p:spPr>
      </p:sp>
      <p:sp>
        <p:nvSpPr>
          <p:cNvPr id="124" name="Google Shape;124;p50"/>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5" name="Shape 125"/>
        <p:cNvGrpSpPr/>
        <p:nvPr/>
      </p:nvGrpSpPr>
      <p:grpSpPr>
        <a:xfrm>
          <a:off x="0" y="0"/>
          <a:ext cx="0" cy="0"/>
          <a:chOff x="0" y="0"/>
          <a:chExt cx="0" cy="0"/>
        </a:xfrm>
      </p:grpSpPr>
      <p:sp>
        <p:nvSpPr>
          <p:cNvPr id="126" name="Google Shape;126;p51"/>
          <p:cNvSpPr/>
          <p:nvPr>
            <p:ph idx="2" type="pic"/>
          </p:nvPr>
        </p:nvSpPr>
        <p:spPr>
          <a:xfrm>
            <a:off x="0" y="1013496"/>
            <a:ext cx="3887755" cy="3567632"/>
          </a:xfrm>
          <a:prstGeom prst="rect">
            <a:avLst/>
          </a:prstGeom>
          <a:solidFill>
            <a:srgbClr val="F2F2F2"/>
          </a:solidFill>
          <a:ln>
            <a:noFill/>
          </a:ln>
        </p:spPr>
      </p:sp>
      <p:sp>
        <p:nvSpPr>
          <p:cNvPr id="127" name="Google Shape;127;p51"/>
          <p:cNvSpPr/>
          <p:nvPr>
            <p:ph idx="3" type="pic"/>
          </p:nvPr>
        </p:nvSpPr>
        <p:spPr>
          <a:xfrm>
            <a:off x="8304245" y="0"/>
            <a:ext cx="3887755" cy="4581128"/>
          </a:xfrm>
          <a:prstGeom prst="rect">
            <a:avLst/>
          </a:prstGeom>
          <a:solidFill>
            <a:srgbClr val="F2F2F2"/>
          </a:solidFill>
          <a:ln>
            <a:noFill/>
          </a:ln>
        </p:spPr>
      </p:sp>
      <p:sp>
        <p:nvSpPr>
          <p:cNvPr id="128" name="Google Shape;128;p51"/>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9" name="Shape 129"/>
        <p:cNvGrpSpPr/>
        <p:nvPr/>
      </p:nvGrpSpPr>
      <p:grpSpPr>
        <a:xfrm>
          <a:off x="0" y="0"/>
          <a:ext cx="0" cy="0"/>
          <a:chOff x="0" y="0"/>
          <a:chExt cx="0" cy="0"/>
        </a:xfrm>
      </p:grpSpPr>
      <p:sp>
        <p:nvSpPr>
          <p:cNvPr id="130" name="Google Shape;130;p5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5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2" name="Google Shape;132;p52"/>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3" name="Google Shape;133;p52"/>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4" name="Google Shape;134;p52"/>
          <p:cNvSpPr/>
          <p:nvPr>
            <p:ph idx="3" type="pic"/>
          </p:nvPr>
        </p:nvSpPr>
        <p:spPr>
          <a:xfrm>
            <a:off x="595027" y="1700808"/>
            <a:ext cx="2400000" cy="2304000"/>
          </a:xfrm>
          <a:prstGeom prst="rect">
            <a:avLst/>
          </a:prstGeom>
          <a:solidFill>
            <a:srgbClr val="F2F2F2"/>
          </a:solidFill>
          <a:ln>
            <a:noFill/>
          </a:ln>
        </p:spPr>
      </p:sp>
      <p:sp>
        <p:nvSpPr>
          <p:cNvPr id="135" name="Google Shape;135;p52"/>
          <p:cNvSpPr/>
          <p:nvPr>
            <p:ph idx="4" type="pic"/>
          </p:nvPr>
        </p:nvSpPr>
        <p:spPr>
          <a:xfrm>
            <a:off x="9196973" y="4101331"/>
            <a:ext cx="2400000" cy="2304000"/>
          </a:xfrm>
          <a:prstGeom prst="rect">
            <a:avLst/>
          </a:prstGeom>
          <a:solidFill>
            <a:srgbClr val="F2F2F2"/>
          </a:solidFill>
          <a:ln>
            <a:noFill/>
          </a:ln>
        </p:spPr>
      </p:sp>
      <p:sp>
        <p:nvSpPr>
          <p:cNvPr id="136" name="Google Shape;136;p52"/>
          <p:cNvSpPr/>
          <p:nvPr>
            <p:ph idx="5" type="pic"/>
          </p:nvPr>
        </p:nvSpPr>
        <p:spPr>
          <a:xfrm>
            <a:off x="3119669" y="4101331"/>
            <a:ext cx="5952663" cy="2304000"/>
          </a:xfrm>
          <a:prstGeom prst="rect">
            <a:avLst/>
          </a:prstGeom>
          <a:solidFill>
            <a:srgbClr val="F2F2F2"/>
          </a:solidFill>
          <a:ln>
            <a:noFill/>
          </a:ln>
        </p:spPr>
      </p:sp>
      <p:sp>
        <p:nvSpPr>
          <p:cNvPr id="137" name="Google Shape;137;p52"/>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8" name="Shape 138"/>
        <p:cNvGrpSpPr/>
        <p:nvPr/>
      </p:nvGrpSpPr>
      <p:grpSpPr>
        <a:xfrm>
          <a:off x="0" y="0"/>
          <a:ext cx="0" cy="0"/>
          <a:chOff x="0" y="0"/>
          <a:chExt cx="0" cy="0"/>
        </a:xfrm>
      </p:grpSpPr>
      <p:sp>
        <p:nvSpPr>
          <p:cNvPr id="139" name="Google Shape;139;p53"/>
          <p:cNvSpPr/>
          <p:nvPr>
            <p:ph idx="2" type="pic"/>
          </p:nvPr>
        </p:nvSpPr>
        <p:spPr>
          <a:xfrm>
            <a:off x="709650" y="480055"/>
            <a:ext cx="4224469" cy="4197085"/>
          </a:xfrm>
          <a:prstGeom prst="rect">
            <a:avLst/>
          </a:prstGeom>
          <a:solidFill>
            <a:srgbClr val="F2F2F2"/>
          </a:solidFill>
          <a:ln>
            <a:noFill/>
          </a:ln>
        </p:spPr>
      </p:sp>
      <p:sp>
        <p:nvSpPr>
          <p:cNvPr id="140" name="Google Shape;140;p53"/>
          <p:cNvSpPr/>
          <p:nvPr>
            <p:ph idx="3" type="pic"/>
          </p:nvPr>
        </p:nvSpPr>
        <p:spPr>
          <a:xfrm>
            <a:off x="5126140" y="480056"/>
            <a:ext cx="6336704" cy="2296105"/>
          </a:xfrm>
          <a:prstGeom prst="rect">
            <a:avLst/>
          </a:prstGeom>
          <a:solidFill>
            <a:srgbClr val="F2F2F2"/>
          </a:solidFill>
          <a:ln>
            <a:noFill/>
          </a:ln>
        </p:spPr>
      </p:sp>
      <p:sp>
        <p:nvSpPr>
          <p:cNvPr id="141" name="Google Shape;141;p53"/>
          <p:cNvSpPr/>
          <p:nvPr>
            <p:ph idx="4" type="pic"/>
          </p:nvPr>
        </p:nvSpPr>
        <p:spPr>
          <a:xfrm>
            <a:off x="5126140" y="2948948"/>
            <a:ext cx="1968000" cy="1728192"/>
          </a:xfrm>
          <a:prstGeom prst="rect">
            <a:avLst/>
          </a:prstGeom>
          <a:solidFill>
            <a:srgbClr val="F2F2F2"/>
          </a:solidFill>
          <a:ln>
            <a:noFill/>
          </a:ln>
        </p:spPr>
      </p:sp>
      <p:sp>
        <p:nvSpPr>
          <p:cNvPr id="142" name="Google Shape;142;p53"/>
          <p:cNvSpPr/>
          <p:nvPr>
            <p:ph idx="5" type="pic"/>
          </p:nvPr>
        </p:nvSpPr>
        <p:spPr>
          <a:xfrm>
            <a:off x="7310492" y="2948948"/>
            <a:ext cx="1968000" cy="1728192"/>
          </a:xfrm>
          <a:prstGeom prst="rect">
            <a:avLst/>
          </a:prstGeom>
          <a:solidFill>
            <a:srgbClr val="F2F2F2"/>
          </a:solidFill>
          <a:ln>
            <a:noFill/>
          </a:ln>
        </p:spPr>
      </p:sp>
      <p:sp>
        <p:nvSpPr>
          <p:cNvPr id="143" name="Google Shape;143;p53"/>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4" name="Shape 144"/>
        <p:cNvGrpSpPr/>
        <p:nvPr/>
      </p:nvGrpSpPr>
      <p:grpSpPr>
        <a:xfrm>
          <a:off x="0" y="0"/>
          <a:ext cx="0" cy="0"/>
          <a:chOff x="0" y="0"/>
          <a:chExt cx="0" cy="0"/>
        </a:xfrm>
      </p:grpSpPr>
      <p:sp>
        <p:nvSpPr>
          <p:cNvPr id="145" name="Google Shape;145;p5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6" name="Google Shape;146;p5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7" name="Google Shape;147;p54"/>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8" name="Google Shape;148;p54"/>
          <p:cNvSpPr/>
          <p:nvPr>
            <p:ph idx="3" type="pic"/>
          </p:nvPr>
        </p:nvSpPr>
        <p:spPr>
          <a:xfrm>
            <a:off x="5705875" y="2485912"/>
            <a:ext cx="4832891" cy="3124239"/>
          </a:xfrm>
          <a:prstGeom prst="rect">
            <a:avLst/>
          </a:prstGeom>
          <a:solidFill>
            <a:srgbClr val="F2F2F2"/>
          </a:solidFill>
          <a:ln>
            <a:noFill/>
          </a:ln>
        </p:spPr>
      </p:sp>
      <p:sp>
        <p:nvSpPr>
          <p:cNvPr id="149" name="Google Shape;149;p54"/>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0" name="Google Shape;150;p54"/>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1" name="Shape 151"/>
        <p:cNvGrpSpPr/>
        <p:nvPr/>
      </p:nvGrpSpPr>
      <p:grpSpPr>
        <a:xfrm>
          <a:off x="0" y="0"/>
          <a:ext cx="0" cy="0"/>
          <a:chOff x="0" y="0"/>
          <a:chExt cx="0" cy="0"/>
        </a:xfrm>
      </p:grpSpPr>
      <p:sp>
        <p:nvSpPr>
          <p:cNvPr id="152" name="Google Shape;152;p5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3" name="Google Shape;153;p5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4" name="Google Shape;154;p55"/>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5" name="Google Shape;155;p55"/>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6" name="Google Shape;156;p55"/>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7" name="Google Shape;157;p55"/>
          <p:cNvSpPr/>
          <p:nvPr>
            <p:ph idx="3" type="pic"/>
          </p:nvPr>
        </p:nvSpPr>
        <p:spPr>
          <a:xfrm>
            <a:off x="909901" y="1957962"/>
            <a:ext cx="3073864" cy="2080028"/>
          </a:xfrm>
          <a:prstGeom prst="rect">
            <a:avLst/>
          </a:prstGeom>
          <a:solidFill>
            <a:srgbClr val="F2F2F2"/>
          </a:solidFill>
          <a:ln>
            <a:noFill/>
          </a:ln>
        </p:spPr>
      </p:sp>
      <p:sp>
        <p:nvSpPr>
          <p:cNvPr id="158" name="Google Shape;158;p55"/>
          <p:cNvSpPr/>
          <p:nvPr>
            <p:ph idx="4" type="pic"/>
          </p:nvPr>
        </p:nvSpPr>
        <p:spPr>
          <a:xfrm>
            <a:off x="4539561" y="1957962"/>
            <a:ext cx="3073864" cy="2080028"/>
          </a:xfrm>
          <a:prstGeom prst="rect">
            <a:avLst/>
          </a:prstGeom>
          <a:solidFill>
            <a:srgbClr val="F2F2F2"/>
          </a:solidFill>
          <a:ln>
            <a:noFill/>
          </a:ln>
        </p:spPr>
      </p:sp>
      <p:sp>
        <p:nvSpPr>
          <p:cNvPr id="159" name="Google Shape;159;p55"/>
          <p:cNvSpPr/>
          <p:nvPr>
            <p:ph idx="5" type="pic"/>
          </p:nvPr>
        </p:nvSpPr>
        <p:spPr>
          <a:xfrm>
            <a:off x="8169221" y="1957962"/>
            <a:ext cx="3073864" cy="2080028"/>
          </a:xfrm>
          <a:prstGeom prst="rect">
            <a:avLst/>
          </a:prstGeom>
          <a:solidFill>
            <a:srgbClr val="F2F2F2"/>
          </a:solidFill>
          <a:ln>
            <a:noFill/>
          </a:ln>
        </p:spPr>
      </p:sp>
      <p:sp>
        <p:nvSpPr>
          <p:cNvPr id="160" name="Google Shape;160;p5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1" name="Google Shape;161;p5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2" name="Shape 162"/>
        <p:cNvGrpSpPr/>
        <p:nvPr/>
      </p:nvGrpSpPr>
      <p:grpSpPr>
        <a:xfrm>
          <a:off x="0" y="0"/>
          <a:ext cx="0" cy="0"/>
          <a:chOff x="0" y="0"/>
          <a:chExt cx="0" cy="0"/>
        </a:xfrm>
      </p:grpSpPr>
      <p:sp>
        <p:nvSpPr>
          <p:cNvPr id="163" name="Google Shape;163;p56"/>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4" name="Shape 164"/>
        <p:cNvGrpSpPr/>
        <p:nvPr/>
      </p:nvGrpSpPr>
      <p:grpSpPr>
        <a:xfrm>
          <a:off x="0" y="0"/>
          <a:ext cx="0" cy="0"/>
          <a:chOff x="0" y="0"/>
          <a:chExt cx="0" cy="0"/>
        </a:xfrm>
      </p:grpSpPr>
      <p:sp>
        <p:nvSpPr>
          <p:cNvPr id="165" name="Google Shape;165;p5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6" name="Google Shape;166;p57"/>
          <p:cNvGrpSpPr/>
          <p:nvPr/>
        </p:nvGrpSpPr>
        <p:grpSpPr>
          <a:xfrm>
            <a:off x="472011" y="1508786"/>
            <a:ext cx="3799787" cy="4865561"/>
            <a:chOff x="354008" y="1131589"/>
            <a:chExt cx="2849840" cy="3649171"/>
          </a:xfrm>
        </p:grpSpPr>
        <p:sp>
          <p:nvSpPr>
            <p:cNvPr id="167" name="Google Shape;167;p5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8" name="Google Shape;168;p57"/>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9" name="Google Shape;169;p57"/>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p:nvPr>
            <p:ph idx="2" type="pic"/>
          </p:nvPr>
        </p:nvSpPr>
        <p:spPr>
          <a:xfrm>
            <a:off x="5183188" y="987425"/>
            <a:ext cx="6172200" cy="4873625"/>
          </a:xfrm>
          <a:prstGeom prst="rect">
            <a:avLst/>
          </a:prstGeom>
          <a:noFill/>
          <a:ln>
            <a:noFill/>
          </a:ln>
        </p:spPr>
      </p:sp>
      <p:sp>
        <p:nvSpPr>
          <p:cNvPr id="68" name="Google Shape;6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77" name="Google Shape;177;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78" name="Google Shape;178;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78" name="Google Shape;178;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79" name="Google Shape;179;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1" name="Google Shape;181;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2" name="Google Shape;182;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595959"/>
                </a:solidFill>
                <a:latin typeface="Arial"/>
                <a:ea typeface="Arial"/>
                <a:cs typeface="Arial"/>
                <a:sym typeface="Arial"/>
              </a:rPr>
              <a:t>DISCOVER . </a:t>
            </a:r>
            <a:r>
              <a:rPr b="1" i="0" lang="en-IN" sz="2000" u="none" cap="none" strike="noStrike">
                <a:solidFill>
                  <a:srgbClr val="C00000"/>
                </a:solidFill>
                <a:latin typeface="Arial"/>
                <a:ea typeface="Arial"/>
                <a:cs typeface="Arial"/>
                <a:sym typeface="Arial"/>
              </a:rPr>
              <a:t>LEARN</a:t>
            </a:r>
            <a:r>
              <a:rPr b="1" i="0" lang="en-IN"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4" name="Google Shape;184;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 </a:t>
            </a:r>
            <a:endParaRPr/>
          </a:p>
        </p:txBody>
      </p:sp>
      <p:sp>
        <p:nvSpPr>
          <p:cNvPr id="186" name="Google Shape;186;p1"/>
          <p:cNvSpPr txBox="1"/>
          <p:nvPr/>
        </p:nvSpPr>
        <p:spPr>
          <a:xfrm>
            <a:off x="1995344" y="2111433"/>
            <a:ext cx="9063318" cy="2691506"/>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IN" sz="28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980"/>
              </a:spcBef>
              <a:spcAft>
                <a:spcPts val="0"/>
              </a:spcAft>
              <a:buNone/>
            </a:pPr>
            <a:r>
              <a:rPr b="1" lang="en-IN" sz="2800" u="non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980"/>
              </a:spcBef>
              <a:spcAft>
                <a:spcPts val="0"/>
              </a:spcAft>
              <a:buNone/>
            </a:pPr>
            <a:r>
              <a:rPr b="1" lang="en-IN" sz="2800" u="non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980"/>
              </a:spcBef>
              <a:spcAft>
                <a:spcPts val="0"/>
              </a:spcAft>
              <a:buNone/>
            </a:pPr>
            <a:r>
              <a:t/>
            </a:r>
            <a:endParaRPr b="1" sz="1800" u="non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rPr b="1" lang="en-IN" sz="1800" u="none">
                <a:solidFill>
                  <a:schemeClr val="dk1"/>
                </a:solidFill>
                <a:latin typeface="Arial Black"/>
                <a:ea typeface="Arial Black"/>
                <a:cs typeface="Arial Black"/>
                <a:sym typeface="Arial Black"/>
              </a:rPr>
              <a:t>Subject Coordinator: Er. Puneet kaur(E6913)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51" name="Google Shape;251;p8"/>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The critical-section problem is to design a protocol that the processes can use to cooperate.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Each process must request permission to enter its </a:t>
            </a:r>
            <a:r>
              <a:rPr b="1" lang="en-IN">
                <a:latin typeface="Times New Roman"/>
                <a:ea typeface="Times New Roman"/>
                <a:cs typeface="Times New Roman"/>
                <a:sym typeface="Times New Roman"/>
              </a:rPr>
              <a:t>critical section</a:t>
            </a:r>
            <a:r>
              <a:rPr lang="en-IN">
                <a:latin typeface="Times New Roman"/>
                <a:ea typeface="Times New Roman"/>
                <a:cs typeface="Times New Roman"/>
                <a:sym typeface="Times New Roman"/>
              </a:rPr>
              <a:t>. </a:t>
            </a:r>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The section of code implementing this request is the entry section. </a:t>
            </a:r>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The critical section may be followed by an </a:t>
            </a:r>
            <a:r>
              <a:rPr b="1" lang="en-IN">
                <a:latin typeface="Times New Roman"/>
                <a:ea typeface="Times New Roman"/>
                <a:cs typeface="Times New Roman"/>
                <a:sym typeface="Times New Roman"/>
              </a:rPr>
              <a:t>exit section</a:t>
            </a:r>
            <a:r>
              <a:rPr lang="en-IN">
                <a:latin typeface="Times New Roman"/>
                <a:ea typeface="Times New Roman"/>
                <a:cs typeface="Times New Roman"/>
                <a:sym typeface="Times New Roman"/>
              </a:rPr>
              <a:t>.</a:t>
            </a:r>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The remaining code is the </a:t>
            </a:r>
            <a:r>
              <a:rPr b="1" lang="en-IN">
                <a:latin typeface="Times New Roman"/>
                <a:ea typeface="Times New Roman"/>
                <a:cs typeface="Times New Roman"/>
                <a:sym typeface="Times New Roman"/>
              </a:rPr>
              <a:t>remainder section</a:t>
            </a:r>
            <a:r>
              <a:rPr lang="en-IN">
                <a:latin typeface="Times New Roman"/>
                <a:ea typeface="Times New Roman"/>
                <a:cs typeface="Times New Roman"/>
                <a:sym typeface="Times New Roman"/>
              </a:rPr>
              <a:t>.</a:t>
            </a:r>
            <a:endParaRPr/>
          </a:p>
        </p:txBody>
      </p:sp>
      <p:sp>
        <p:nvSpPr>
          <p:cNvPr id="252" name="Google Shape;2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58" name="Google Shape;258;p9"/>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The general structure of a typical process Pi is shown as:</a:t>
            </a:r>
            <a:endParaRPr/>
          </a:p>
          <a:p>
            <a:pPr indent="-215900" lvl="1" marL="3429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 do </a:t>
            </a:r>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a:t>
            </a:r>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	entry section</a:t>
            </a:r>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		critical section</a:t>
            </a:r>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	exit section</a:t>
            </a:r>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		remainder section </a:t>
            </a:r>
            <a:endParaRPr/>
          </a:p>
          <a:p>
            <a:pPr indent="0" lvl="1" marL="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0" lvl="1" marL="0" rtl="0" algn="l">
              <a:lnSpc>
                <a:spcPct val="90000"/>
              </a:lnSpc>
              <a:spcBef>
                <a:spcPts val="500"/>
              </a:spcBef>
              <a:spcAft>
                <a:spcPts val="0"/>
              </a:spcAft>
              <a:buClr>
                <a:schemeClr val="dk1"/>
              </a:buClr>
              <a:buSzPts val="2400"/>
              <a:buNone/>
            </a:pPr>
            <a:r>
              <a:rPr lang="en-IN">
                <a:latin typeface="Times New Roman"/>
                <a:ea typeface="Times New Roman"/>
                <a:cs typeface="Times New Roman"/>
                <a:sym typeface="Times New Roman"/>
              </a:rPr>
              <a:t>}while (true);</a:t>
            </a:r>
            <a:endParaRPr/>
          </a:p>
        </p:txBody>
      </p:sp>
      <p:sp>
        <p:nvSpPr>
          <p:cNvPr id="259" name="Google Shape;2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60" name="Google Shape;260;p9"/>
          <p:cNvSpPr/>
          <p:nvPr/>
        </p:nvSpPr>
        <p:spPr>
          <a:xfrm>
            <a:off x="1397000" y="2895600"/>
            <a:ext cx="1790700" cy="3810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9"/>
          <p:cNvSpPr/>
          <p:nvPr/>
        </p:nvSpPr>
        <p:spPr>
          <a:xfrm>
            <a:off x="1333500" y="3683000"/>
            <a:ext cx="1663700" cy="40640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67" name="Google Shape;267;p10"/>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A solution to the critical-section problem must satisfy the following three requirements:</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1. </a:t>
            </a:r>
            <a:r>
              <a:rPr b="1" lang="en-IN">
                <a:latin typeface="Times New Roman"/>
                <a:ea typeface="Times New Roman"/>
                <a:cs typeface="Times New Roman"/>
                <a:sym typeface="Times New Roman"/>
              </a:rPr>
              <a:t>Mutual exclusion</a:t>
            </a:r>
            <a:r>
              <a:rPr lang="en-IN">
                <a:latin typeface="Times New Roman"/>
                <a:ea typeface="Times New Roman"/>
                <a:cs typeface="Times New Roman"/>
                <a:sym typeface="Times New Roman"/>
              </a:rPr>
              <a:t>: If process Pi is executing in its critical section, then no other processes can be executing in their critical sections.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2. </a:t>
            </a:r>
            <a:r>
              <a:rPr b="1" lang="en-IN">
                <a:latin typeface="Times New Roman"/>
                <a:ea typeface="Times New Roman"/>
                <a:cs typeface="Times New Roman"/>
                <a:sym typeface="Times New Roman"/>
              </a:rPr>
              <a:t>Progress</a:t>
            </a:r>
            <a:r>
              <a:rPr lang="en-IN">
                <a:latin typeface="Times New Roman"/>
                <a:ea typeface="Times New Roman"/>
                <a:cs typeface="Times New Roman"/>
                <a:sym typeface="Times New Roman"/>
              </a:rPr>
              <a:t>: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indeﬁnitely.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3. </a:t>
            </a:r>
            <a:r>
              <a:rPr b="1" lang="en-IN">
                <a:latin typeface="Times New Roman"/>
                <a:ea typeface="Times New Roman"/>
                <a:cs typeface="Times New Roman"/>
                <a:sym typeface="Times New Roman"/>
              </a:rPr>
              <a:t>Bounded waiting</a:t>
            </a:r>
            <a:r>
              <a:rPr lang="en-IN">
                <a:latin typeface="Times New Roman"/>
                <a:ea typeface="Times New Roman"/>
                <a:cs typeface="Times New Roman"/>
                <a:sym typeface="Times New Roman"/>
              </a:rPr>
              <a:t>: There exists a bound, or limit, on the number of times that other processes are allowed to enter their critical sections after a process has made a request to enter its critical section and before that request is granted.</a:t>
            </a:r>
            <a:endParaRPr/>
          </a:p>
        </p:txBody>
      </p:sp>
      <p:sp>
        <p:nvSpPr>
          <p:cNvPr id="268" name="Google Shape;2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1"/>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74" name="Google Shape;274;p11"/>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Two general approaches are used to handle critical sections in operating systems: preemptive kernels and non preemptive kernels.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A </a:t>
            </a:r>
            <a:r>
              <a:rPr b="1" lang="en-IN">
                <a:latin typeface="Times New Roman"/>
                <a:ea typeface="Times New Roman"/>
                <a:cs typeface="Times New Roman"/>
                <a:sym typeface="Times New Roman"/>
              </a:rPr>
              <a:t>preemptive</a:t>
            </a:r>
            <a:r>
              <a:rPr lang="en-IN">
                <a:latin typeface="Times New Roman"/>
                <a:ea typeface="Times New Roman"/>
                <a:cs typeface="Times New Roman"/>
                <a:sym typeface="Times New Roman"/>
              </a:rPr>
              <a:t> kernel allows a process to be pre-empted while it is running in kernel mode. </a:t>
            </a:r>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A </a:t>
            </a:r>
            <a:r>
              <a:rPr b="1" lang="en-IN">
                <a:latin typeface="Times New Roman"/>
                <a:ea typeface="Times New Roman"/>
                <a:cs typeface="Times New Roman"/>
                <a:sym typeface="Times New Roman"/>
              </a:rPr>
              <a:t>non preemptive </a:t>
            </a:r>
            <a:r>
              <a:rPr lang="en-IN">
                <a:latin typeface="Times New Roman"/>
                <a:ea typeface="Times New Roman"/>
                <a:cs typeface="Times New Roman"/>
                <a:sym typeface="Times New Roman"/>
              </a:rPr>
              <a:t>kernel does not allow a process running in kernel mode to be preempted; a kernel-mode process will run until it exits kernel mode, blocks, or voluntarily yields control of the CPU.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Obviously,a </a:t>
            </a:r>
            <a:r>
              <a:rPr b="1" lang="en-IN">
                <a:latin typeface="Times New Roman"/>
                <a:ea typeface="Times New Roman"/>
                <a:cs typeface="Times New Roman"/>
                <a:sym typeface="Times New Roman"/>
              </a:rPr>
              <a:t>non preemptive </a:t>
            </a:r>
            <a:r>
              <a:rPr lang="en-IN">
                <a:latin typeface="Times New Roman"/>
                <a:ea typeface="Times New Roman"/>
                <a:cs typeface="Times New Roman"/>
                <a:sym typeface="Times New Roman"/>
              </a:rPr>
              <a:t>kernel is essentially free from race conditions, as only one process is active in the kernel at a time. </a:t>
            </a:r>
            <a:endParaRPr/>
          </a:p>
          <a:p>
            <a:pPr indent="-342900" lvl="1" marL="342900" rtl="0" algn="l">
              <a:lnSpc>
                <a:spcPct val="90000"/>
              </a:lnSpc>
              <a:spcBef>
                <a:spcPts val="500"/>
              </a:spcBef>
              <a:spcAft>
                <a:spcPts val="0"/>
              </a:spcAft>
              <a:buClr>
                <a:schemeClr val="dk1"/>
              </a:buClr>
              <a:buSzPts val="2400"/>
              <a:buChar char="•"/>
            </a:pPr>
            <a:r>
              <a:rPr b="1" lang="en-IN">
                <a:latin typeface="Times New Roman"/>
                <a:ea typeface="Times New Roman"/>
                <a:cs typeface="Times New Roman"/>
                <a:sym typeface="Times New Roman"/>
              </a:rPr>
              <a:t>Preemptive</a:t>
            </a:r>
            <a:r>
              <a:rPr lang="en-IN">
                <a:latin typeface="Times New Roman"/>
                <a:ea typeface="Times New Roman"/>
                <a:cs typeface="Times New Roman"/>
                <a:sym typeface="Times New Roman"/>
              </a:rPr>
              <a:t> kernel must be carefully designed to ensure that shared kernel data are free from race conditions. </a:t>
            </a:r>
            <a:endParaRPr/>
          </a:p>
        </p:txBody>
      </p:sp>
      <p:sp>
        <p:nvSpPr>
          <p:cNvPr id="275" name="Google Shape;2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81" name="Google Shape;281;p12"/>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Why would any one favour a preemptive kernel over a non preemptive one?</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A preemptive kernel may be more responsive, since there is less risk that a kernel-mode process will run for an arbitrarily long period before relinquishing the processor to waiting processes.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Furthermore, a preemptive kernel is more suitable for real-time programming, as it will allow a real-time process to pre-empt a process currently running in the kernel.</a:t>
            </a:r>
            <a:endParaRPr/>
          </a:p>
        </p:txBody>
      </p:sp>
      <p:sp>
        <p:nvSpPr>
          <p:cNvPr id="282" name="Google Shape;2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Petersons Solution</a:t>
            </a:r>
            <a:endParaRPr b="1"/>
          </a:p>
        </p:txBody>
      </p:sp>
      <p:sp>
        <p:nvSpPr>
          <p:cNvPr id="288" name="Google Shape;288;p13"/>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Peterson’s solution is restricted to two processes that alternate execution between their critical sections and remainder sections.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processes are numbered P0 and P1. For convenience, when presenting Pi, we use Pj to denote the other process; that is, j equals 1−i.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Peterson’s solution requires the two processes to share two data items:</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int turn;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boolean flag[2];</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variable </a:t>
            </a:r>
            <a:r>
              <a:rPr b="1" lang="en-IN" sz="2400">
                <a:latin typeface="Times New Roman"/>
                <a:ea typeface="Times New Roman"/>
                <a:cs typeface="Times New Roman"/>
                <a:sym typeface="Times New Roman"/>
              </a:rPr>
              <a:t>turn</a:t>
            </a:r>
            <a:r>
              <a:rPr lang="en-IN" sz="2400">
                <a:latin typeface="Times New Roman"/>
                <a:ea typeface="Times New Roman"/>
                <a:cs typeface="Times New Roman"/>
                <a:sym typeface="Times New Roman"/>
              </a:rPr>
              <a:t> indicates whose turn it is to enter its critical section. That is, if turn == i, then process Pi is allowed to execute in its critical section.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flag array is used to indicate if a process is ready to enter its critical section. For example, if flag[i] is true, this value indicates that Pi is ready to enter its critical section.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89" name="Google Shape;2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Petersons Solution</a:t>
            </a:r>
            <a:endParaRPr b="1"/>
          </a:p>
        </p:txBody>
      </p:sp>
      <p:sp>
        <p:nvSpPr>
          <p:cNvPr id="295" name="Google Shape;295;p14"/>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To enter the critical section, process Pi ﬁrst sets flag[i] to be true and then sets turn to the value j, there by asserting that if the other process wishes to enter the critical section, it can do so.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If both processes try to enter at the same time, turn will be set to both I and j at roughly the same time.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Only one of these assignments will last; the other will occur but will be overwritten immediately.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eventual value of turn determines which of the two processes is allowed to enter its critical section ﬁrst. </a:t>
            </a:r>
            <a:endParaRPr/>
          </a:p>
        </p:txBody>
      </p:sp>
      <p:sp>
        <p:nvSpPr>
          <p:cNvPr id="296" name="Google Shape;2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Petersons Solution</a:t>
            </a:r>
            <a:endParaRPr b="1"/>
          </a:p>
        </p:txBody>
      </p:sp>
      <p:sp>
        <p:nvSpPr>
          <p:cNvPr id="302" name="Google Shape;302;p15"/>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Structure of Pi in Petersons Solution: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do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flag[i] = true;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turn = j;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(flag[j] &amp;&amp; turn == j);</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critical section</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flag[i] = false;</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remainder section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(true); </a:t>
            </a:r>
            <a:endParaRPr/>
          </a:p>
        </p:txBody>
      </p:sp>
      <p:sp>
        <p:nvSpPr>
          <p:cNvPr id="303" name="Google Shape;30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04" name="Google Shape;304;p15"/>
          <p:cNvSpPr/>
          <p:nvPr/>
        </p:nvSpPr>
        <p:spPr>
          <a:xfrm>
            <a:off x="1285103" y="2607276"/>
            <a:ext cx="4263081" cy="147045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5"/>
          <p:cNvSpPr/>
          <p:nvPr/>
        </p:nvSpPr>
        <p:spPr>
          <a:xfrm>
            <a:off x="1346886" y="4534930"/>
            <a:ext cx="2372498" cy="432486"/>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11" name="Google Shape;311;p1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 Hardware features can make any programming task easier and improve system efﬁciency.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critical-section problem could be solved simply in a single-processor environment if we could prevent interrupts from occurring while a shared variable was being modiﬁed.</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In this way, we could be sure that the current sequence of instructions would be allowed to execute in order without pre-emption. No other instructions would be run, so no unexpected modiﬁcations could be made to the shared variable.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is often the approach taken by non pre-emptive kernels.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But it is not good for multi-processing systems.</a:t>
            </a:r>
            <a:endParaRPr/>
          </a:p>
        </p:txBody>
      </p:sp>
      <p:sp>
        <p:nvSpPr>
          <p:cNvPr id="312" name="Google Shape;31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18" name="Google Shape;318;p17"/>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 test and set() and compare and swap() instructions are used to solve critical section problem.</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test and set() instruction  which executed atomically can be deﬁned as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boolean test and set(boolean *target)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boolean rv = *target;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*target = true;</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return rv;</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a:t>
            </a:r>
            <a:endParaRPr/>
          </a:p>
        </p:txBody>
      </p:sp>
      <p:sp>
        <p:nvSpPr>
          <p:cNvPr id="319" name="Google Shape;31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title"/>
          </p:nvPr>
        </p:nvSpPr>
        <p:spPr>
          <a:xfrm>
            <a:off x="838200" y="216131"/>
            <a:ext cx="10515600" cy="15295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b="1" lang="en-IN">
                <a:solidFill>
                  <a:srgbClr val="C00000"/>
                </a:solidFill>
                <a:latin typeface="Times New Roman"/>
                <a:ea typeface="Times New Roman"/>
                <a:cs typeface="Times New Roman"/>
                <a:sym typeface="Times New Roman"/>
              </a:rPr>
              <a:t>Lecture 8 </a:t>
            </a:r>
            <a:br>
              <a:rPr b="1" lang="en-IN">
                <a:solidFill>
                  <a:srgbClr val="C00000"/>
                </a:solidFill>
                <a:latin typeface="Times New Roman"/>
                <a:ea typeface="Times New Roman"/>
                <a:cs typeface="Times New Roman"/>
                <a:sym typeface="Times New Roman"/>
              </a:rPr>
            </a:br>
            <a:r>
              <a:rPr lang="en-IN">
                <a:solidFill>
                  <a:srgbClr val="C00000"/>
                </a:solidFill>
                <a:latin typeface="Times New Roman"/>
                <a:ea typeface="Times New Roman"/>
                <a:cs typeface="Times New Roman"/>
                <a:sym typeface="Times New Roman"/>
              </a:rPr>
              <a:t>Process Synchronization</a:t>
            </a:r>
            <a:br>
              <a:rPr lang="en-IN">
                <a:latin typeface="Times New Roman"/>
                <a:ea typeface="Times New Roman"/>
                <a:cs typeface="Times New Roman"/>
                <a:sym typeface="Times New Roman"/>
              </a:rPr>
            </a:br>
            <a:endParaRPr b="1"/>
          </a:p>
        </p:txBody>
      </p:sp>
      <p:sp>
        <p:nvSpPr>
          <p:cNvPr id="192" name="Google Shape;192;p2"/>
          <p:cNvSpPr txBox="1"/>
          <p:nvPr>
            <p:ph idx="1" type="body"/>
          </p:nvPr>
        </p:nvSpPr>
        <p:spPr>
          <a:xfrm>
            <a:off x="438149" y="2028305"/>
            <a:ext cx="11367407" cy="480747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Process Synchronization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Race Conditions</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Critical Section Problem</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Exercise</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Petersons solution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Hardware implementation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Mutex</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93" name="Google Shape;19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25" name="Google Shape;325;p18"/>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Mutual Exclusion Implementation with test and set()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do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(test and set(&amp;lock)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do nothing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critical section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lock = false;</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remainder section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(true); </a:t>
            </a:r>
            <a:endParaRPr/>
          </a:p>
        </p:txBody>
      </p:sp>
      <p:sp>
        <p:nvSpPr>
          <p:cNvPr id="326" name="Google Shape;3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32" name="Google Shape;332;p19"/>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compare and swap() instruction (executes atomically), in contrast to the test and set() instruction, operates on three operands; it is deﬁned as:</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int compare and swap(int *value, int expected, int new value)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int temp = *value;</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if (*value == expected)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*value = new value;</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return temp;</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operand value is set to new value only if the expression (*value == expected) is true. Regardless, compare and swap() always returns the original value of the variable value. </a:t>
            </a:r>
            <a:endParaRPr/>
          </a:p>
        </p:txBody>
      </p:sp>
      <p:sp>
        <p:nvSpPr>
          <p:cNvPr id="333" name="Google Shape;3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39" name="Google Shape;339;p20"/>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Mutual Exclusion Implementation with compare and swap()</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do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(compare and swap(&amp;lock, 0, 1) != 0)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do nothing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critical section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lock = 0;</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 remainder section */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(true); </a:t>
            </a:r>
            <a:endParaRPr/>
          </a:p>
        </p:txBody>
      </p:sp>
      <p:sp>
        <p:nvSpPr>
          <p:cNvPr id="340" name="Google Shape;3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46" name="Google Shape;346;p21"/>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above implementation is not valid for bounded waiting. So for it new data structures are used as: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boolean waiting[n];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boolean lock;</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These data structures are initialized to false. </a:t>
            </a:r>
            <a:endParaRPr/>
          </a:p>
        </p:txBody>
      </p:sp>
      <p:sp>
        <p:nvSpPr>
          <p:cNvPr id="347" name="Google Shape;34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Hardware Implementaion</a:t>
            </a:r>
            <a:endParaRPr b="1"/>
          </a:p>
        </p:txBody>
      </p:sp>
      <p:sp>
        <p:nvSpPr>
          <p:cNvPr id="353" name="Google Shape;353;p22"/>
          <p:cNvSpPr txBox="1"/>
          <p:nvPr>
            <p:ph idx="1" type="body"/>
          </p:nvPr>
        </p:nvSpPr>
        <p:spPr>
          <a:xfrm>
            <a:off x="438149" y="1347789"/>
            <a:ext cx="5340351" cy="4316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Mutual Exclusion Implementation and bounded waiting with test and set()</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do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waiting[i] = true;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key = true;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while (waiting[i] &amp;&amp; key)</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key = test and set(&amp;lock);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waiting[i] = false;</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 critical section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j = (i + 1) % n; </a:t>
            </a:r>
            <a:endParaRPr/>
          </a:p>
          <a:p>
            <a:pPr indent="0" lvl="0" marL="0" rtl="0" algn="l">
              <a:lnSpc>
                <a:spcPct val="90000"/>
              </a:lnSpc>
              <a:spcBef>
                <a:spcPts val="1000"/>
              </a:spcBef>
              <a:spcAft>
                <a:spcPts val="0"/>
              </a:spcAft>
              <a:buClr>
                <a:schemeClr val="dk1"/>
              </a:buClr>
              <a:buSzPts val="2000"/>
              <a:buNone/>
            </a:pPr>
            <a:r>
              <a:rPr lang="en-IN" sz="2000">
                <a:solidFill>
                  <a:schemeClr val="dk1"/>
                </a:solidFill>
                <a:latin typeface="Times New Roman"/>
                <a:ea typeface="Times New Roman"/>
                <a:cs typeface="Times New Roman"/>
                <a:sym typeface="Times New Roman"/>
              </a:rPr>
              <a:t>	</a:t>
            </a:r>
            <a:endParaRPr/>
          </a:p>
        </p:txBody>
      </p:sp>
      <p:sp>
        <p:nvSpPr>
          <p:cNvPr id="354" name="Google Shape;3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55" name="Google Shape;355;p22"/>
          <p:cNvSpPr txBox="1"/>
          <p:nvPr/>
        </p:nvSpPr>
        <p:spPr>
          <a:xfrm>
            <a:off x="6096000" y="1347789"/>
            <a:ext cx="5340351" cy="4316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while ((j != i) &amp;&amp; !waiting[j]) 	</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j = (j + 1) % n;</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if (j == i) </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lock = false; </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else </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waiting[j] = false;</a:t>
            </a:r>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 remainder section */ </a:t>
            </a:r>
            <a:endParaRPr/>
          </a:p>
          <a:p>
            <a:pPr indent="0" lvl="0" marL="0" marR="0" rtl="0" algn="l">
              <a:lnSpc>
                <a:spcPct val="90000"/>
              </a:lnSpc>
              <a:spcBef>
                <a:spcPts val="10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 while (true);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Mutex Locks</a:t>
            </a:r>
            <a:endParaRPr b="1"/>
          </a:p>
        </p:txBody>
      </p:sp>
      <p:sp>
        <p:nvSpPr>
          <p:cNvPr id="361" name="Google Shape;36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62" name="Google Shape;362;p23"/>
          <p:cNvSpPr txBox="1"/>
          <p:nvPr>
            <p:ph idx="1" type="body"/>
          </p:nvPr>
        </p:nvSpPr>
        <p:spPr>
          <a:xfrm>
            <a:off x="838200" y="939114"/>
            <a:ext cx="10515600" cy="523784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sz="2400">
                <a:latin typeface="Times New Roman"/>
                <a:ea typeface="Times New Roman"/>
                <a:cs typeface="Times New Roman"/>
                <a:sym typeface="Times New Roman"/>
              </a:rPr>
              <a:t>The hardware-based solutions to the critical-section problem complicated as well as generally inaccessible to application programmers. </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Instead, operating-systems designers build software tools to solve the critical-section problem. </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The simplest of these tools is the mutex lock. (short for mutual exclusion.) </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We use the mutex lock to protect critical regions and thus prevent race conditions. That is, a process must acquire the lock before entering a critical section; it releases the lock when it exits the critical section.</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The acquire() function acquires the lock, and the release() function releases the lock.</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 A mutex lock has a boolean variable available whose value indicates if the lock is available or not. If the lock is available, a call to acquire() succeeds, and the lock is then considered unavailable. </a:t>
            </a:r>
            <a:endParaRPr/>
          </a:p>
          <a:p>
            <a:pPr indent="-228600" lvl="0" marL="228600" rtl="0" algn="l">
              <a:lnSpc>
                <a:spcPct val="9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A process that attempts to acquire an unavailable lock is blocked until the lock is released.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Mutex Locks</a:t>
            </a:r>
            <a:endParaRPr b="1"/>
          </a:p>
        </p:txBody>
      </p:sp>
      <p:sp>
        <p:nvSpPr>
          <p:cNvPr id="368" name="Google Shape;36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69" name="Google Shape;369;p24"/>
          <p:cNvSpPr txBox="1"/>
          <p:nvPr>
            <p:ph idx="1" type="body"/>
          </p:nvPr>
        </p:nvSpPr>
        <p:spPr>
          <a:xfrm>
            <a:off x="691243" y="1625640"/>
            <a:ext cx="5366657" cy="437746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solidFill>
                  <a:schemeClr val="dk1"/>
                </a:solidFill>
                <a:latin typeface="Times New Roman"/>
                <a:ea typeface="Times New Roman"/>
                <a:cs typeface="Times New Roman"/>
                <a:sym typeface="Times New Roman"/>
              </a:rPr>
              <a:t>The deﬁnition of acquire() is as follows:</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acquire() { </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while (!available) ;</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 busy wait */ </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available = false;; </a:t>
            </a:r>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solidFill>
                  <a:schemeClr val="dk1"/>
                </a:solidFill>
                <a:latin typeface="Times New Roman"/>
                <a:ea typeface="Times New Roman"/>
                <a:cs typeface="Times New Roman"/>
                <a:sym typeface="Times New Roman"/>
              </a:rPr>
              <a:t>	</a:t>
            </a:r>
            <a:endParaRPr/>
          </a:p>
        </p:txBody>
      </p:sp>
      <p:sp>
        <p:nvSpPr>
          <p:cNvPr id="370" name="Google Shape;370;p24"/>
          <p:cNvSpPr txBox="1"/>
          <p:nvPr/>
        </p:nvSpPr>
        <p:spPr>
          <a:xfrm>
            <a:off x="6248400" y="1625640"/>
            <a:ext cx="5105399" cy="437746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deﬁnition of release() is as follows: </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Times New Roman"/>
                <a:ea typeface="Times New Roman"/>
                <a:cs typeface="Times New Roman"/>
                <a:sym typeface="Times New Roman"/>
              </a:rPr>
              <a:t>release() </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Times New Roman"/>
                <a:ea typeface="Times New Roman"/>
                <a:cs typeface="Times New Roman"/>
                <a:sym typeface="Times New Roman"/>
              </a:rPr>
              <a:t>  { </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Times New Roman"/>
                <a:ea typeface="Times New Roman"/>
                <a:cs typeface="Times New Roman"/>
                <a:sym typeface="Times New Roman"/>
              </a:rPr>
              <a:t>	available = true; </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Solution with mutex locks</a:t>
            </a:r>
            <a:endParaRPr b="1"/>
          </a:p>
        </p:txBody>
      </p:sp>
      <p:sp>
        <p:nvSpPr>
          <p:cNvPr id="376" name="Google Shape;376;p25"/>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do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acquire lock</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critical section</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release lock</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remainder section</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}while (true); </a:t>
            </a:r>
            <a:endParaRPr/>
          </a:p>
          <a:p>
            <a:pPr indent="-304800" lvl="0" marL="457200" rtl="0" algn="l">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p:txBody>
      </p:sp>
      <p:sp>
        <p:nvSpPr>
          <p:cNvPr id="377" name="Google Shape;3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Spin Locks</a:t>
            </a:r>
            <a:endParaRPr b="1"/>
          </a:p>
        </p:txBody>
      </p:sp>
      <p:sp>
        <p:nvSpPr>
          <p:cNvPr id="383" name="Google Shape;383;p2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main disadvantage is that it requires busy waiting.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While a process is in its critical section, any other process that tries to enter its critical section must loop continuously in the call to acquire().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 fact, this type of mutex lock is also called a spinlock because the process “spins” while waiting for the lock to become available.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continual looping is clearly a problem in a real multi-programming system, where a single CPU is shared among many processes.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Busy waiting wastes CPU cycles that some other process might be able to use productively.</a:t>
            </a:r>
            <a:endParaRPr/>
          </a:p>
        </p:txBody>
      </p:sp>
      <p:sp>
        <p:nvSpPr>
          <p:cNvPr id="384" name="Google Shape;38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Spin Locks</a:t>
            </a:r>
            <a:endParaRPr b="1"/>
          </a:p>
        </p:txBody>
      </p:sp>
      <p:sp>
        <p:nvSpPr>
          <p:cNvPr id="390" name="Google Shape;390;p27"/>
          <p:cNvSpPr txBox="1"/>
          <p:nvPr>
            <p:ph idx="1" type="body"/>
          </p:nvPr>
        </p:nvSpPr>
        <p:spPr>
          <a:xfrm>
            <a:off x="323849" y="1347788"/>
            <a:ext cx="11367407" cy="54879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Spinlocks do have an advantage, however, in that no context switch is required when a process must wait on a lock, and a context switch may take considerable time.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Thus, when locks are expected to be held for short times, spinlocks are useful.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They are often employed on multi-processor systems where one thread can “spin” on one processor while another thread performs its critical section on another processor. </a:t>
            </a:r>
            <a:endParaRPr/>
          </a:p>
        </p:txBody>
      </p:sp>
      <p:sp>
        <p:nvSpPr>
          <p:cNvPr id="391" name="Google Shape;39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51a50ca1f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0" name="Google Shape;200;g151a50ca1f0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01" name="Google Shape;201;g151a50ca1f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ctrTitle"/>
          </p:nvPr>
        </p:nvSpPr>
        <p:spPr>
          <a:xfrm>
            <a:off x="1524000" y="714895"/>
            <a:ext cx="9144000" cy="104740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lang="en-IN">
                <a:solidFill>
                  <a:srgbClr val="C00000"/>
                </a:solidFill>
              </a:rPr>
              <a:t>Conclusion</a:t>
            </a:r>
            <a:endParaRPr/>
          </a:p>
        </p:txBody>
      </p:sp>
      <p:sp>
        <p:nvSpPr>
          <p:cNvPr id="397" name="Google Shape;397;p28"/>
          <p:cNvSpPr txBox="1"/>
          <p:nvPr>
            <p:ph idx="1" type="subTitle"/>
          </p:nvPr>
        </p:nvSpPr>
        <p:spPr>
          <a:xfrm>
            <a:off x="1030778" y="2028305"/>
            <a:ext cx="9637222" cy="43226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t>This Lecture enables you to understand Process synchronization, race condition, solution to critical section problem, use of mutex locks and spin locks.</a:t>
            </a:r>
            <a:endParaRPr/>
          </a:p>
        </p:txBody>
      </p:sp>
      <p:sp>
        <p:nvSpPr>
          <p:cNvPr id="398" name="Google Shape;3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9"/>
          <p:cNvSpPr txBox="1"/>
          <p:nvPr>
            <p:ph type="ctrTitle"/>
          </p:nvPr>
        </p:nvSpPr>
        <p:spPr>
          <a:xfrm>
            <a:off x="914400" y="381001"/>
            <a:ext cx="10363200" cy="10667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Times New Roman"/>
              <a:buNone/>
            </a:pPr>
            <a:r>
              <a:rPr lang="en-IN">
                <a:solidFill>
                  <a:srgbClr val="C00000"/>
                </a:solidFill>
                <a:latin typeface="Times New Roman"/>
                <a:ea typeface="Times New Roman"/>
                <a:cs typeface="Times New Roman"/>
                <a:sym typeface="Times New Roman"/>
              </a:rPr>
              <a:t>References</a:t>
            </a:r>
            <a:endParaRPr/>
          </a:p>
        </p:txBody>
      </p:sp>
      <p:sp>
        <p:nvSpPr>
          <p:cNvPr id="404" name="Google Shape;404;p29"/>
          <p:cNvSpPr txBox="1"/>
          <p:nvPr>
            <p:ph idx="1" type="subTitle"/>
          </p:nvPr>
        </p:nvSpPr>
        <p:spPr>
          <a:xfrm>
            <a:off x="1117600" y="1828800"/>
            <a:ext cx="9956800" cy="381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IN" sz="1400" u="sng">
                <a:solidFill>
                  <a:schemeClr val="hlink"/>
                </a:solidFill>
                <a:hlinkClick r:id="rId3"/>
              </a:rPr>
              <a:t>https://www.includehelp.com/c-programming-questions/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IN" sz="1400" u="sng">
                <a:solidFill>
                  <a:schemeClr val="hlink"/>
                </a:solidFill>
                <a:hlinkClick r:id="rId4"/>
              </a:rPr>
              <a:t>https://www.studytonight.com/operating-system/</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rgbClr val="0070C0"/>
              </a:buClr>
              <a:buSzPts val="1400"/>
              <a:buNone/>
            </a:pPr>
            <a:r>
              <a:rPr lang="en-IN"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IN" sz="1400" u="sng">
                <a:solidFill>
                  <a:schemeClr val="hlink"/>
                </a:solidFill>
                <a:hlinkClick r:id="rId6"/>
              </a:rPr>
              <a:t>https://www.tutorialspoint.com/operating_system/index.htm#:~:text=An%20operating%20system%20(OS)%20is,software%20in%20a%20computer%20system.</a:t>
            </a:r>
            <a:endParaRPr sz="1400"/>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IN" sz="1400" u="sng">
                <a:solidFill>
                  <a:schemeClr val="hlink"/>
                </a:solidFill>
                <a:hlinkClick r:id="rId7"/>
              </a:rPr>
              <a:t>https://www.javatpoint.com/os-tutorial</a:t>
            </a:r>
            <a:endParaRPr sz="1400"/>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IN" sz="1400" u="sng">
                <a:solidFill>
                  <a:schemeClr val="hlink"/>
                </a:solidFill>
                <a:hlinkClick r:id="rId8"/>
              </a:rPr>
              <a:t>https://www.guru99.com/operating-system-tutorial.html</a:t>
            </a:r>
            <a:endParaRPr sz="1400"/>
          </a:p>
          <a:p>
            <a:pPr indent="0" lvl="0" marL="0" rtl="0" algn="l">
              <a:lnSpc>
                <a:spcPct val="90000"/>
              </a:lnSpc>
              <a:spcBef>
                <a:spcPts val="1000"/>
              </a:spcBef>
              <a:spcAft>
                <a:spcPts val="0"/>
              </a:spcAft>
              <a:buClr>
                <a:schemeClr val="dk1"/>
              </a:buClr>
              <a:buSzPts val="1400"/>
              <a:buNone/>
            </a:pPr>
            <a:r>
              <a:rPr lang="en-IN" sz="1400" u="sng">
                <a:solidFill>
                  <a:schemeClr val="hlink"/>
                </a:solidFill>
                <a:hlinkClick r:id="rId9"/>
              </a:rPr>
              <a:t>https://www.geeksforgeeks.org/operating-systems/</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Process Synchronization</a:t>
            </a:r>
            <a:endParaRPr b="1"/>
          </a:p>
        </p:txBody>
      </p:sp>
      <p:sp>
        <p:nvSpPr>
          <p:cNvPr id="207" name="Google Shape;207;p3"/>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On the basis of synchronization, processes are categorized as one of the following two types: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Independent Process</a:t>
            </a:r>
            <a:r>
              <a:rPr lang="en-IN" sz="2400">
                <a:latin typeface="Times New Roman"/>
                <a:ea typeface="Times New Roman"/>
                <a:cs typeface="Times New Roman"/>
                <a:sym typeface="Times New Roman"/>
              </a:rPr>
              <a:t> : Execution of one process does not affects the execution of other processes.</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Cooperative Process</a:t>
            </a:r>
            <a:r>
              <a:rPr lang="en-IN" sz="2400">
                <a:latin typeface="Times New Roman"/>
                <a:ea typeface="Times New Roman"/>
                <a:cs typeface="Times New Roman"/>
                <a:sym typeface="Times New Roman"/>
              </a:rPr>
              <a:t> : Execution of one process affects the execution of other processes.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Reason is Modularity, Computation speed, information sharing</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Process synchronization problem arises in the case of Cooperative process also because resources are shared in Cooperative processes.</a:t>
            </a:r>
            <a:endParaRPr/>
          </a:p>
        </p:txBody>
      </p:sp>
      <p:sp>
        <p:nvSpPr>
          <p:cNvPr id="208" name="Google Shape;20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50cfc9538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5" name="Google Shape;215;g150cfc9538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16" name="Google Shape;216;g150cfc95386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Race Condition</a:t>
            </a:r>
            <a:endParaRPr b="1"/>
          </a:p>
        </p:txBody>
      </p:sp>
      <p:sp>
        <p:nvSpPr>
          <p:cNvPr id="222" name="Google Shape;222;p4"/>
          <p:cNvSpPr txBox="1"/>
          <p:nvPr>
            <p:ph idx="1" type="body"/>
          </p:nvPr>
        </p:nvSpPr>
        <p:spPr>
          <a:xfrm>
            <a:off x="438149" y="1347788"/>
            <a:ext cx="11367407" cy="53736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When more than one processes are executing the same code or accessing the same memory or any shared variable </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 that condition there is a possibility that the output or the value of the shared variable is wrong so for that all the processes doing race to say that my output is correct </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condition known as </a:t>
            </a:r>
            <a:r>
              <a:rPr b="1" lang="en-IN" sz="2400">
                <a:latin typeface="Times New Roman"/>
                <a:ea typeface="Times New Roman"/>
                <a:cs typeface="Times New Roman"/>
                <a:sym typeface="Times New Roman"/>
              </a:rPr>
              <a:t>race condition</a:t>
            </a:r>
            <a:r>
              <a:rPr lang="en-IN" sz="2400">
                <a:latin typeface="Times New Roman"/>
                <a:ea typeface="Times New Roman"/>
                <a:cs typeface="Times New Roman"/>
                <a:sym typeface="Times New Roman"/>
              </a:rPr>
              <a:t>.</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Several processes access and process the manipulations over the same data concurrently, then the outcome depends on the particular order in which the access takes place.</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 Race Condition typically occurs when two or more threads try to read, write and possibly make the decisions based on the memory that they are accessing concurrently.</a:t>
            </a:r>
            <a:endParaRPr sz="2400">
              <a:latin typeface="Times New Roman"/>
              <a:ea typeface="Times New Roman"/>
              <a:cs typeface="Times New Roman"/>
              <a:sym typeface="Times New Roman"/>
            </a:endParaRPr>
          </a:p>
        </p:txBody>
      </p:sp>
      <p:sp>
        <p:nvSpPr>
          <p:cNvPr id="223" name="Google Shape;2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Race Condition-Example</a:t>
            </a:r>
            <a:endParaRPr b="1"/>
          </a:p>
        </p:txBody>
      </p:sp>
      <p:sp>
        <p:nvSpPr>
          <p:cNvPr id="229" name="Google Shape;229;p5"/>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Example: </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Suppose threads t1 and t2 simultaneously execute the statement x = x + 1; </a:t>
            </a:r>
            <a:endParaRPr/>
          </a:p>
          <a:p>
            <a:pPr indent="0" lvl="0" marL="0" rtl="0" algn="just">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for some static global variable x. </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Internally, this involves loading x, adding 1, storing x .</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If t1 and t2 do this concurrently, we execute the statement twice, but x may only be incremented once.</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Here t1 and t2 “race” to do the update </a:t>
            </a:r>
            <a:endParaRPr sz="3600">
              <a:latin typeface="Times New Roman"/>
              <a:ea typeface="Times New Roman"/>
              <a:cs typeface="Times New Roman"/>
              <a:sym typeface="Times New Roman"/>
            </a:endParaRPr>
          </a:p>
        </p:txBody>
      </p:sp>
      <p:sp>
        <p:nvSpPr>
          <p:cNvPr id="230" name="Google Shape;2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Race Condition-Example</a:t>
            </a:r>
            <a:endParaRPr b="1"/>
          </a:p>
        </p:txBody>
      </p:sp>
      <p:sp>
        <p:nvSpPr>
          <p:cNvPr id="236" name="Google Shape;236;p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Suppose X is initially 5 </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After finishing, X=6! We “lost” an update</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t1 and t2 “race” to do the update  </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37" name="Google Shape;2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38" name="Google Shape;238;p6"/>
          <p:cNvPicPr preferRelativeResize="0"/>
          <p:nvPr/>
        </p:nvPicPr>
        <p:blipFill rotWithShape="1">
          <a:blip r:embed="rId3">
            <a:alphaModFix/>
          </a:blip>
          <a:srcRect b="28097" l="13378" r="51352" t="43059"/>
          <a:stretch/>
        </p:blipFill>
        <p:spPr>
          <a:xfrm>
            <a:off x="838200" y="1837917"/>
            <a:ext cx="6994793" cy="32159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Critical Section Problem</a:t>
            </a:r>
            <a:endParaRPr b="1"/>
          </a:p>
        </p:txBody>
      </p:sp>
      <p:sp>
        <p:nvSpPr>
          <p:cNvPr id="244" name="Google Shape;244;p7"/>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342900" lvl="1" marL="342900" rtl="0" algn="l">
              <a:lnSpc>
                <a:spcPct val="90000"/>
              </a:lnSpc>
              <a:spcBef>
                <a:spcPts val="0"/>
              </a:spcBef>
              <a:spcAft>
                <a:spcPts val="0"/>
              </a:spcAft>
              <a:buClr>
                <a:schemeClr val="dk1"/>
              </a:buClr>
              <a:buSzPts val="2400"/>
              <a:buChar char="•"/>
            </a:pPr>
            <a:r>
              <a:rPr lang="en-IN">
                <a:latin typeface="Times New Roman"/>
                <a:ea typeface="Times New Roman"/>
                <a:cs typeface="Times New Roman"/>
                <a:sym typeface="Times New Roman"/>
              </a:rPr>
              <a:t> Consider a system consisting of n processes {P0, P1,..., Pn−1}. </a:t>
            </a:r>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Each process has a segment of code, called a critical section, in which the process may be changing common variables, updating a table, writing a ﬁle, and so on.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The important feature of the system is that, when one process is executing in its critical section, no other process is allowed to execute in its critical section. </a:t>
            </a:r>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342900" lvl="1" marL="342900" rtl="0" algn="l">
              <a:lnSpc>
                <a:spcPct val="90000"/>
              </a:lnSpc>
              <a:spcBef>
                <a:spcPts val="500"/>
              </a:spcBef>
              <a:spcAft>
                <a:spcPts val="0"/>
              </a:spcAft>
              <a:buClr>
                <a:schemeClr val="dk1"/>
              </a:buClr>
              <a:buSzPts val="2400"/>
              <a:buChar char="•"/>
            </a:pPr>
            <a:r>
              <a:rPr lang="en-IN">
                <a:latin typeface="Times New Roman"/>
                <a:ea typeface="Times New Roman"/>
                <a:cs typeface="Times New Roman"/>
                <a:sym typeface="Times New Roman"/>
              </a:rPr>
              <a:t>That is, no two processes are executing in their critical sections at the same time. </a:t>
            </a:r>
            <a:endParaRPr/>
          </a:p>
        </p:txBody>
      </p:sp>
      <p:sp>
        <p:nvSpPr>
          <p:cNvPr id="245" name="Google Shape;2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