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57" r:id="rId3"/>
    <p:sldId id="258" r:id="rId4"/>
    <p:sldId id="259" r:id="rId5"/>
    <p:sldId id="261" r:id="rId6"/>
    <p:sldId id="260" r:id="rId7"/>
    <p:sldId id="263" r:id="rId8"/>
    <p:sldId id="264" r:id="rId9"/>
    <p:sldId id="265" r:id="rId10"/>
    <p:sldId id="266" r:id="rId11"/>
    <p:sldId id="267" r:id="rId12"/>
    <p:sldId id="268" r:id="rId13"/>
    <p:sldId id="274" r:id="rId14"/>
    <p:sldId id="275" r:id="rId15"/>
  </p:sldIdLst>
  <p:sldSz cx="12192000" cy="6858000"/>
  <p:notesSz cx="6858000" cy="9144000"/>
  <p:embeddedFontLst>
    <p:embeddedFont>
      <p:font typeface="Arial Black" pitchFamily="34" charset="0"/>
      <p:bold r:id="rId17"/>
    </p:embeddedFont>
    <p:embeddedFont>
      <p:font typeface="Calibri" pitchFamily="34" charset="0"/>
      <p:regular r:id="rId18"/>
      <p:bold r:id="rId19"/>
      <p:italic r:id="rId20"/>
      <p:boldItalic r:id="rId21"/>
    </p:embeddedFont>
    <p:embeddedFont>
      <p:font typeface="Raleway ExtraBold" charset="0"/>
      <p:bold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384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hm7EkK+rvDSYV75uVK6KIiWff8L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883" autoAdjust="0"/>
  </p:normalViewPr>
  <p:slideViewPr>
    <p:cSldViewPr snapToGrid="0">
      <p:cViewPr>
        <p:scale>
          <a:sx n="89" d="100"/>
          <a:sy n="89" d="100"/>
        </p:scale>
        <p:origin x="-72" y="86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font" Target="fonts/font3.fntdata"/><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8634272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6" name="Google Shape;17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77" name="Google Shape;17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6" name="Google Shape;26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4" name="Google Shape;27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1" name="Google Shape;281;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4" name="Google Shape;324;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3" name="Google Shape;333;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7" name="Google Shape;19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98" name="Google Shape;198;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1" name="Google Shape;25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3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31"/>
          <p:cNvSpPr>
            <a:spLocks noGrp="1"/>
          </p:cNvSpPr>
          <p:nvPr>
            <p:ph type="pic" idx="2"/>
          </p:nvPr>
        </p:nvSpPr>
        <p:spPr>
          <a:xfrm>
            <a:off x="5183188" y="987425"/>
            <a:ext cx="6172200" cy="4873625"/>
          </a:xfrm>
          <a:prstGeom prst="rect">
            <a:avLst/>
          </a:prstGeom>
          <a:noFill/>
          <a:ln>
            <a:noFill/>
          </a:ln>
        </p:spPr>
      </p:sp>
      <p:sp>
        <p:nvSpPr>
          <p:cNvPr id="72" name="Google Shape;72;p3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3" name="Google Shape;73;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3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3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3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Титульный слайд">
  <p:cSld name="1_Титульный слайд">
    <p:spTree>
      <p:nvGrpSpPr>
        <p:cNvPr id="1" name="Shape 88"/>
        <p:cNvGrpSpPr/>
        <p:nvPr/>
      </p:nvGrpSpPr>
      <p:grpSpPr>
        <a:xfrm>
          <a:off x="0" y="0"/>
          <a:ext cx="0" cy="0"/>
          <a:chOff x="0" y="0"/>
          <a:chExt cx="0" cy="0"/>
        </a:xfrm>
      </p:grpSpPr>
      <p:sp>
        <p:nvSpPr>
          <p:cNvPr id="89" name="Google Shape;89;p34"/>
          <p:cNvSpPr/>
          <p:nvPr/>
        </p:nvSpPr>
        <p:spPr>
          <a:xfrm>
            <a:off x="-19050" y="1905000"/>
            <a:ext cx="12211050" cy="4953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0" name="Google Shape;90;p34"/>
          <p:cNvSpPr/>
          <p:nvPr/>
        </p:nvSpPr>
        <p:spPr>
          <a:xfrm>
            <a:off x="-19050" y="0"/>
            <a:ext cx="12211050" cy="4438650"/>
          </a:xfrm>
          <a:custGeom>
            <a:avLst/>
            <a:gdLst/>
            <a:ahLst/>
            <a:cxnLst/>
            <a:rect l="l" t="t" r="r" b="b"/>
            <a:pathLst>
              <a:path w="12211050" h="4438650" extrusionOk="0">
                <a:moveTo>
                  <a:pt x="19050" y="0"/>
                </a:moveTo>
                <a:lnTo>
                  <a:pt x="12211050" y="0"/>
                </a:lnTo>
                <a:lnTo>
                  <a:pt x="12211050" y="4438650"/>
                </a:lnTo>
                <a:lnTo>
                  <a:pt x="0" y="3219450"/>
                </a:lnTo>
                <a:lnTo>
                  <a:pt x="19050" y="0"/>
                </a:lnTo>
                <a:close/>
              </a:path>
            </a:pathLst>
          </a:custGeom>
          <a:solidFill>
            <a:srgbClr val="171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1" name="Google Shape;91;p34"/>
          <p:cNvSpPr/>
          <p:nvPr/>
        </p:nvSpPr>
        <p:spPr>
          <a:xfrm>
            <a:off x="1085850" y="1009650"/>
            <a:ext cx="10020300" cy="52387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2" name="Google Shape;92;p34"/>
          <p:cNvSpPr>
            <a:spLocks noGrp="1"/>
          </p:cNvSpPr>
          <p:nvPr>
            <p:ph type="pic" idx="2"/>
          </p:nvPr>
        </p:nvSpPr>
        <p:spPr>
          <a:xfrm>
            <a:off x="1847850" y="2819400"/>
            <a:ext cx="8496300" cy="2800350"/>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1"/>
        <p:cNvGrpSpPr/>
        <p:nvPr/>
      </p:nvGrpSpPr>
      <p:grpSpPr>
        <a:xfrm>
          <a:off x="0" y="0"/>
          <a:ext cx="0" cy="0"/>
          <a:chOff x="0" y="0"/>
          <a:chExt cx="0" cy="0"/>
        </a:xfrm>
      </p:grpSpPr>
      <p:sp>
        <p:nvSpPr>
          <p:cNvPr id="22" name="Google Shape;22;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
        <p:cNvGrpSpPr/>
        <p:nvPr/>
      </p:nvGrpSpPr>
      <p:grpSpPr>
        <a:xfrm>
          <a:off x="0" y="0"/>
          <a:ext cx="0" cy="0"/>
          <a:chOff x="0" y="0"/>
          <a:chExt cx="0" cy="0"/>
        </a:xfrm>
      </p:grpSpPr>
      <p:sp>
        <p:nvSpPr>
          <p:cNvPr id="26" name="Google Shape;26;p2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8" name="Google Shape;28;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2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2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2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2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2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2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2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2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2"/>
        <p:cNvGrpSpPr/>
        <p:nvPr/>
      </p:nvGrpSpPr>
      <p:grpSpPr>
        <a:xfrm>
          <a:off x="0" y="0"/>
          <a:ext cx="0" cy="0"/>
          <a:chOff x="0" y="0"/>
          <a:chExt cx="0" cy="0"/>
        </a:xfrm>
      </p:grpSpPr>
      <p:sp>
        <p:nvSpPr>
          <p:cNvPr id="63" name="Google Shape;63;p3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3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5" name="Google Shape;65;p3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6" name="Google Shape;66;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5">
            <a:alphaModFix/>
          </a:blip>
          <a:stretch>
            <a:fillRect/>
          </a:stretch>
        </a:blipFill>
        <a:effectLst/>
      </p:bgPr>
    </p:bg>
    <p:spTree>
      <p:nvGrpSpPr>
        <p:cNvPr id="1" name="Shape 9"/>
        <p:cNvGrpSpPr/>
        <p:nvPr/>
      </p:nvGrpSpPr>
      <p:grpSpPr>
        <a:xfrm>
          <a:off x="0" y="0"/>
          <a:ext cx="0" cy="0"/>
          <a:chOff x="0" y="0"/>
          <a:chExt cx="0" cy="0"/>
        </a:xfrm>
      </p:grpSpPr>
      <p:sp>
        <p:nvSpPr>
          <p:cNvPr id="10" name="Google Shape;10;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7.png"/><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
          <p:cNvSpPr/>
          <p:nvPr/>
        </p:nvSpPr>
        <p:spPr>
          <a:xfrm>
            <a:off x="-4421" y="5427341"/>
            <a:ext cx="12196420" cy="151855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0" name="Google Shape;180;p1"/>
          <p:cNvSpPr/>
          <p:nvPr/>
        </p:nvSpPr>
        <p:spPr>
          <a:xfrm>
            <a:off x="302197" y="5901985"/>
            <a:ext cx="45719" cy="61388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1" name="Google Shape;181;p1"/>
          <p:cNvSpPr txBox="1"/>
          <p:nvPr/>
        </p:nvSpPr>
        <p:spPr>
          <a:xfrm>
            <a:off x="8763000" y="65087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200" b="0" i="0" u="none" strike="noStrike" cap="none">
              <a:solidFill>
                <a:srgbClr val="888888"/>
              </a:solidFill>
              <a:latin typeface="Calibri"/>
              <a:ea typeface="Calibri"/>
              <a:cs typeface="Calibri"/>
              <a:sym typeface="Calibri"/>
            </a:endParaRPr>
          </a:p>
        </p:txBody>
      </p:sp>
      <p:sp>
        <p:nvSpPr>
          <p:cNvPr id="182" name="Google Shape;182;p1"/>
          <p:cNvSpPr/>
          <p:nvPr/>
        </p:nvSpPr>
        <p:spPr>
          <a:xfrm rot="10800000" flipH="1">
            <a:off x="9506857" y="5939880"/>
            <a:ext cx="1291772" cy="1157606"/>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graphicFrame>
        <p:nvGraphicFramePr>
          <p:cNvPr id="183" name="Google Shape;183;p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spid="_x0000_s1037" r:id="rId4" imgW="3303056" imgH="3148059" progId="">
                  <p:embed/>
                </p:oleObj>
              </mc:Choice>
              <mc:Fallback>
                <p:oleObj r:id="rId4" imgW="3303056" imgH="3148059" progId="">
                  <p:embed/>
                  <p:pic>
                    <p:nvPicPr>
                      <p:cNvPr id="183" name="Google Shape;183;p1"/>
                      <p:cNvPicPr preferRelativeResize="0"/>
                      <p:nvPr/>
                    </p:nvPicPr>
                    <p:blipFill rotWithShape="1">
                      <a:blip r:embed="rId5">
                        <a:alphaModFix/>
                      </a:blip>
                      <a:srcRect/>
                      <a:stretch/>
                    </p:blipFill>
                    <p:spPr>
                      <a:xfrm>
                        <a:off x="76788" y="3121720"/>
                        <a:ext cx="3303056" cy="3148059"/>
                      </a:xfrm>
                      <a:prstGeom prst="rect">
                        <a:avLst/>
                      </a:prstGeom>
                      <a:noFill/>
                      <a:ln>
                        <a:noFill/>
                      </a:ln>
                    </p:spPr>
                  </p:pic>
                </p:oleObj>
              </mc:Fallback>
            </mc:AlternateContent>
          </a:graphicData>
        </a:graphic>
      </p:graphicFrame>
      <p:sp>
        <p:nvSpPr>
          <p:cNvPr id="184" name="Google Shape;184;p1"/>
          <p:cNvSpPr/>
          <p:nvPr/>
        </p:nvSpPr>
        <p:spPr>
          <a:xfrm flipH="1">
            <a:off x="7045437" y="-64960"/>
            <a:ext cx="5146562" cy="5852440"/>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85" name="Google Shape;185;p1"/>
          <p:cNvSpPr/>
          <p:nvPr/>
        </p:nvSpPr>
        <p:spPr>
          <a:xfrm>
            <a:off x="2124074" y="2025525"/>
            <a:ext cx="6829425" cy="1580679"/>
          </a:xfrm>
          <a:prstGeom prst="rect">
            <a:avLst/>
          </a:prstGeom>
          <a:gradFill>
            <a:gsLst>
              <a:gs pos="0">
                <a:srgbClr val="FFFFFF">
                  <a:alpha val="0"/>
                </a:srgbClr>
              </a:gs>
              <a:gs pos="2655">
                <a:srgbClr val="FFFFFF">
                  <a:alpha val="0"/>
                </a:srgbClr>
              </a:gs>
              <a:gs pos="15000">
                <a:srgbClr val="FFFFFF">
                  <a:alpha val="33725"/>
                </a:srgbClr>
              </a:gs>
              <a:gs pos="51000">
                <a:schemeClr val="lt1"/>
              </a:gs>
              <a:gs pos="94000">
                <a:srgbClr val="FFFFFF">
                  <a:alpha val="33725"/>
                </a:srgbClr>
              </a:gs>
              <a:gs pos="100000">
                <a:srgbClr val="FFFFFF">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86" name="Google Shape;186;p1"/>
          <p:cNvPicPr preferRelativeResize="0"/>
          <p:nvPr/>
        </p:nvPicPr>
        <p:blipFill rotWithShape="1">
          <a:blip r:embed="rId6">
            <a:alphaModFix/>
          </a:blip>
          <a:srcRect/>
          <a:stretch/>
        </p:blipFill>
        <p:spPr>
          <a:xfrm>
            <a:off x="12104" y="24501"/>
            <a:ext cx="3859753" cy="1538254"/>
          </a:xfrm>
          <a:prstGeom prst="rect">
            <a:avLst/>
          </a:prstGeom>
          <a:noFill/>
          <a:ln>
            <a:noFill/>
          </a:ln>
        </p:spPr>
      </p:pic>
      <p:sp>
        <p:nvSpPr>
          <p:cNvPr id="187" name="Google Shape;187;p1"/>
          <p:cNvSpPr/>
          <p:nvPr/>
        </p:nvSpPr>
        <p:spPr>
          <a:xfrm flipH="1">
            <a:off x="9829797" y="5333999"/>
            <a:ext cx="2366623" cy="1600201"/>
          </a:xfrm>
          <a:prstGeom prst="rtTriangl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8" name="Google Shape;188;p1"/>
          <p:cNvSpPr txBox="1"/>
          <p:nvPr/>
        </p:nvSpPr>
        <p:spPr>
          <a:xfrm>
            <a:off x="6881359" y="6019560"/>
            <a:ext cx="492860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a:solidFill>
                  <a:srgbClr val="595959"/>
                </a:solidFill>
                <a:latin typeface="Arial"/>
                <a:ea typeface="Arial"/>
                <a:cs typeface="Arial"/>
                <a:sym typeface="Arial"/>
              </a:rPr>
              <a:t>DISCOVER . </a:t>
            </a:r>
            <a:r>
              <a:rPr lang="en-US" sz="2000" b="1" i="0" u="none" strike="noStrike" cap="none">
                <a:solidFill>
                  <a:srgbClr val="C00000"/>
                </a:solidFill>
                <a:latin typeface="Arial"/>
                <a:ea typeface="Arial"/>
                <a:cs typeface="Arial"/>
                <a:sym typeface="Arial"/>
              </a:rPr>
              <a:t>LEARN</a:t>
            </a:r>
            <a:r>
              <a:rPr lang="en-US" sz="2000" b="1" i="0" u="none" strike="noStrike" cap="none">
                <a:solidFill>
                  <a:srgbClr val="595959"/>
                </a:solidFill>
                <a:latin typeface="Arial"/>
                <a:ea typeface="Arial"/>
                <a:cs typeface="Arial"/>
                <a:sym typeface="Arial"/>
              </a:rPr>
              <a:t> . EMPOWER</a:t>
            </a:r>
            <a:endParaRPr sz="1200" b="1" i="0" u="none" strike="noStrike" cap="none">
              <a:solidFill>
                <a:srgbClr val="000000"/>
              </a:solidFill>
              <a:latin typeface="Arial"/>
              <a:ea typeface="Arial"/>
              <a:cs typeface="Arial"/>
              <a:sym typeface="Arial"/>
            </a:endParaRPr>
          </a:p>
          <a:p>
            <a:pPr marL="0" marR="0" lvl="0" indent="0" algn="l" rtl="0">
              <a:spcBef>
                <a:spcPts val="0"/>
              </a:spcBef>
              <a:spcAft>
                <a:spcPts val="0"/>
              </a:spcAft>
              <a:buNone/>
            </a:pPr>
            <a:endParaRPr sz="1600" b="1" i="0" u="none" strike="noStrike" cap="none">
              <a:solidFill>
                <a:schemeClr val="dk1"/>
              </a:solidFill>
              <a:latin typeface="Arial"/>
              <a:ea typeface="Arial"/>
              <a:cs typeface="Arial"/>
              <a:sym typeface="Arial"/>
            </a:endParaRPr>
          </a:p>
        </p:txBody>
      </p:sp>
      <p:sp>
        <p:nvSpPr>
          <p:cNvPr id="189" name="Google Shape;189;p1"/>
          <p:cNvSpPr/>
          <p:nvPr/>
        </p:nvSpPr>
        <p:spPr>
          <a:xfrm>
            <a:off x="6885780" y="6043646"/>
            <a:ext cx="45719" cy="37062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0" name="Google Shape;190;p1"/>
          <p:cNvSpPr txBox="1"/>
          <p:nvPr/>
        </p:nvSpPr>
        <p:spPr>
          <a:xfrm>
            <a:off x="3871857" y="6296559"/>
            <a:ext cx="183078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191" name="Google Shape;191;p1"/>
          <p:cNvSpPr txBox="1"/>
          <p:nvPr/>
        </p:nvSpPr>
        <p:spPr>
          <a:xfrm>
            <a:off x="2127857" y="2051945"/>
            <a:ext cx="9063318" cy="4859792"/>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en-US" sz="3200" b="1" u="none">
                <a:solidFill>
                  <a:schemeClr val="dk1"/>
                </a:solidFill>
                <a:latin typeface="Arial Black"/>
                <a:ea typeface="Arial Black"/>
                <a:cs typeface="Arial Black"/>
                <a:sym typeface="Arial Black"/>
              </a:rPr>
              <a:t>University Institute of Engineering</a:t>
            </a:r>
            <a:endParaRPr/>
          </a:p>
          <a:p>
            <a:pPr marL="0" marR="0" lvl="0" indent="0" algn="ctr" rtl="0">
              <a:lnSpc>
                <a:spcPct val="90000"/>
              </a:lnSpc>
              <a:spcBef>
                <a:spcPts val="1120"/>
              </a:spcBef>
              <a:spcAft>
                <a:spcPts val="0"/>
              </a:spcAft>
              <a:buNone/>
            </a:pPr>
            <a:r>
              <a:rPr lang="en-US" sz="3200" b="1" u="none">
                <a:solidFill>
                  <a:schemeClr val="dk1"/>
                </a:solidFill>
                <a:latin typeface="Arial Black"/>
                <a:ea typeface="Arial Black"/>
                <a:cs typeface="Arial Black"/>
                <a:sym typeface="Arial Black"/>
              </a:rPr>
              <a:t>DEPARTMENT OF COMPUTER SCIENCE &amp; ENGINEERING</a:t>
            </a:r>
            <a:endParaRPr sz="3200" b="1" u="none">
              <a:solidFill>
                <a:schemeClr val="dk1"/>
              </a:solidFill>
              <a:latin typeface="Arial Black"/>
              <a:ea typeface="Arial Black"/>
              <a:cs typeface="Arial Black"/>
              <a:sym typeface="Arial Black"/>
            </a:endParaRPr>
          </a:p>
          <a:p>
            <a:pPr marL="0" marR="0" lvl="0" indent="0" algn="ctr" rtl="0">
              <a:lnSpc>
                <a:spcPct val="90000"/>
              </a:lnSpc>
              <a:spcBef>
                <a:spcPts val="1120"/>
              </a:spcBef>
              <a:spcAft>
                <a:spcPts val="0"/>
              </a:spcAft>
              <a:buNone/>
            </a:pPr>
            <a:r>
              <a:rPr lang="en-US" sz="2800" b="0" u="none">
                <a:solidFill>
                  <a:schemeClr val="dk1"/>
                </a:solidFill>
                <a:latin typeface="Times New Roman"/>
                <a:ea typeface="Times New Roman"/>
                <a:cs typeface="Times New Roman"/>
                <a:sym typeface="Times New Roman"/>
              </a:rPr>
              <a:t>Bachelor of  Engineering  </a:t>
            </a:r>
            <a:endParaRPr/>
          </a:p>
          <a:p>
            <a:pPr marL="0" marR="0" lvl="0" indent="0" algn="ctr" rtl="0">
              <a:lnSpc>
                <a:spcPct val="90000"/>
              </a:lnSpc>
              <a:spcBef>
                <a:spcPts val="980"/>
              </a:spcBef>
              <a:spcAft>
                <a:spcPts val="0"/>
              </a:spcAft>
              <a:buNone/>
            </a:pPr>
            <a:r>
              <a:rPr lang="en-US" sz="2800" b="0" u="none">
                <a:solidFill>
                  <a:schemeClr val="dk1"/>
                </a:solidFill>
                <a:latin typeface="Times New Roman"/>
                <a:ea typeface="Times New Roman"/>
                <a:cs typeface="Times New Roman"/>
                <a:sym typeface="Times New Roman"/>
              </a:rPr>
              <a:t>Subject Name: System Programming</a:t>
            </a:r>
            <a:endParaRPr/>
          </a:p>
          <a:p>
            <a:pPr marL="0" marR="0" lvl="0" indent="0" algn="ctr" rtl="0">
              <a:lnSpc>
                <a:spcPct val="90000"/>
              </a:lnSpc>
              <a:spcBef>
                <a:spcPts val="980"/>
              </a:spcBef>
              <a:spcAft>
                <a:spcPts val="0"/>
              </a:spcAft>
              <a:buNone/>
            </a:pPr>
            <a:r>
              <a:rPr lang="en-US" sz="2800" b="0" u="none">
                <a:solidFill>
                  <a:schemeClr val="dk1"/>
                </a:solidFill>
                <a:latin typeface="Times New Roman"/>
                <a:ea typeface="Times New Roman"/>
                <a:cs typeface="Times New Roman"/>
                <a:sym typeface="Times New Roman"/>
              </a:rPr>
              <a:t>Subject Code: CST-315</a:t>
            </a:r>
            <a:endParaRPr sz="3200" b="1" u="none">
              <a:solidFill>
                <a:srgbClr val="262626"/>
              </a:solidFill>
              <a:latin typeface="Times New Roman"/>
              <a:ea typeface="Times New Roman"/>
              <a:cs typeface="Times New Roman"/>
              <a:sym typeface="Times New Roman"/>
            </a:endParaRPr>
          </a:p>
          <a:p>
            <a:pPr marL="0" marR="0" lvl="0" indent="0" algn="ctr" rtl="0">
              <a:lnSpc>
                <a:spcPct val="90000"/>
              </a:lnSpc>
              <a:spcBef>
                <a:spcPts val="980"/>
              </a:spcBef>
              <a:spcAft>
                <a:spcPts val="0"/>
              </a:spcAft>
              <a:buNone/>
            </a:pPr>
            <a:endParaRPr sz="3200" b="1" u="none">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None/>
            </a:pPr>
            <a:r>
              <a:rPr lang="en-US" sz="3200" b="1" u="none">
                <a:solidFill>
                  <a:srgbClr val="262626"/>
                </a:solidFill>
                <a:latin typeface="Times New Roman"/>
                <a:ea typeface="Times New Roman"/>
                <a:cs typeface="Times New Roman"/>
                <a:sym typeface="Times New Roman"/>
              </a:rPr>
              <a:t> </a:t>
            </a:r>
            <a:endParaRPr sz="3200" b="1" u="none">
              <a:solidFill>
                <a:srgbClr val="262626"/>
              </a:solidFill>
              <a:latin typeface="Times New Roman"/>
              <a:ea typeface="Times New Roman"/>
              <a:cs typeface="Times New Roman"/>
              <a:sym typeface="Times New Roman"/>
            </a:endParaRPr>
          </a:p>
          <a:p>
            <a:pPr marL="0" marR="0" lvl="0" indent="0" algn="l" rtl="0">
              <a:spcBef>
                <a:spcPts val="1120"/>
              </a:spcBef>
              <a:spcAft>
                <a:spcPts val="0"/>
              </a:spcAft>
              <a:buNone/>
            </a:pPr>
            <a:endParaRPr sz="1600" b="0" u="none">
              <a:solidFill>
                <a:schemeClr val="dk1"/>
              </a:solidFill>
              <a:latin typeface="Raleway ExtraBold"/>
              <a:ea typeface="Raleway ExtraBold"/>
              <a:cs typeface="Raleway ExtraBold"/>
              <a:sym typeface="Raleway ExtraBold"/>
            </a:endParaRPr>
          </a:p>
        </p:txBody>
      </p:sp>
      <p:sp>
        <p:nvSpPr>
          <p:cNvPr id="192" name="Google Shape;192;p1"/>
          <p:cNvSpPr/>
          <p:nvPr/>
        </p:nvSpPr>
        <p:spPr>
          <a:xfrm>
            <a:off x="8513890" y="242054"/>
            <a:ext cx="330237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Department of Computer Science</a:t>
            </a:r>
            <a:endParaRPr sz="1800">
              <a:solidFill>
                <a:schemeClr val="dk1"/>
              </a:solidFill>
              <a:latin typeface="Calibri"/>
              <a:ea typeface="Calibri"/>
              <a:cs typeface="Calibri"/>
              <a:sym typeface="Calibri"/>
            </a:endParaRPr>
          </a:p>
        </p:txBody>
      </p:sp>
      <p:sp>
        <p:nvSpPr>
          <p:cNvPr id="193" name="Google Shape;193;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
        <p:nvSpPr>
          <p:cNvPr id="194" name="Google Shape;194;p1"/>
          <p:cNvSpPr/>
          <p:nvPr/>
        </p:nvSpPr>
        <p:spPr>
          <a:xfrm>
            <a:off x="678043" y="6120884"/>
            <a:ext cx="362725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Compilers</a:t>
            </a: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1"/>
          <p:cNvSpPr txBox="1">
            <a:spLocks noGrp="1"/>
          </p:cNvSpPr>
          <p:nvPr>
            <p:ph type="title"/>
          </p:nvPr>
        </p:nvSpPr>
        <p:spPr>
          <a:xfrm>
            <a:off x="838200" y="365125"/>
            <a:ext cx="10515600" cy="89217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IN" dirty="0" smtClean="0"/>
              <a:t>Example of Absolute Loader</a:t>
            </a:r>
            <a:endParaRPr dirty="0"/>
          </a:p>
        </p:txBody>
      </p:sp>
      <p:sp>
        <p:nvSpPr>
          <p:cNvPr id="269" name="Google Shape;269;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dirty="0"/>
          </a:p>
        </p:txBody>
      </p:sp>
      <p:sp>
        <p:nvSpPr>
          <p:cNvPr id="270" name="Google Shape;27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pic>
        <p:nvPicPr>
          <p:cNvPr id="5122" name="Picture 2" descr="Experiment no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277" y="1376095"/>
            <a:ext cx="10639313" cy="40242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lvl="0" algn="ctr">
              <a:buSzPts val="4400"/>
            </a:pPr>
            <a:r>
              <a:rPr lang="en-IN" dirty="0"/>
              <a:t>Absolute Loader</a:t>
            </a:r>
            <a:endParaRPr dirty="0"/>
          </a:p>
        </p:txBody>
      </p:sp>
      <p:sp>
        <p:nvSpPr>
          <p:cNvPr id="277" name="Google Shape;277;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just">
              <a:spcBef>
                <a:spcPts val="0"/>
              </a:spcBef>
              <a:buSzPts val="2800"/>
              <a:buNone/>
            </a:pPr>
            <a:r>
              <a:rPr lang="en-US" dirty="0"/>
              <a:t>Thus the absolute loader is simple to implement in this </a:t>
            </a:r>
            <a:r>
              <a:rPr lang="en-US" dirty="0" smtClean="0"/>
              <a:t>scheme</a:t>
            </a:r>
          </a:p>
          <a:p>
            <a:pPr marL="0" lvl="0" indent="0" algn="just">
              <a:spcBef>
                <a:spcPts val="0"/>
              </a:spcBef>
              <a:buSzPts val="2800"/>
              <a:buNone/>
            </a:pPr>
            <a:r>
              <a:rPr lang="en-US" dirty="0" smtClean="0"/>
              <a:t>1)  </a:t>
            </a:r>
            <a:r>
              <a:rPr lang="en-US" b="1" dirty="0" smtClean="0"/>
              <a:t>Allocation </a:t>
            </a:r>
            <a:r>
              <a:rPr lang="en-US" dirty="0"/>
              <a:t>is done by either programmer or assembler </a:t>
            </a:r>
            <a:endParaRPr lang="en-US" dirty="0" smtClean="0"/>
          </a:p>
          <a:p>
            <a:pPr marL="0" lvl="0" indent="0" algn="just">
              <a:spcBef>
                <a:spcPts val="0"/>
              </a:spcBef>
              <a:buSzPts val="2800"/>
              <a:buNone/>
            </a:pPr>
            <a:r>
              <a:rPr lang="en-US" dirty="0" smtClean="0"/>
              <a:t>2) </a:t>
            </a:r>
            <a:r>
              <a:rPr lang="en-US" b="1" dirty="0" smtClean="0"/>
              <a:t>Linking</a:t>
            </a:r>
            <a:r>
              <a:rPr lang="en-US" dirty="0" smtClean="0"/>
              <a:t> is done by the programmer or assembler </a:t>
            </a:r>
          </a:p>
          <a:p>
            <a:pPr marL="0" lvl="0" indent="0" algn="just">
              <a:spcBef>
                <a:spcPts val="0"/>
              </a:spcBef>
              <a:buSzPts val="2800"/>
              <a:buNone/>
            </a:pPr>
            <a:r>
              <a:rPr lang="en-US" dirty="0" smtClean="0"/>
              <a:t>3) </a:t>
            </a:r>
            <a:r>
              <a:rPr lang="en-US" b="1" dirty="0" smtClean="0"/>
              <a:t>Resolution</a:t>
            </a:r>
            <a:r>
              <a:rPr lang="en-US" dirty="0" smtClean="0"/>
              <a:t> </a:t>
            </a:r>
            <a:r>
              <a:rPr lang="en-US" dirty="0"/>
              <a:t>is done by assembler </a:t>
            </a:r>
            <a:endParaRPr lang="en-US" dirty="0" smtClean="0"/>
          </a:p>
          <a:p>
            <a:pPr marL="0" lvl="0" indent="0" algn="just">
              <a:spcBef>
                <a:spcPts val="0"/>
              </a:spcBef>
              <a:buSzPts val="2800"/>
              <a:buNone/>
            </a:pPr>
            <a:r>
              <a:rPr lang="en-US" dirty="0" smtClean="0"/>
              <a:t>4) </a:t>
            </a:r>
            <a:r>
              <a:rPr lang="en-US" b="1" dirty="0" smtClean="0"/>
              <a:t>Loading</a:t>
            </a:r>
            <a:r>
              <a:rPr lang="en-US" dirty="0" smtClean="0"/>
              <a:t> </a:t>
            </a:r>
            <a:r>
              <a:rPr lang="en-US" dirty="0"/>
              <a:t>is done by the </a:t>
            </a:r>
            <a:r>
              <a:rPr lang="en-US" dirty="0" smtClean="0"/>
              <a:t>loader</a:t>
            </a:r>
          </a:p>
          <a:p>
            <a:pPr marL="0" lvl="0" indent="0" algn="just">
              <a:spcBef>
                <a:spcPts val="0"/>
              </a:spcBef>
              <a:buSzPts val="2800"/>
              <a:buNone/>
            </a:pPr>
            <a:r>
              <a:rPr lang="en-US" dirty="0"/>
              <a:t>As the name suggests, no relocation information is needed, if at all it is required then that task can be done by either a programmer or </a:t>
            </a:r>
            <a:r>
              <a:rPr lang="en-US" dirty="0" smtClean="0"/>
              <a:t>assembler</a:t>
            </a:r>
          </a:p>
          <a:p>
            <a:pPr marL="0" lvl="0" indent="0" algn="just">
              <a:spcBef>
                <a:spcPts val="0"/>
              </a:spcBef>
              <a:buSzPts val="2800"/>
              <a:buNone/>
            </a:pPr>
            <a:r>
              <a:rPr lang="en-US" b="1" dirty="0"/>
              <a:t>Advantages:</a:t>
            </a:r>
            <a:r>
              <a:rPr lang="en-US" dirty="0"/>
              <a:t> 1. It is simple to implement </a:t>
            </a:r>
            <a:endParaRPr lang="en-US" dirty="0" smtClean="0"/>
          </a:p>
          <a:p>
            <a:pPr marL="0" lvl="0" indent="0" algn="just">
              <a:spcBef>
                <a:spcPts val="0"/>
              </a:spcBef>
              <a:buSzPts val="2800"/>
              <a:buNone/>
            </a:pPr>
            <a:r>
              <a:rPr lang="en-US" dirty="0" smtClean="0"/>
              <a:t>2</a:t>
            </a:r>
            <a:r>
              <a:rPr lang="en-US" dirty="0"/>
              <a:t>. This scheme allows multiple programs or the source programs written different languages</a:t>
            </a:r>
            <a:endParaRPr dirty="0"/>
          </a:p>
        </p:txBody>
      </p:sp>
      <p:sp>
        <p:nvSpPr>
          <p:cNvPr id="278" name="Google Shape;278;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lvl="0" algn="ctr">
              <a:buSzPts val="4400"/>
            </a:pPr>
            <a:r>
              <a:rPr lang="en-IN" dirty="0"/>
              <a:t>Absolute Loader</a:t>
            </a:r>
            <a:endParaRPr dirty="0"/>
          </a:p>
        </p:txBody>
      </p:sp>
      <p:sp>
        <p:nvSpPr>
          <p:cNvPr id="284" name="Google Shape;284;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just" rtl="0">
              <a:lnSpc>
                <a:spcPct val="90000"/>
              </a:lnSpc>
              <a:spcBef>
                <a:spcPts val="0"/>
              </a:spcBef>
              <a:spcAft>
                <a:spcPts val="0"/>
              </a:spcAft>
              <a:buClr>
                <a:schemeClr val="dk1"/>
              </a:buClr>
              <a:buSzPts val="2800"/>
              <a:buNone/>
            </a:pPr>
            <a:endParaRPr dirty="0"/>
          </a:p>
          <a:p>
            <a:pPr marL="0" lvl="0" indent="0" algn="just">
              <a:buSzPts val="2800"/>
              <a:buNone/>
            </a:pPr>
            <a:r>
              <a:rPr lang="en-US" b="1" dirty="0" smtClean="0"/>
              <a:t>3. </a:t>
            </a:r>
            <a:r>
              <a:rPr lang="en-US" dirty="0"/>
              <a:t>The task of loader becomes simpler as it simply obeys the instruction </a:t>
            </a:r>
            <a:endParaRPr lang="en-US" dirty="0" smtClean="0"/>
          </a:p>
          <a:p>
            <a:pPr marL="0" lvl="0" indent="0" algn="just">
              <a:buSzPts val="2800"/>
              <a:buNone/>
            </a:pPr>
            <a:r>
              <a:rPr lang="en-US" dirty="0"/>
              <a:t> </a:t>
            </a:r>
            <a:r>
              <a:rPr lang="en-US" dirty="0" smtClean="0"/>
              <a:t>    regarding </a:t>
            </a:r>
            <a:r>
              <a:rPr lang="en-US" dirty="0"/>
              <a:t>where to place the object code in the main memory</a:t>
            </a:r>
            <a:r>
              <a:rPr lang="en-US" dirty="0" smtClean="0"/>
              <a:t>.</a:t>
            </a:r>
          </a:p>
          <a:p>
            <a:pPr marL="0" lvl="0" indent="0" algn="just">
              <a:buSzPts val="2800"/>
              <a:buNone/>
            </a:pPr>
            <a:r>
              <a:rPr lang="en-US" dirty="0" smtClean="0"/>
              <a:t>4. </a:t>
            </a:r>
            <a:r>
              <a:rPr lang="en-US" dirty="0"/>
              <a:t>The process of execution is efficient</a:t>
            </a:r>
            <a:r>
              <a:rPr lang="en-US" dirty="0" smtClean="0"/>
              <a:t>.</a:t>
            </a:r>
          </a:p>
          <a:p>
            <a:pPr marL="0" lvl="0" indent="0" algn="just">
              <a:buSzPts val="2800"/>
              <a:buNone/>
            </a:pPr>
            <a:r>
              <a:rPr lang="en-US" b="1" dirty="0"/>
              <a:t>Disadvantages: </a:t>
            </a:r>
            <a:r>
              <a:rPr lang="en-US" dirty="0"/>
              <a:t>1. In this scheme it is the programmer's duty to adjust all the inter segment addresses and manually do the linking </a:t>
            </a:r>
            <a:r>
              <a:rPr lang="en-US" dirty="0" smtClean="0"/>
              <a:t>activity.</a:t>
            </a:r>
          </a:p>
          <a:p>
            <a:pPr marL="0" lvl="0" indent="0" algn="just">
              <a:buSzPts val="2800"/>
              <a:buNone/>
            </a:pPr>
            <a:r>
              <a:rPr lang="en-US" dirty="0" smtClean="0"/>
              <a:t>2. If </a:t>
            </a:r>
            <a:r>
              <a:rPr lang="en-US" dirty="0"/>
              <a:t>at all any modification is done the some segments, the starting addresses of immediate next segments may get changed,</a:t>
            </a:r>
            <a:endParaRPr dirty="0"/>
          </a:p>
        </p:txBody>
      </p:sp>
      <p:sp>
        <p:nvSpPr>
          <p:cNvPr id="285" name="Google Shape;285;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r>
              <a:rPr lang="en-IN" b="1" dirty="0"/>
              <a:t>Text Books:</a:t>
            </a:r>
            <a:endParaRPr lang="en-IN" sz="3200" b="1" dirty="0"/>
          </a:p>
          <a:p>
            <a:pPr lvl="0"/>
            <a:r>
              <a:rPr lang="en-IN" dirty="0"/>
              <a:t>Donovan J.J., Systems Programming, New York, </a:t>
            </a:r>
            <a:r>
              <a:rPr lang="en-IN" dirty="0" err="1"/>
              <a:t>Mc-Graw</a:t>
            </a:r>
            <a:r>
              <a:rPr lang="en-IN" dirty="0"/>
              <a:t> Hill,1972.</a:t>
            </a:r>
            <a:endParaRPr lang="en-IN" sz="2400" dirty="0"/>
          </a:p>
          <a:p>
            <a:pPr lvl="0"/>
            <a:r>
              <a:rPr lang="en-IN" dirty="0" err="1"/>
              <a:t>Dhamdhere</a:t>
            </a:r>
            <a:r>
              <a:rPr lang="en-IN" dirty="0"/>
              <a:t>, D.M., Introduction to Systems Software, Tata </a:t>
            </a:r>
            <a:r>
              <a:rPr lang="en-IN" dirty="0" err="1"/>
              <a:t>Mc-Graw</a:t>
            </a:r>
            <a:r>
              <a:rPr lang="en-IN" dirty="0"/>
              <a:t> Hill1996.</a:t>
            </a:r>
            <a:endParaRPr lang="en-IN" sz="2400" dirty="0"/>
          </a:p>
          <a:p>
            <a:r>
              <a:rPr lang="en-IN" b="1" dirty="0"/>
              <a:t>Reference Books:</a:t>
            </a:r>
            <a:endParaRPr lang="en-IN" sz="3200" b="1" dirty="0"/>
          </a:p>
          <a:p>
            <a:pPr lvl="1"/>
            <a:r>
              <a:rPr lang="en-IN" dirty="0" err="1"/>
              <a:t>Aho</a:t>
            </a:r>
            <a:r>
              <a:rPr lang="en-IN" dirty="0"/>
              <a:t> A.V. and J.D. Ullman Principles of compiler Design Addison </a:t>
            </a:r>
            <a:r>
              <a:rPr lang="en-IN" dirty="0" smtClean="0"/>
              <a:t>Wesley/</a:t>
            </a:r>
            <a:r>
              <a:rPr lang="en-IN" smtClean="0"/>
              <a:t>Narosa</a:t>
            </a:r>
            <a:endParaRPr lang="en-IN" sz="2000" dirty="0"/>
          </a:p>
        </p:txBody>
      </p:sp>
      <p:sp>
        <p:nvSpPr>
          <p:cNvPr id="327" name="Google Shape;327;p19"/>
          <p:cNvSpPr/>
          <p:nvPr/>
        </p:nvSpPr>
        <p:spPr>
          <a:xfrm>
            <a:off x="838200" y="1803400"/>
            <a:ext cx="10515600" cy="4368800"/>
          </a:xfrm>
          <a:prstGeom prst="rect">
            <a:avLst/>
          </a:prstGeom>
          <a:no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8" name="Google Shape;328;p19"/>
          <p:cNvSpPr txBox="1">
            <a:spLocks noGrp="1"/>
          </p:cNvSpPr>
          <p:nvPr>
            <p:ph type="title"/>
          </p:nvPr>
        </p:nvSpPr>
        <p:spPr>
          <a:xfrm>
            <a:off x="838200" y="365125"/>
            <a:ext cx="10515600" cy="1325563"/>
          </a:xfrm>
          <a:prstGeom prst="rect">
            <a:avLst/>
          </a:prstGeom>
          <a:no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a:solidFill>
                  <a:schemeClr val="dk1"/>
                </a:solidFill>
                <a:latin typeface="Times New Roman"/>
                <a:ea typeface="Times New Roman"/>
                <a:cs typeface="Times New Roman"/>
                <a:sym typeface="Times New Roman"/>
              </a:rPr>
              <a:t>References</a:t>
            </a:r>
            <a:br>
              <a:rPr lang="en-US">
                <a:solidFill>
                  <a:schemeClr val="dk1"/>
                </a:solidFill>
                <a:latin typeface="Times New Roman"/>
                <a:ea typeface="Times New Roman"/>
                <a:cs typeface="Times New Roman"/>
                <a:sym typeface="Times New Roman"/>
              </a:rPr>
            </a:br>
            <a:endParaRPr>
              <a:solidFill>
                <a:schemeClr val="dk1"/>
              </a:solidFill>
              <a:latin typeface="Times New Roman"/>
              <a:ea typeface="Times New Roman"/>
              <a:cs typeface="Times New Roman"/>
              <a:sym typeface="Times New Roman"/>
            </a:endParaRPr>
          </a:p>
        </p:txBody>
      </p:sp>
      <p:sp>
        <p:nvSpPr>
          <p:cNvPr id="329" name="Google Shape;329;p19"/>
          <p:cNvSpPr/>
          <p:nvPr/>
        </p:nvSpPr>
        <p:spPr>
          <a:xfrm>
            <a:off x="8391970" y="0"/>
            <a:ext cx="330237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Department of computer Science</a:t>
            </a:r>
            <a:endParaRPr sz="1800">
              <a:solidFill>
                <a:schemeClr val="dk1"/>
              </a:solidFill>
              <a:latin typeface="Calibri"/>
              <a:ea typeface="Calibri"/>
              <a:cs typeface="Calibri"/>
              <a:sym typeface="Calibri"/>
            </a:endParaRPr>
          </a:p>
        </p:txBody>
      </p:sp>
      <p:sp>
        <p:nvSpPr>
          <p:cNvPr id="330" name="Google Shape;330;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4"/>
        <p:cNvGrpSpPr/>
        <p:nvPr/>
      </p:nvGrpSpPr>
      <p:grpSpPr>
        <a:xfrm>
          <a:off x="0" y="0"/>
          <a:ext cx="0" cy="0"/>
          <a:chOff x="0" y="0"/>
          <a:chExt cx="0" cy="0"/>
        </a:xfrm>
      </p:grpSpPr>
      <p:sp>
        <p:nvSpPr>
          <p:cNvPr id="335" name="Google Shape;335;p20"/>
          <p:cNvSpPr/>
          <p:nvPr/>
        </p:nvSpPr>
        <p:spPr>
          <a:xfrm>
            <a:off x="0" y="0"/>
            <a:ext cx="12192000" cy="4686918"/>
          </a:xfrm>
          <a:prstGeom prst="rect">
            <a:avLst/>
          </a:prstGeom>
          <a:solidFill>
            <a:srgbClr val="385623">
              <a:alpha val="6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cxnSp>
        <p:nvCxnSpPr>
          <p:cNvPr id="336" name="Google Shape;336;p20"/>
          <p:cNvCxnSpPr/>
          <p:nvPr/>
        </p:nvCxnSpPr>
        <p:spPr>
          <a:xfrm>
            <a:off x="9347200" y="0"/>
            <a:ext cx="1828800" cy="1828800"/>
          </a:xfrm>
          <a:prstGeom prst="straightConnector1">
            <a:avLst/>
          </a:prstGeom>
          <a:noFill/>
          <a:ln w="9525" cap="flat" cmpd="sng">
            <a:solidFill>
              <a:schemeClr val="accent2"/>
            </a:solidFill>
            <a:prstDash val="solid"/>
            <a:miter lim="800000"/>
            <a:headEnd type="none" w="sm" len="sm"/>
            <a:tailEnd type="none" w="sm" len="sm"/>
          </a:ln>
        </p:spPr>
      </p:cxnSp>
      <p:cxnSp>
        <p:nvCxnSpPr>
          <p:cNvPr id="337" name="Google Shape;337;p20"/>
          <p:cNvCxnSpPr/>
          <p:nvPr/>
        </p:nvCxnSpPr>
        <p:spPr>
          <a:xfrm>
            <a:off x="10169128" y="0"/>
            <a:ext cx="663972" cy="663972"/>
          </a:xfrm>
          <a:prstGeom prst="straightConnector1">
            <a:avLst/>
          </a:prstGeom>
          <a:noFill/>
          <a:ln w="9525" cap="flat" cmpd="sng">
            <a:solidFill>
              <a:schemeClr val="accent2"/>
            </a:solidFill>
            <a:prstDash val="solid"/>
            <a:miter lim="800000"/>
            <a:headEnd type="none" w="sm" len="sm"/>
            <a:tailEnd type="none" w="sm" len="sm"/>
          </a:ln>
        </p:spPr>
      </p:cxnSp>
      <p:cxnSp>
        <p:nvCxnSpPr>
          <p:cNvPr id="338" name="Google Shape;338;p20"/>
          <p:cNvCxnSpPr/>
          <p:nvPr/>
        </p:nvCxnSpPr>
        <p:spPr>
          <a:xfrm>
            <a:off x="733426" y="6294597"/>
            <a:ext cx="558345" cy="558345"/>
          </a:xfrm>
          <a:prstGeom prst="straightConnector1">
            <a:avLst/>
          </a:prstGeom>
          <a:noFill/>
          <a:ln w="9525" cap="flat" cmpd="sng">
            <a:solidFill>
              <a:schemeClr val="accent2"/>
            </a:solidFill>
            <a:prstDash val="solid"/>
            <a:miter lim="800000"/>
            <a:headEnd type="none" w="sm" len="sm"/>
            <a:tailEnd type="none" w="sm" len="sm"/>
          </a:ln>
        </p:spPr>
      </p:cxnSp>
      <p:cxnSp>
        <p:nvCxnSpPr>
          <p:cNvPr id="339" name="Google Shape;339;p20"/>
          <p:cNvCxnSpPr/>
          <p:nvPr/>
        </p:nvCxnSpPr>
        <p:spPr>
          <a:xfrm>
            <a:off x="390526" y="5129689"/>
            <a:ext cx="1728311" cy="1728311"/>
          </a:xfrm>
          <a:prstGeom prst="straightConnector1">
            <a:avLst/>
          </a:prstGeom>
          <a:noFill/>
          <a:ln w="9525" cap="flat" cmpd="sng">
            <a:solidFill>
              <a:schemeClr val="accent2"/>
            </a:solidFill>
            <a:prstDash val="solid"/>
            <a:miter lim="800000"/>
            <a:headEnd type="none" w="sm" len="sm"/>
            <a:tailEnd type="none" w="sm" len="sm"/>
          </a:ln>
        </p:spPr>
      </p:cxnSp>
      <p:sp>
        <p:nvSpPr>
          <p:cNvPr id="340" name="Google Shape;340;p20"/>
          <p:cNvSpPr txBox="1"/>
          <p:nvPr/>
        </p:nvSpPr>
        <p:spPr>
          <a:xfrm>
            <a:off x="1485902" y="2249080"/>
            <a:ext cx="10725148" cy="1231106"/>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FFFFFF"/>
              </a:buClr>
              <a:buSzPts val="8000"/>
              <a:buFont typeface="Arial"/>
              <a:buNone/>
            </a:pPr>
            <a:r>
              <a:rPr lang="en-US" sz="8000" b="0" i="0" u="none" strike="noStrike" cap="none">
                <a:solidFill>
                  <a:srgbClr val="FFFFFF"/>
                </a:solidFill>
                <a:latin typeface="Arial"/>
                <a:ea typeface="Arial"/>
                <a:cs typeface="Arial"/>
                <a:sym typeface="Arial"/>
              </a:rPr>
              <a:t>THANK YOU</a:t>
            </a:r>
            <a:endParaRPr/>
          </a:p>
        </p:txBody>
      </p:sp>
      <p:sp>
        <p:nvSpPr>
          <p:cNvPr id="341" name="Google Shape;341;p20"/>
          <p:cNvSpPr/>
          <p:nvPr/>
        </p:nvSpPr>
        <p:spPr>
          <a:xfrm>
            <a:off x="2641599" y="1214279"/>
            <a:ext cx="2430463" cy="3225800"/>
          </a:xfrm>
          <a:custGeom>
            <a:avLst/>
            <a:gdLst/>
            <a:ahLst/>
            <a:cxnLst/>
            <a:rect l="l" t="t" r="r" b="b"/>
            <a:pathLst>
              <a:path w="2430463" h="3225800" extrusionOk="0">
                <a:moveTo>
                  <a:pt x="2430463" y="2413000"/>
                </a:moveTo>
                <a:lnTo>
                  <a:pt x="1612900" y="3225800"/>
                </a:lnTo>
                <a:lnTo>
                  <a:pt x="0" y="1612900"/>
                </a:lnTo>
                <a:lnTo>
                  <a:pt x="1612900" y="0"/>
                </a:lnTo>
                <a:lnTo>
                  <a:pt x="2430463" y="817563"/>
                </a:lnTo>
              </a:path>
            </a:pathLst>
          </a:custGeom>
          <a:noFill/>
          <a:ln w="381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42" name="Google Shape;342;p20"/>
          <p:cNvSpPr/>
          <p:nvPr/>
        </p:nvSpPr>
        <p:spPr>
          <a:xfrm>
            <a:off x="2898774" y="1214279"/>
            <a:ext cx="2430463" cy="3225800"/>
          </a:xfrm>
          <a:custGeom>
            <a:avLst/>
            <a:gdLst/>
            <a:ahLst/>
            <a:cxnLst/>
            <a:rect l="l" t="t" r="r" b="b"/>
            <a:pathLst>
              <a:path w="2430463" h="3225800" extrusionOk="0">
                <a:moveTo>
                  <a:pt x="2430463" y="2413000"/>
                </a:moveTo>
                <a:lnTo>
                  <a:pt x="1612900" y="3225800"/>
                </a:lnTo>
                <a:lnTo>
                  <a:pt x="0" y="1612900"/>
                </a:lnTo>
                <a:lnTo>
                  <a:pt x="1612900" y="0"/>
                </a:lnTo>
                <a:lnTo>
                  <a:pt x="2430463" y="817563"/>
                </a:lnTo>
              </a:path>
            </a:pathLst>
          </a:custGeom>
          <a:noFill/>
          <a:ln w="381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343" name="Google Shape;343;p20"/>
          <p:cNvGrpSpPr/>
          <p:nvPr/>
        </p:nvGrpSpPr>
        <p:grpSpPr>
          <a:xfrm>
            <a:off x="237520" y="152400"/>
            <a:ext cx="410563" cy="1612900"/>
            <a:chOff x="83821" y="0"/>
            <a:chExt cx="219636" cy="903079"/>
          </a:xfrm>
        </p:grpSpPr>
        <p:sp>
          <p:nvSpPr>
            <p:cNvPr id="344" name="Google Shape;344;p20"/>
            <p:cNvSpPr/>
            <p:nvPr/>
          </p:nvSpPr>
          <p:spPr>
            <a:xfrm>
              <a:off x="84026" y="0"/>
              <a:ext cx="219431" cy="210952"/>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5" name="Google Shape;345;p20"/>
            <p:cNvSpPr/>
            <p:nvPr/>
          </p:nvSpPr>
          <p:spPr>
            <a:xfrm>
              <a:off x="84262" y="408599"/>
              <a:ext cx="219194" cy="494480"/>
            </a:xfrm>
            <a:prstGeom prst="rect">
              <a:avLst/>
            </a:prstGeom>
            <a:solidFill>
              <a:srgbClr val="0C0C0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6" name="Google Shape;346;p20"/>
            <p:cNvSpPr/>
            <p:nvPr/>
          </p:nvSpPr>
          <p:spPr>
            <a:xfrm>
              <a:off x="83821" y="210952"/>
              <a:ext cx="217937" cy="2209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aphicFrame>
          <p:nvGraphicFramePr>
            <p:cNvPr id="347" name="Google Shape;347;p20"/>
            <p:cNvGraphicFramePr/>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spid="_x0000_s2061" r:id="rId4" imgW="183878" imgH="183422" progId="">
                    <p:embed/>
                  </p:oleObj>
                </mc:Choice>
                <mc:Fallback>
                  <p:oleObj r:id="rId4" imgW="183878" imgH="183422" progId="">
                    <p:embed/>
                    <p:pic>
                      <p:nvPicPr>
                        <p:cNvPr id="347" name="Google Shape;347;p20"/>
                        <p:cNvPicPr preferRelativeResize="0"/>
                        <p:nvPr/>
                      </p:nvPicPr>
                      <p:blipFill rotWithShape="1">
                        <a:blip r:embed="rId5">
                          <a:alphaModFix/>
                        </a:blip>
                        <a:srcRect/>
                        <a:stretch/>
                      </p:blipFill>
                      <p:spPr>
                        <a:xfrm>
                          <a:off x="100420" y="236973"/>
                          <a:ext cx="183878" cy="183422"/>
                        </a:xfrm>
                        <a:prstGeom prst="rect">
                          <a:avLst/>
                        </a:prstGeom>
                        <a:noFill/>
                        <a:ln>
                          <a:noFill/>
                        </a:ln>
                      </p:spPr>
                    </p:pic>
                  </p:oleObj>
                </mc:Fallback>
              </mc:AlternateContent>
            </a:graphicData>
          </a:graphic>
        </p:graphicFrame>
      </p:grpSp>
      <p:sp>
        <p:nvSpPr>
          <p:cNvPr id="348" name="Google Shape;348;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rgbClr val="888888"/>
                </a:solidFill>
              </a:rPr>
              <a:t>14</a:t>
            </a:fld>
            <a:endParaRPr>
              <a:solidFill>
                <a:srgbClr val="888888"/>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
          <p:cNvSpPr txBox="1">
            <a:spLocks noGrp="1"/>
          </p:cNvSpPr>
          <p:nvPr>
            <p:ph type="title"/>
          </p:nvPr>
        </p:nvSpPr>
        <p:spPr>
          <a:xfrm>
            <a:off x="838200" y="360361"/>
            <a:ext cx="10515600" cy="1279527"/>
          </a:xfrm>
          <a:prstGeom prst="rect">
            <a:avLst/>
          </a:prstGeom>
          <a:noFill/>
          <a:ln>
            <a:noFill/>
          </a:ln>
        </p:spPr>
        <p:txBody>
          <a:bodyPr spcFirstLastPara="1" wrap="square" lIns="91425" tIns="45700" rIns="91425" bIns="45700" anchor="ctr" anchorCtr="0">
            <a:noAutofit/>
          </a:bodyPr>
          <a:lstStyle/>
          <a:p>
            <a:pPr lvl="0" algn="ctr">
              <a:buSzPts val="4400"/>
            </a:pPr>
            <a:r>
              <a:rPr lang="en-US" dirty="0" smtClean="0">
                <a:latin typeface="Times New Roman"/>
                <a:ea typeface="Times New Roman"/>
                <a:cs typeface="Times New Roman"/>
                <a:sym typeface="Times New Roman"/>
              </a:rPr>
              <a:t>Chapter-3.1</a:t>
            </a:r>
            <a:r>
              <a:rPr lang="en-US" dirty="0">
                <a:latin typeface="Times New Roman"/>
                <a:ea typeface="Times New Roman"/>
                <a:cs typeface="Times New Roman"/>
                <a:sym typeface="Times New Roman"/>
              </a:rPr>
              <a:t/>
            </a:r>
            <a:br>
              <a:rPr lang="en-US" dirty="0">
                <a:latin typeface="Times New Roman"/>
                <a:ea typeface="Times New Roman"/>
                <a:cs typeface="Times New Roman"/>
                <a:sym typeface="Times New Roman"/>
              </a:rPr>
            </a:br>
            <a:r>
              <a:rPr lang="en-IN" dirty="0"/>
              <a:t>Linkers and Loaders</a:t>
            </a:r>
            <a:endParaRPr dirty="0">
              <a:latin typeface="Times New Roman"/>
              <a:ea typeface="Times New Roman"/>
              <a:cs typeface="Times New Roman"/>
              <a:sym typeface="Times New Roman"/>
            </a:endParaRPr>
          </a:p>
        </p:txBody>
      </p:sp>
      <p:sp>
        <p:nvSpPr>
          <p:cNvPr id="201" name="Google Shape;201;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nSpc>
                <a:spcPct val="150000"/>
              </a:lnSpc>
              <a:spcBef>
                <a:spcPts val="0"/>
              </a:spcBef>
              <a:buSzPts val="2400"/>
            </a:pPr>
            <a:r>
              <a:rPr lang="en-IN" sz="2400" dirty="0" smtClean="0"/>
              <a:t>Loaders</a:t>
            </a:r>
          </a:p>
          <a:p>
            <a:pPr marL="228600" lvl="0" indent="-228600">
              <a:lnSpc>
                <a:spcPct val="150000"/>
              </a:lnSpc>
              <a:spcBef>
                <a:spcPts val="0"/>
              </a:spcBef>
              <a:buSzPts val="2400"/>
            </a:pPr>
            <a:r>
              <a:rPr lang="en-IN" sz="2400" dirty="0" smtClean="0"/>
              <a:t>Different </a:t>
            </a:r>
            <a:r>
              <a:rPr lang="en-IN" sz="2400" dirty="0"/>
              <a:t>Loading </a:t>
            </a:r>
            <a:r>
              <a:rPr lang="en-IN" sz="2400" dirty="0" smtClean="0"/>
              <a:t>Schemes</a:t>
            </a:r>
          </a:p>
          <a:p>
            <a:pPr marL="0" indent="0">
              <a:lnSpc>
                <a:spcPct val="150000"/>
              </a:lnSpc>
              <a:spcBef>
                <a:spcPts val="0"/>
              </a:spcBef>
              <a:buSzPts val="2400"/>
              <a:buNone/>
            </a:pPr>
            <a:r>
              <a:rPr lang="en-IN" sz="2400" dirty="0" smtClean="0"/>
              <a:t>                 - Compile-and-Go Loaders</a:t>
            </a:r>
          </a:p>
          <a:p>
            <a:pPr marL="0" lvl="0" indent="0">
              <a:lnSpc>
                <a:spcPct val="150000"/>
              </a:lnSpc>
              <a:spcBef>
                <a:spcPts val="0"/>
              </a:spcBef>
              <a:buSzPts val="2400"/>
              <a:buNone/>
            </a:pPr>
            <a:r>
              <a:rPr lang="en-IN" sz="2400" dirty="0"/>
              <a:t> </a:t>
            </a:r>
            <a:r>
              <a:rPr lang="en-IN" sz="2400" dirty="0" smtClean="0"/>
              <a:t>                - General </a:t>
            </a:r>
            <a:r>
              <a:rPr lang="en-IN" sz="2400"/>
              <a:t>Loader </a:t>
            </a:r>
            <a:r>
              <a:rPr lang="en-IN" sz="2400" smtClean="0"/>
              <a:t>Schemes </a:t>
            </a:r>
            <a:endParaRPr lang="en-IN" sz="2400" dirty="0" smtClean="0"/>
          </a:p>
          <a:p>
            <a:pPr marL="0" lvl="0" indent="0">
              <a:lnSpc>
                <a:spcPct val="150000"/>
              </a:lnSpc>
              <a:spcBef>
                <a:spcPts val="0"/>
              </a:spcBef>
              <a:buSzPts val="2400"/>
              <a:buNone/>
            </a:pPr>
            <a:r>
              <a:rPr lang="en-IN" sz="2400" dirty="0"/>
              <a:t> </a:t>
            </a:r>
            <a:r>
              <a:rPr lang="en-IN" sz="2400" dirty="0" smtClean="0"/>
              <a:t>                - Absolute Loaders</a:t>
            </a:r>
          </a:p>
        </p:txBody>
      </p:sp>
      <p:sp>
        <p:nvSpPr>
          <p:cNvPr id="202" name="Google Shape;202;p2"/>
          <p:cNvSpPr/>
          <p:nvPr/>
        </p:nvSpPr>
        <p:spPr>
          <a:xfrm>
            <a:off x="838200" y="1803400"/>
            <a:ext cx="10515600" cy="4368800"/>
          </a:xfrm>
          <a:prstGeom prst="rect">
            <a:avLst/>
          </a:prstGeom>
          <a:no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3" name="Google Shape;203;p2"/>
          <p:cNvSpPr/>
          <p:nvPr/>
        </p:nvSpPr>
        <p:spPr>
          <a:xfrm>
            <a:off x="807720" y="390841"/>
            <a:ext cx="10515600" cy="1263651"/>
          </a:xfrm>
          <a:prstGeom prst="rect">
            <a:avLst/>
          </a:prstGeom>
          <a:no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4" name="Google Shape;204;p2"/>
          <p:cNvSpPr/>
          <p:nvPr/>
        </p:nvSpPr>
        <p:spPr>
          <a:xfrm>
            <a:off x="8544370" y="0"/>
            <a:ext cx="330237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Department of computer Science</a:t>
            </a:r>
            <a:endParaRPr sz="1800">
              <a:solidFill>
                <a:schemeClr val="dk1"/>
              </a:solidFill>
              <a:latin typeface="Calibri"/>
              <a:ea typeface="Calibri"/>
              <a:cs typeface="Calibri"/>
              <a:sym typeface="Calibri"/>
            </a:endParaRPr>
          </a:p>
        </p:txBody>
      </p:sp>
      <p:sp>
        <p:nvSpPr>
          <p:cNvPr id="205" name="Google Shape;205;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lvl="0" algn="ctr">
              <a:buSzPts val="4400"/>
            </a:pPr>
            <a:r>
              <a:rPr lang="en-US" dirty="0" smtClean="0"/>
              <a:t>Loaders</a:t>
            </a:r>
            <a:r>
              <a:rPr lang="en-US" dirty="0"/>
              <a:t/>
            </a:r>
            <a:br>
              <a:rPr lang="en-US" dirty="0"/>
            </a:br>
            <a:r>
              <a:rPr lang="en-US" dirty="0" smtClean="0"/>
              <a:t>.</a:t>
            </a:r>
            <a:endParaRPr dirty="0"/>
          </a:p>
        </p:txBody>
      </p:sp>
      <p:sp>
        <p:nvSpPr>
          <p:cNvPr id="211" name="Google Shape;211;p3"/>
          <p:cNvSpPr txBox="1">
            <a:spLocks noGrp="1"/>
          </p:cNvSpPr>
          <p:nvPr>
            <p:ph type="body" idx="1"/>
          </p:nvPr>
        </p:nvSpPr>
        <p:spPr>
          <a:xfrm>
            <a:off x="838200" y="1172584"/>
            <a:ext cx="10515600" cy="5004379"/>
          </a:xfrm>
          <a:prstGeom prst="rect">
            <a:avLst/>
          </a:prstGeom>
          <a:noFill/>
          <a:ln>
            <a:noFill/>
          </a:ln>
        </p:spPr>
        <p:txBody>
          <a:bodyPr spcFirstLastPara="1" wrap="square" lIns="91425" tIns="45700" rIns="91425" bIns="45700" anchor="t" anchorCtr="0">
            <a:normAutofit fontScale="85000" lnSpcReduction="20000"/>
          </a:bodyPr>
          <a:lstStyle/>
          <a:p>
            <a:pPr marL="0" indent="0">
              <a:buSzPts val="2800"/>
              <a:buNone/>
            </a:pPr>
            <a:r>
              <a:rPr lang="en-US" b="1" dirty="0" smtClean="0">
                <a:latin typeface="Times New Roman" pitchFamily="18" charset="0"/>
                <a:cs typeface="Times New Roman" pitchFamily="18" charset="0"/>
              </a:rPr>
              <a:t>Loader</a:t>
            </a:r>
            <a:r>
              <a:rPr lang="en-US" dirty="0">
                <a:latin typeface="Times New Roman" pitchFamily="18" charset="0"/>
                <a:cs typeface="Times New Roman" pitchFamily="18" charset="0"/>
              </a:rPr>
              <a:t>: Loader is utility program </a:t>
            </a:r>
            <a:r>
              <a:rPr lang="en-US" dirty="0" smtClean="0">
                <a:latin typeface="Times New Roman" pitchFamily="18" charset="0"/>
                <a:cs typeface="Times New Roman" pitchFamily="18" charset="0"/>
              </a:rPr>
              <a:t>which is </a:t>
            </a:r>
            <a:r>
              <a:rPr lang="en-US" dirty="0">
                <a:latin typeface="Times New Roman" pitchFamily="18" charset="0"/>
                <a:cs typeface="Times New Roman" pitchFamily="18" charset="0"/>
              </a:rPr>
              <a:t>responsible for the activities such as allocation, linking, relocation and loading.</a:t>
            </a:r>
          </a:p>
          <a:p>
            <a:pPr marL="0" indent="0">
              <a:buSzPts val="2800"/>
              <a:buNone/>
            </a:pPr>
            <a:r>
              <a:rPr lang="en-US" sz="2600" dirty="0" smtClean="0">
                <a:latin typeface="Times New Roman" pitchFamily="18" charset="0"/>
                <a:cs typeface="Times New Roman" pitchFamily="18" charset="0"/>
              </a:rPr>
              <a:t>1) It </a:t>
            </a:r>
            <a:r>
              <a:rPr lang="en-US" sz="2600" dirty="0">
                <a:latin typeface="Times New Roman" pitchFamily="18" charset="0"/>
                <a:cs typeface="Times New Roman" pitchFamily="18" charset="0"/>
              </a:rPr>
              <a:t>allocates the space for program in the memory, by calculating the size of the </a:t>
            </a:r>
            <a:r>
              <a:rPr lang="en-US" sz="2600" dirty="0" smtClean="0">
                <a:latin typeface="Times New Roman" pitchFamily="18" charset="0"/>
                <a:cs typeface="Times New Roman" pitchFamily="18" charset="0"/>
              </a:rPr>
              <a:t> </a:t>
            </a:r>
          </a:p>
          <a:p>
            <a:pPr marL="0" indent="0">
              <a:buSzPts val="2800"/>
              <a:buNone/>
            </a:pP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   program</a:t>
            </a:r>
            <a:r>
              <a:rPr lang="en-US" sz="2600" dirty="0">
                <a:latin typeface="Times New Roman" pitchFamily="18" charset="0"/>
                <a:cs typeface="Times New Roman" pitchFamily="18" charset="0"/>
              </a:rPr>
              <a:t>. This activity is </a:t>
            </a:r>
            <a:r>
              <a:rPr lang="en-US" sz="2600" dirty="0" smtClean="0">
                <a:latin typeface="Times New Roman" pitchFamily="18" charset="0"/>
                <a:cs typeface="Times New Roman" pitchFamily="18" charset="0"/>
              </a:rPr>
              <a:t>called </a:t>
            </a:r>
            <a:r>
              <a:rPr lang="en-US" sz="2600" b="1" dirty="0" smtClean="0">
                <a:latin typeface="Times New Roman" pitchFamily="18" charset="0"/>
                <a:cs typeface="Times New Roman" pitchFamily="18" charset="0"/>
              </a:rPr>
              <a:t>allocation. </a:t>
            </a:r>
          </a:p>
          <a:p>
            <a:pPr marL="0" indent="0">
              <a:buSzPts val="2800"/>
              <a:buNone/>
            </a:pPr>
            <a:r>
              <a:rPr lang="en-US" sz="2600" dirty="0" smtClean="0">
                <a:latin typeface="Times New Roman" pitchFamily="18" charset="0"/>
                <a:cs typeface="Times New Roman" pitchFamily="18" charset="0"/>
              </a:rPr>
              <a:t>2) It resolves the symbolic references (code/data) between the object modules by </a:t>
            </a:r>
          </a:p>
          <a:p>
            <a:pPr marL="0" indent="0">
              <a:buSzPts val="2800"/>
              <a:buNone/>
            </a:pP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    assigning all the user subroutine and library subroutine addresses. This activity is  </a:t>
            </a:r>
          </a:p>
          <a:p>
            <a:pPr marL="0" indent="0">
              <a:buSzPts val="2800"/>
              <a:buNone/>
            </a:pP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    called </a:t>
            </a:r>
            <a:r>
              <a:rPr lang="en-US" sz="2600" b="1" dirty="0" smtClean="0">
                <a:latin typeface="Times New Roman" pitchFamily="18" charset="0"/>
                <a:cs typeface="Times New Roman" pitchFamily="18" charset="0"/>
              </a:rPr>
              <a:t>linking</a:t>
            </a:r>
            <a:r>
              <a:rPr lang="en-US" sz="2600" dirty="0" smtClean="0">
                <a:latin typeface="Times New Roman" pitchFamily="18" charset="0"/>
                <a:cs typeface="Times New Roman" pitchFamily="18" charset="0"/>
              </a:rPr>
              <a:t>. </a:t>
            </a:r>
          </a:p>
          <a:p>
            <a:pPr marL="0" indent="0">
              <a:buSzPts val="2800"/>
              <a:buNone/>
            </a:pPr>
            <a:r>
              <a:rPr lang="en-US" sz="2600" dirty="0" smtClean="0">
                <a:latin typeface="Times New Roman" pitchFamily="18" charset="0"/>
                <a:cs typeface="Times New Roman" pitchFamily="18" charset="0"/>
              </a:rPr>
              <a:t>3</a:t>
            </a:r>
            <a:r>
              <a:rPr lang="en-US" sz="2600" dirty="0">
                <a:latin typeface="Times New Roman" pitchFamily="18" charset="0"/>
                <a:cs typeface="Times New Roman" pitchFamily="18" charset="0"/>
              </a:rPr>
              <a:t>) There are some address dependent locations in the program, such address </a:t>
            </a:r>
            <a:r>
              <a:rPr lang="en-US" sz="2600" dirty="0" smtClean="0">
                <a:latin typeface="Times New Roman" pitchFamily="18" charset="0"/>
                <a:cs typeface="Times New Roman" pitchFamily="18" charset="0"/>
              </a:rPr>
              <a:t>             </a:t>
            </a:r>
          </a:p>
          <a:p>
            <a:pPr marL="0" indent="0">
              <a:buSzPts val="2800"/>
              <a:buNone/>
            </a:pP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    constants </a:t>
            </a:r>
            <a:r>
              <a:rPr lang="en-US" sz="2600" dirty="0">
                <a:latin typeface="Times New Roman" pitchFamily="18" charset="0"/>
                <a:cs typeface="Times New Roman" pitchFamily="18" charset="0"/>
              </a:rPr>
              <a:t>must be adjusted according to allocated space, such activity done </a:t>
            </a:r>
            <a:r>
              <a:rPr lang="en-US" sz="2600" dirty="0" smtClean="0">
                <a:latin typeface="Times New Roman" pitchFamily="18" charset="0"/>
                <a:cs typeface="Times New Roman" pitchFamily="18" charset="0"/>
              </a:rPr>
              <a:t>by    </a:t>
            </a:r>
          </a:p>
          <a:p>
            <a:pPr marL="0" indent="0">
              <a:buSzPts val="2800"/>
              <a:buNone/>
            </a:pP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    loader </a:t>
            </a:r>
            <a:r>
              <a:rPr lang="en-US" sz="2600" dirty="0">
                <a:latin typeface="Times New Roman" pitchFamily="18" charset="0"/>
                <a:cs typeface="Times New Roman" pitchFamily="18" charset="0"/>
              </a:rPr>
              <a:t>is called </a:t>
            </a:r>
            <a:r>
              <a:rPr lang="en-US" sz="2600" b="1" dirty="0">
                <a:latin typeface="Times New Roman" pitchFamily="18" charset="0"/>
                <a:cs typeface="Times New Roman" pitchFamily="18" charset="0"/>
              </a:rPr>
              <a:t>relocation</a:t>
            </a:r>
            <a:r>
              <a:rPr lang="en-US" sz="2600" dirty="0" smtClean="0">
                <a:latin typeface="Times New Roman" pitchFamily="18" charset="0"/>
                <a:cs typeface="Times New Roman" pitchFamily="18" charset="0"/>
              </a:rPr>
              <a:t>.</a:t>
            </a:r>
          </a:p>
          <a:p>
            <a:pPr marL="0" indent="0">
              <a:buSzPts val="2800"/>
              <a:buNone/>
            </a:pPr>
            <a:r>
              <a:rPr lang="en-US" sz="2600" dirty="0" smtClean="0">
                <a:latin typeface="Times New Roman" pitchFamily="18" charset="0"/>
                <a:cs typeface="Times New Roman" pitchFamily="18" charset="0"/>
              </a:rPr>
              <a:t> </a:t>
            </a:r>
            <a:r>
              <a:rPr lang="en-US" sz="2600" dirty="0">
                <a:latin typeface="Times New Roman" pitchFamily="18" charset="0"/>
                <a:cs typeface="Times New Roman" pitchFamily="18" charset="0"/>
              </a:rPr>
              <a:t>4) Finally it places all the machine instructions and data of corresponding programs </a:t>
            </a:r>
            <a:endParaRPr lang="en-US" sz="2600" dirty="0" smtClean="0">
              <a:latin typeface="Times New Roman" pitchFamily="18" charset="0"/>
              <a:cs typeface="Times New Roman" pitchFamily="18" charset="0"/>
            </a:endParaRPr>
          </a:p>
          <a:p>
            <a:pPr marL="0" indent="0">
              <a:buSzPts val="2800"/>
              <a:buNone/>
            </a:pP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     and </a:t>
            </a:r>
            <a:r>
              <a:rPr lang="en-US" sz="2600" dirty="0">
                <a:latin typeface="Times New Roman" pitchFamily="18" charset="0"/>
                <a:cs typeface="Times New Roman" pitchFamily="18" charset="0"/>
              </a:rPr>
              <a:t>subroutines into the memory. Thus program now becomes ready for </a:t>
            </a:r>
            <a:endParaRPr lang="en-US" sz="2600" dirty="0" smtClean="0">
              <a:latin typeface="Times New Roman" pitchFamily="18" charset="0"/>
              <a:cs typeface="Times New Roman" pitchFamily="18" charset="0"/>
            </a:endParaRPr>
          </a:p>
          <a:p>
            <a:pPr marL="0" indent="0">
              <a:buSzPts val="2800"/>
              <a:buNone/>
            </a:pP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     execution</a:t>
            </a:r>
            <a:r>
              <a:rPr lang="en-US" sz="2600" dirty="0">
                <a:latin typeface="Times New Roman" pitchFamily="18" charset="0"/>
                <a:cs typeface="Times New Roman" pitchFamily="18" charset="0"/>
              </a:rPr>
              <a:t>, this activity is called </a:t>
            </a:r>
            <a:r>
              <a:rPr lang="en-US" b="1" dirty="0">
                <a:latin typeface="Times New Roman" pitchFamily="18" charset="0"/>
                <a:cs typeface="Times New Roman" pitchFamily="18" charset="0"/>
              </a:rPr>
              <a:t>loading.</a:t>
            </a:r>
            <a:endParaRPr b="1" dirty="0">
              <a:latin typeface="Times New Roman" pitchFamily="18" charset="0"/>
              <a:cs typeface="Times New Roman" pitchFamily="18" charset="0"/>
            </a:endParaRPr>
          </a:p>
        </p:txBody>
      </p:sp>
      <p:sp>
        <p:nvSpPr>
          <p:cNvPr id="212" name="Google Shape;21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4"/>
          <p:cNvSpPr txBox="1">
            <a:spLocks noGrp="1"/>
          </p:cNvSpPr>
          <p:nvPr>
            <p:ph type="title"/>
          </p:nvPr>
        </p:nvSpPr>
        <p:spPr>
          <a:xfrm>
            <a:off x="838200" y="365125"/>
            <a:ext cx="10515600" cy="892175"/>
          </a:xfrm>
          <a:prstGeom prst="rect">
            <a:avLst/>
          </a:prstGeom>
          <a:noFill/>
          <a:ln>
            <a:noFill/>
          </a:ln>
        </p:spPr>
        <p:txBody>
          <a:bodyPr spcFirstLastPara="1" wrap="square" lIns="91425" tIns="45700" rIns="91425" bIns="45700" anchor="ctr" anchorCtr="0">
            <a:normAutofit fontScale="90000"/>
          </a:bodyPr>
          <a:lstStyle/>
          <a:p>
            <a:pPr lvl="0" algn="ctr">
              <a:buSzPct val="100000"/>
            </a:pPr>
            <a:r>
              <a:rPr lang="en-US" dirty="0"/>
              <a:t/>
            </a:r>
            <a:br>
              <a:rPr lang="en-US" dirty="0"/>
            </a:br>
            <a:r>
              <a:rPr lang="en-US" dirty="0"/>
              <a:t> Loader Schemes</a:t>
            </a:r>
            <a:r>
              <a:rPr lang="en-US" b="1" dirty="0" smtClean="0"/>
              <a:t> </a:t>
            </a:r>
            <a:endParaRPr dirty="0"/>
          </a:p>
        </p:txBody>
      </p:sp>
      <p:sp>
        <p:nvSpPr>
          <p:cNvPr id="218" name="Google Shape;218;p4"/>
          <p:cNvSpPr txBox="1">
            <a:spLocks noGrp="1"/>
          </p:cNvSpPr>
          <p:nvPr>
            <p:ph type="body" idx="1"/>
          </p:nvPr>
        </p:nvSpPr>
        <p:spPr>
          <a:xfrm>
            <a:off x="838200" y="1466850"/>
            <a:ext cx="10515600" cy="5391150"/>
          </a:xfrm>
          <a:prstGeom prst="rect">
            <a:avLst/>
          </a:prstGeom>
          <a:noFill/>
          <a:ln>
            <a:noFill/>
          </a:ln>
        </p:spPr>
        <p:txBody>
          <a:bodyPr spcFirstLastPara="1" wrap="square" lIns="91425" tIns="45700" rIns="91425" bIns="45700" anchor="t" anchorCtr="0">
            <a:normAutofit/>
          </a:bodyPr>
          <a:lstStyle/>
          <a:p>
            <a:pPr marL="228600" lvl="0" indent="-50800" algn="just" rtl="0">
              <a:lnSpc>
                <a:spcPct val="90000"/>
              </a:lnSpc>
              <a:spcBef>
                <a:spcPts val="0"/>
              </a:spcBef>
              <a:spcAft>
                <a:spcPts val="0"/>
              </a:spcAft>
              <a:buClr>
                <a:schemeClr val="dk1"/>
              </a:buClr>
              <a:buSzPts val="2800"/>
              <a:buNone/>
            </a:pPr>
            <a:endParaRPr dirty="0"/>
          </a:p>
          <a:p>
            <a:pPr marL="228600" lvl="0" indent="-50800" algn="just">
              <a:buSzPts val="2800"/>
              <a:buNone/>
            </a:pPr>
            <a:r>
              <a:rPr lang="en-US" dirty="0" smtClean="0"/>
              <a:t>Based </a:t>
            </a:r>
            <a:r>
              <a:rPr lang="en-US" dirty="0"/>
              <a:t>on the various functionalities of loader, there are various types of loaders: </a:t>
            </a:r>
            <a:endParaRPr lang="en-US" dirty="0" smtClean="0"/>
          </a:p>
          <a:p>
            <a:pPr marL="692150" lvl="0" indent="-514350" algn="just">
              <a:buSzPts val="2800"/>
              <a:buAutoNum type="arabicParenR"/>
            </a:pPr>
            <a:r>
              <a:rPr lang="en-US" b="1" dirty="0" smtClean="0"/>
              <a:t>Compile </a:t>
            </a:r>
            <a:r>
              <a:rPr lang="en-US" b="1" dirty="0"/>
              <a:t>and </a:t>
            </a:r>
            <a:r>
              <a:rPr lang="en-US" b="1" dirty="0" smtClean="0"/>
              <a:t>go </a:t>
            </a:r>
            <a:r>
              <a:rPr lang="en-US" b="1" dirty="0"/>
              <a:t>loader:</a:t>
            </a:r>
            <a:r>
              <a:rPr lang="en-US" dirty="0"/>
              <a:t> </a:t>
            </a:r>
            <a:endParaRPr lang="en-US" dirty="0" smtClean="0"/>
          </a:p>
          <a:p>
            <a:pPr marL="635000" indent="-457200" algn="just">
              <a:buSzPts val="2800"/>
            </a:pPr>
            <a:r>
              <a:rPr lang="en-US" dirty="0" smtClean="0"/>
              <a:t>In </a:t>
            </a:r>
            <a:r>
              <a:rPr lang="en-US" dirty="0"/>
              <a:t>this type of loader, the instruction is read line by line, its machine code is obtained and it is directly put in the main memory at some known address. That means the assembler runs in one part of memory and the assembled machine instructions and data is directly put into their assigned memory locations. </a:t>
            </a:r>
            <a:endParaRPr dirty="0"/>
          </a:p>
        </p:txBody>
      </p:sp>
      <p:sp>
        <p:nvSpPr>
          <p:cNvPr id="219" name="Google Shape;219;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6"/>
          <p:cNvSpPr txBox="1">
            <a:spLocks noGrp="1"/>
          </p:cNvSpPr>
          <p:nvPr>
            <p:ph type="title"/>
          </p:nvPr>
        </p:nvSpPr>
        <p:spPr>
          <a:xfrm>
            <a:off x="838200" y="365126"/>
            <a:ext cx="10515600" cy="75367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ts val="4400"/>
              <a:buFont typeface="Calibri"/>
              <a:buNone/>
            </a:pPr>
            <a:r>
              <a:rPr lang="en-IN" dirty="0" smtClean="0"/>
              <a:t>Compile &amp; Go Loader</a:t>
            </a:r>
            <a:br>
              <a:rPr lang="en-IN" dirty="0" smtClean="0"/>
            </a:br>
            <a:endParaRPr dirty="0"/>
          </a:p>
        </p:txBody>
      </p:sp>
      <p:sp>
        <p:nvSpPr>
          <p:cNvPr id="232" name="Google Shape;232;p6"/>
          <p:cNvSpPr txBox="1">
            <a:spLocks noGrp="1"/>
          </p:cNvSpPr>
          <p:nvPr>
            <p:ph type="body" idx="1"/>
          </p:nvPr>
        </p:nvSpPr>
        <p:spPr>
          <a:xfrm>
            <a:off x="785308" y="527126"/>
            <a:ext cx="10553252" cy="4840940"/>
          </a:xfrm>
          <a:prstGeom prst="rect">
            <a:avLst/>
          </a:prstGeom>
          <a:noFill/>
          <a:ln>
            <a:noFill/>
          </a:ln>
        </p:spPr>
        <p:txBody>
          <a:bodyPr spcFirstLastPara="1" wrap="square" lIns="91425" tIns="45700" rIns="91425" bIns="45700" anchor="t" anchorCtr="0">
            <a:normAutofit/>
          </a:bodyPr>
          <a:lstStyle/>
          <a:p>
            <a:pPr marL="0" indent="0" algn="just">
              <a:spcBef>
                <a:spcPts val="0"/>
              </a:spcBef>
              <a:buSzPts val="2800"/>
              <a:buNone/>
            </a:pPr>
            <a:endParaRPr lang="en-US" b="1" dirty="0" smtClean="0"/>
          </a:p>
          <a:p>
            <a:pPr marL="0" indent="0" algn="just">
              <a:spcBef>
                <a:spcPts val="0"/>
              </a:spcBef>
              <a:buSzPts val="2800"/>
              <a:buNone/>
            </a:pPr>
            <a:r>
              <a:rPr lang="en-US" b="1" dirty="0" smtClean="0"/>
              <a:t>Advantages</a:t>
            </a:r>
            <a:r>
              <a:rPr lang="en-US" b="1" dirty="0"/>
              <a:t>:</a:t>
            </a:r>
            <a:r>
              <a:rPr lang="en-US" dirty="0"/>
              <a:t> • This scheme is simple to implement. Because assembler is placed at one part of the memory and loader simply loads assembled machine instructions into the memory.</a:t>
            </a:r>
          </a:p>
          <a:p>
            <a:pPr marL="228600" lvl="0" indent="-228600" algn="just">
              <a:spcBef>
                <a:spcPts val="0"/>
              </a:spcBef>
              <a:buSzPts val="2800"/>
            </a:pPr>
            <a:endParaRPr dirty="0"/>
          </a:p>
        </p:txBody>
      </p:sp>
      <p:sp>
        <p:nvSpPr>
          <p:cNvPr id="233" name="Google Shape;233;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pic>
        <p:nvPicPr>
          <p:cNvPr id="3074" name="Picture 2" descr="Explain 'Compile and Go' Loader - TechBlogM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2108" y="2344401"/>
            <a:ext cx="6867562" cy="2562226"/>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4" descr="General Loader Scheme - TechBlogMU"/>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5"/>
          <p:cNvSpPr txBox="1">
            <a:spLocks noGrp="1"/>
          </p:cNvSpPr>
          <p:nvPr>
            <p:ph type="title"/>
          </p:nvPr>
        </p:nvSpPr>
        <p:spPr>
          <a:xfrm>
            <a:off x="838200" y="365126"/>
            <a:ext cx="10515600" cy="936550"/>
          </a:xfrm>
          <a:prstGeom prst="rect">
            <a:avLst/>
          </a:prstGeom>
          <a:noFill/>
          <a:ln>
            <a:noFill/>
          </a:ln>
        </p:spPr>
        <p:txBody>
          <a:bodyPr spcFirstLastPara="1" wrap="square" lIns="91425" tIns="45700" rIns="91425" bIns="45700" anchor="ctr" anchorCtr="0">
            <a:normAutofit fontScale="90000"/>
          </a:bodyPr>
          <a:lstStyle/>
          <a:p>
            <a:pPr lvl="0" algn="ctr">
              <a:buSzPct val="100000"/>
            </a:pPr>
            <a:r>
              <a:rPr lang="en-US" dirty="0"/>
              <a:t/>
            </a:r>
            <a:br>
              <a:rPr lang="en-US" dirty="0"/>
            </a:br>
            <a:r>
              <a:rPr lang="en-US" dirty="0"/>
              <a:t> </a:t>
            </a:r>
            <a:r>
              <a:rPr lang="en-IN" dirty="0"/>
              <a:t>Compile &amp; Go Loader</a:t>
            </a:r>
            <a:r>
              <a:rPr lang="en-US" b="1" dirty="0" smtClean="0"/>
              <a:t> </a:t>
            </a:r>
            <a:endParaRPr dirty="0"/>
          </a:p>
        </p:txBody>
      </p:sp>
      <p:sp>
        <p:nvSpPr>
          <p:cNvPr id="225" name="Google Shape;225;p5"/>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228600" lvl="0" indent="-64135" algn="just">
              <a:spcBef>
                <a:spcPts val="0"/>
              </a:spcBef>
              <a:buSzPct val="100000"/>
              <a:buNone/>
            </a:pPr>
            <a:r>
              <a:rPr lang="en-US" b="1" dirty="0" smtClean="0"/>
              <a:t>Disadvantages</a:t>
            </a:r>
            <a:r>
              <a:rPr lang="en-US" b="1" dirty="0"/>
              <a:t>: </a:t>
            </a:r>
            <a:r>
              <a:rPr lang="en-US" sz="2400" dirty="0"/>
              <a:t>• In this scheme some portion of memory is occupied by assembler which is simply a wastage of memory</a:t>
            </a:r>
            <a:r>
              <a:rPr lang="en-US" sz="2400" dirty="0" smtClean="0"/>
              <a:t>.</a:t>
            </a:r>
          </a:p>
          <a:p>
            <a:pPr marL="228600" lvl="0" indent="-64135" algn="just">
              <a:spcBef>
                <a:spcPts val="0"/>
              </a:spcBef>
              <a:buSzPct val="100000"/>
              <a:buNone/>
            </a:pPr>
            <a:r>
              <a:rPr lang="en-US" sz="2400" dirty="0"/>
              <a:t>• There is no production of .</a:t>
            </a:r>
            <a:r>
              <a:rPr lang="en-US" sz="2400" dirty="0" err="1"/>
              <a:t>obj</a:t>
            </a:r>
            <a:r>
              <a:rPr lang="en-US" sz="2400" dirty="0"/>
              <a:t> file, the source code is directly converted to executable </a:t>
            </a:r>
            <a:r>
              <a:rPr lang="en-US" sz="2400" dirty="0" smtClean="0"/>
              <a:t>form</a:t>
            </a:r>
          </a:p>
          <a:p>
            <a:pPr marL="228600" lvl="0" indent="-64135" algn="just">
              <a:spcBef>
                <a:spcPts val="0"/>
              </a:spcBef>
              <a:buSzPct val="100000"/>
              <a:buNone/>
            </a:pPr>
            <a:r>
              <a:rPr lang="en-US" sz="2400" dirty="0"/>
              <a:t>• It cannot handle multiple source programs or multiple programs written in different languages.</a:t>
            </a:r>
            <a:endParaRPr lang="en-US" sz="2400" dirty="0" smtClean="0"/>
          </a:p>
          <a:p>
            <a:pPr marL="228600" lvl="0" indent="-64135" algn="just">
              <a:spcBef>
                <a:spcPts val="0"/>
              </a:spcBef>
              <a:buSzPct val="100000"/>
              <a:buNone/>
            </a:pPr>
            <a:r>
              <a:rPr lang="en-US" dirty="0"/>
              <a:t>• </a:t>
            </a:r>
            <a:r>
              <a:rPr lang="en-US" sz="2400" dirty="0"/>
              <a:t>For a programmer it is very difficult to make an orderly modulator </a:t>
            </a:r>
            <a:r>
              <a:rPr lang="en-US" sz="2400" dirty="0" smtClean="0"/>
              <a:t>program.</a:t>
            </a:r>
          </a:p>
          <a:p>
            <a:pPr marL="228600" lvl="0" indent="-64135" algn="just">
              <a:spcBef>
                <a:spcPts val="0"/>
              </a:spcBef>
              <a:buSzPct val="100000"/>
              <a:buNone/>
            </a:pPr>
            <a:r>
              <a:rPr lang="en-US" sz="2400" dirty="0"/>
              <a:t>The execution time will be more in this scheme as every time program is assembled and then executed.</a:t>
            </a:r>
            <a:endParaRPr sz="2400" dirty="0"/>
          </a:p>
          <a:p>
            <a:pPr marL="13335" lvl="0" indent="0" algn="just">
              <a:buSzPct val="100000"/>
              <a:buNone/>
            </a:pPr>
            <a:endParaRPr dirty="0"/>
          </a:p>
        </p:txBody>
      </p:sp>
      <p:sp>
        <p:nvSpPr>
          <p:cNvPr id="226" name="Google Shape;226;p5"/>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8"/>
          <p:cNvSpPr txBox="1">
            <a:spLocks noGrp="1"/>
          </p:cNvSpPr>
          <p:nvPr>
            <p:ph type="title"/>
          </p:nvPr>
        </p:nvSpPr>
        <p:spPr>
          <a:xfrm>
            <a:off x="838200" y="365125"/>
            <a:ext cx="10515600" cy="815975"/>
          </a:xfrm>
          <a:prstGeom prst="rect">
            <a:avLst/>
          </a:prstGeom>
          <a:noFill/>
          <a:ln>
            <a:noFill/>
          </a:ln>
        </p:spPr>
        <p:txBody>
          <a:bodyPr spcFirstLastPara="1" wrap="square" lIns="91425" tIns="45700" rIns="91425" bIns="45700" anchor="ctr" anchorCtr="0">
            <a:normAutofit/>
          </a:bodyPr>
          <a:lstStyle/>
          <a:p>
            <a:pPr lvl="0" algn="ctr">
              <a:buSzPts val="4400"/>
            </a:pPr>
            <a:r>
              <a:rPr lang="en-US" sz="3200" b="1" dirty="0" smtClean="0">
                <a:latin typeface="Times New Roman" pitchFamily="18" charset="0"/>
                <a:cs typeface="Times New Roman" pitchFamily="18" charset="0"/>
              </a:rPr>
              <a:t>General </a:t>
            </a:r>
            <a:r>
              <a:rPr lang="en-US" sz="3200" b="1" dirty="0">
                <a:latin typeface="Times New Roman" pitchFamily="18" charset="0"/>
                <a:cs typeface="Times New Roman" pitchFamily="18" charset="0"/>
              </a:rPr>
              <a:t>Loader </a:t>
            </a:r>
            <a:r>
              <a:rPr lang="en-US" sz="3200" b="1" dirty="0" smtClean="0">
                <a:latin typeface="Times New Roman" pitchFamily="18" charset="0"/>
                <a:cs typeface="Times New Roman" pitchFamily="18" charset="0"/>
              </a:rPr>
              <a:t>Scheme</a:t>
            </a:r>
            <a:endParaRPr sz="3200" b="1" dirty="0">
              <a:latin typeface="Times New Roman" pitchFamily="18" charset="0"/>
              <a:cs typeface="Times New Roman" pitchFamily="18" charset="0"/>
            </a:endParaRPr>
          </a:p>
        </p:txBody>
      </p:sp>
      <p:sp>
        <p:nvSpPr>
          <p:cNvPr id="246" name="Google Shape;246;p8"/>
          <p:cNvSpPr txBox="1">
            <a:spLocks noGrp="1"/>
          </p:cNvSpPr>
          <p:nvPr>
            <p:ph type="body" idx="1"/>
          </p:nvPr>
        </p:nvSpPr>
        <p:spPr>
          <a:xfrm>
            <a:off x="838200" y="1151068"/>
            <a:ext cx="10515600" cy="5025895"/>
          </a:xfrm>
          <a:prstGeom prst="rect">
            <a:avLst/>
          </a:prstGeom>
          <a:noFill/>
          <a:ln>
            <a:noFill/>
          </a:ln>
        </p:spPr>
        <p:txBody>
          <a:bodyPr spcFirstLastPara="1" wrap="square" lIns="91425" tIns="45700" rIns="91425" bIns="45700" anchor="t" anchorCtr="0">
            <a:normAutofit/>
          </a:bodyPr>
          <a:lstStyle/>
          <a:p>
            <a:pPr marL="520700">
              <a:spcBef>
                <a:spcPts val="0"/>
              </a:spcBef>
              <a:buSzPts val="2800"/>
            </a:pPr>
            <a:r>
              <a:rPr lang="en-US" sz="2400" dirty="0"/>
              <a:t>I</a:t>
            </a:r>
            <a:r>
              <a:rPr lang="en-US" sz="2400" dirty="0" smtClean="0"/>
              <a:t>n </a:t>
            </a:r>
            <a:r>
              <a:rPr lang="en-US" sz="2400" dirty="0"/>
              <a:t>this loader scheme, the source program is converted to object program by some translator (assembler). The loader accepts these object modules and puts machine instruction and data in an executable form at their assigned memory. The loader occupies some portion of main memory</a:t>
            </a:r>
            <a:r>
              <a:rPr lang="en-US" sz="2400" dirty="0" smtClean="0"/>
              <a:t>.</a:t>
            </a:r>
          </a:p>
          <a:p>
            <a:pPr marL="228600" lvl="0" indent="-50800">
              <a:spcBef>
                <a:spcPts val="0"/>
              </a:spcBef>
              <a:buSzPts val="2800"/>
              <a:buNone/>
            </a:pPr>
            <a:endParaRPr lang="en-US" sz="2400" b="1" dirty="0" smtClean="0"/>
          </a:p>
          <a:p>
            <a:pPr marL="228600" lvl="0" indent="-50800">
              <a:spcBef>
                <a:spcPts val="0"/>
              </a:spcBef>
              <a:buSzPts val="2800"/>
              <a:buNone/>
            </a:pPr>
            <a:r>
              <a:rPr lang="en-US" sz="2400" b="1" dirty="0" smtClean="0"/>
              <a:t>Advantages:</a:t>
            </a:r>
          </a:p>
          <a:p>
            <a:pPr marL="228600" lvl="0" indent="-50800">
              <a:spcBef>
                <a:spcPts val="0"/>
              </a:spcBef>
              <a:buSzPts val="2800"/>
              <a:buNone/>
            </a:pPr>
            <a:r>
              <a:rPr lang="en-US" sz="2400" dirty="0" smtClean="0"/>
              <a:t>• </a:t>
            </a:r>
            <a:r>
              <a:rPr lang="en-US" sz="2400" dirty="0"/>
              <a:t>The program need not be retranslated each time while running </a:t>
            </a:r>
            <a:r>
              <a:rPr lang="en-US" sz="2400" dirty="0" smtClean="0"/>
              <a:t>it.</a:t>
            </a:r>
          </a:p>
          <a:p>
            <a:pPr marL="228600" lvl="0" indent="-50800">
              <a:spcBef>
                <a:spcPts val="0"/>
              </a:spcBef>
              <a:buSzPts val="2800"/>
              <a:buNone/>
            </a:pPr>
            <a:r>
              <a:rPr lang="en-US" sz="2400" dirty="0"/>
              <a:t>• There is no wastage of memory, because assembler is not placed in the </a:t>
            </a:r>
            <a:r>
              <a:rPr lang="en-US" sz="2400" dirty="0" smtClean="0"/>
              <a:t>  </a:t>
            </a:r>
          </a:p>
          <a:p>
            <a:pPr marL="228600" lvl="0" indent="-50800">
              <a:spcBef>
                <a:spcPts val="0"/>
              </a:spcBef>
              <a:buSzPts val="2800"/>
              <a:buNone/>
            </a:pPr>
            <a:r>
              <a:rPr lang="en-US" sz="2400" dirty="0" smtClean="0"/>
              <a:t>    memory</a:t>
            </a:r>
            <a:r>
              <a:rPr lang="en-US" sz="2400" dirty="0"/>
              <a:t>, instead of it, loader occupies some portion of the </a:t>
            </a:r>
            <a:r>
              <a:rPr lang="en-US" sz="2400" dirty="0" smtClean="0"/>
              <a:t>memory.</a:t>
            </a:r>
          </a:p>
          <a:p>
            <a:pPr marL="228600" lvl="0" indent="-50800">
              <a:spcBef>
                <a:spcPts val="0"/>
              </a:spcBef>
              <a:buSzPts val="2800"/>
              <a:buNone/>
            </a:pPr>
            <a:r>
              <a:rPr lang="en-US" sz="2400" dirty="0"/>
              <a:t>• It is possible to write source program with multiple programs and multiple </a:t>
            </a:r>
            <a:r>
              <a:rPr lang="en-US" sz="2400" dirty="0" smtClean="0"/>
              <a:t> </a:t>
            </a:r>
          </a:p>
          <a:p>
            <a:pPr marL="228600" lvl="0" indent="-50800">
              <a:spcBef>
                <a:spcPts val="0"/>
              </a:spcBef>
              <a:buSzPts val="2800"/>
              <a:buNone/>
            </a:pPr>
            <a:r>
              <a:rPr lang="en-US" sz="2400" dirty="0" smtClean="0"/>
              <a:t>    languages.</a:t>
            </a:r>
          </a:p>
          <a:p>
            <a:pPr marL="228600" lvl="0" indent="-50800">
              <a:spcBef>
                <a:spcPts val="0"/>
              </a:spcBef>
              <a:buSzPts val="2800"/>
              <a:buNone/>
            </a:pPr>
            <a:endParaRPr sz="2400" dirty="0"/>
          </a:p>
        </p:txBody>
      </p:sp>
      <p:sp>
        <p:nvSpPr>
          <p:cNvPr id="247" name="Google Shape;24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9"/>
          <p:cNvSpPr txBox="1">
            <a:spLocks noGrp="1"/>
          </p:cNvSpPr>
          <p:nvPr>
            <p:ph type="title"/>
          </p:nvPr>
        </p:nvSpPr>
        <p:spPr>
          <a:xfrm>
            <a:off x="838200" y="365125"/>
            <a:ext cx="10515600" cy="911225"/>
          </a:xfrm>
          <a:prstGeom prst="rect">
            <a:avLst/>
          </a:prstGeom>
          <a:noFill/>
          <a:ln>
            <a:noFill/>
          </a:ln>
        </p:spPr>
        <p:txBody>
          <a:bodyPr spcFirstLastPara="1" wrap="square" lIns="91425" tIns="45700" rIns="91425" bIns="45700" anchor="ctr" anchorCtr="0">
            <a:normAutofit/>
          </a:bodyPr>
          <a:lstStyle/>
          <a:p>
            <a:pPr lvl="0" algn="ctr">
              <a:buSzPts val="4400"/>
            </a:pPr>
            <a:r>
              <a:rPr lang="en-US" b="1" dirty="0">
                <a:latin typeface="Times New Roman" pitchFamily="18" charset="0"/>
                <a:cs typeface="Times New Roman" pitchFamily="18" charset="0"/>
              </a:rPr>
              <a:t>General Loader Scheme</a:t>
            </a:r>
            <a:endParaRPr dirty="0"/>
          </a:p>
        </p:txBody>
      </p:sp>
      <p:sp>
        <p:nvSpPr>
          <p:cNvPr id="254" name="Google Shape;254;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dirty="0"/>
          </a:p>
        </p:txBody>
      </p:sp>
      <p:sp>
        <p:nvSpPr>
          <p:cNvPr id="255" name="Google Shape;255;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2" name="AutoShape 2" descr="General Loader Scheme - TechBlogMU"/>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AutoShape 4" descr="General Loader Scheme - TechBlogMU"/>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6" descr="General Loader Scheme - TechBlogMU"/>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8" descr="General Loader Scheme - TechBlogMU"/>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105"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8042" y="2344738"/>
            <a:ext cx="7401262" cy="2302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lvl="0" algn="ctr">
              <a:buSzPts val="4400"/>
            </a:pPr>
            <a:r>
              <a:rPr lang="en-IN" dirty="0" smtClean="0"/>
              <a:t> </a:t>
            </a:r>
            <a:r>
              <a:rPr lang="en-IN" dirty="0"/>
              <a:t>Absolute Loader</a:t>
            </a:r>
            <a:endParaRPr dirty="0"/>
          </a:p>
        </p:txBody>
      </p:sp>
      <p:sp>
        <p:nvSpPr>
          <p:cNvPr id="262" name="Google Shape;262;p10"/>
          <p:cNvSpPr txBox="1">
            <a:spLocks noGrp="1"/>
          </p:cNvSpPr>
          <p:nvPr>
            <p:ph type="body" idx="1"/>
          </p:nvPr>
        </p:nvSpPr>
        <p:spPr>
          <a:xfrm>
            <a:off x="838200" y="1484555"/>
            <a:ext cx="10515600" cy="4692408"/>
          </a:xfrm>
          <a:prstGeom prst="rect">
            <a:avLst/>
          </a:prstGeom>
          <a:noFill/>
          <a:ln>
            <a:noFill/>
          </a:ln>
        </p:spPr>
        <p:txBody>
          <a:bodyPr spcFirstLastPara="1" wrap="square" lIns="91425" tIns="45700" rIns="91425" bIns="45700" anchor="t" anchorCtr="0">
            <a:normAutofit lnSpcReduction="10000"/>
          </a:bodyPr>
          <a:lstStyle/>
          <a:p>
            <a:pPr marL="635000" indent="-457200" algn="just">
              <a:spcBef>
                <a:spcPts val="0"/>
              </a:spcBef>
              <a:buSzPts val="2800"/>
            </a:pPr>
            <a:r>
              <a:rPr lang="en-US" dirty="0"/>
              <a:t>Absolute loader is a kind of loader in which relocated object files are created, loader accepts these files and places them at specified locations in the memory. </a:t>
            </a:r>
            <a:endParaRPr lang="en-US" dirty="0" smtClean="0"/>
          </a:p>
          <a:p>
            <a:pPr marL="635000" indent="-457200" algn="just">
              <a:spcBef>
                <a:spcPts val="0"/>
              </a:spcBef>
              <a:buSzPts val="2800"/>
            </a:pPr>
            <a:r>
              <a:rPr lang="en-US" dirty="0" smtClean="0"/>
              <a:t>This </a:t>
            </a:r>
            <a:r>
              <a:rPr lang="en-US" dirty="0"/>
              <a:t>type of loader is called absolute because no relocation information is needed; rather it is obtained from the programmer or </a:t>
            </a:r>
            <a:r>
              <a:rPr lang="en-US" dirty="0" smtClean="0"/>
              <a:t>assembler.</a:t>
            </a:r>
          </a:p>
          <a:p>
            <a:pPr marL="635000" indent="-457200" algn="just">
              <a:spcBef>
                <a:spcPts val="0"/>
              </a:spcBef>
              <a:buSzPts val="2800"/>
            </a:pPr>
            <a:r>
              <a:rPr lang="en-US" dirty="0"/>
              <a:t>The starting address of every module is known to the </a:t>
            </a:r>
            <a:r>
              <a:rPr lang="en-US" dirty="0" smtClean="0"/>
              <a:t>programmer.</a:t>
            </a:r>
          </a:p>
          <a:p>
            <a:pPr marL="635000" indent="-457200" algn="just">
              <a:spcBef>
                <a:spcPts val="0"/>
              </a:spcBef>
              <a:buSzPts val="2800"/>
            </a:pPr>
            <a:r>
              <a:rPr lang="en-US" dirty="0"/>
              <a:t>The programmer should take care of two </a:t>
            </a:r>
            <a:r>
              <a:rPr lang="en-US" dirty="0" smtClean="0"/>
              <a:t>things</a:t>
            </a:r>
          </a:p>
          <a:p>
            <a:pPr marL="177800" indent="0" algn="just">
              <a:spcBef>
                <a:spcPts val="0"/>
              </a:spcBef>
              <a:buSzPts val="2800"/>
              <a:buNone/>
            </a:pPr>
            <a:r>
              <a:rPr lang="en-US" dirty="0" smtClean="0"/>
              <a:t>      a) Specification </a:t>
            </a:r>
            <a:r>
              <a:rPr lang="en-US" dirty="0"/>
              <a:t>of starting address of each module to be </a:t>
            </a:r>
            <a:r>
              <a:rPr lang="en-US" dirty="0" smtClean="0"/>
              <a:t>used.</a:t>
            </a:r>
          </a:p>
          <a:p>
            <a:pPr marL="177800" indent="0" algn="just">
              <a:spcBef>
                <a:spcPts val="0"/>
              </a:spcBef>
              <a:buSzPts val="2800"/>
              <a:buNone/>
            </a:pPr>
            <a:r>
              <a:rPr lang="en-US" dirty="0" smtClean="0"/>
              <a:t>      b) While </a:t>
            </a:r>
            <a:r>
              <a:rPr lang="en-US" dirty="0"/>
              <a:t>branching from one segment to another the absolute </a:t>
            </a:r>
            <a:endParaRPr lang="en-US" dirty="0" smtClean="0"/>
          </a:p>
          <a:p>
            <a:pPr marL="177800" indent="0" algn="just">
              <a:spcBef>
                <a:spcPts val="0"/>
              </a:spcBef>
              <a:buSzPts val="2800"/>
              <a:buNone/>
            </a:pPr>
            <a:r>
              <a:rPr lang="en-US" dirty="0" smtClean="0"/>
              <a:t>           starting </a:t>
            </a:r>
            <a:r>
              <a:rPr lang="en-US" dirty="0"/>
              <a:t>address of respective module is to be known by the </a:t>
            </a:r>
            <a:endParaRPr lang="en-US" dirty="0" smtClean="0"/>
          </a:p>
          <a:p>
            <a:pPr marL="177800" indent="0" algn="just">
              <a:spcBef>
                <a:spcPts val="0"/>
              </a:spcBef>
              <a:buSzPts val="2800"/>
              <a:buNone/>
            </a:pPr>
            <a:r>
              <a:rPr lang="en-US" dirty="0" smtClean="0"/>
              <a:t>           programmer.</a:t>
            </a:r>
            <a:endParaRPr dirty="0"/>
          </a:p>
        </p:txBody>
      </p:sp>
      <p:sp>
        <p:nvSpPr>
          <p:cNvPr id="263" name="Google Shape;263;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TotalTime>
  <Words>907</Words>
  <Application>Microsoft Office PowerPoint</Application>
  <PresentationFormat>Custom</PresentationFormat>
  <Paragraphs>106</Paragraphs>
  <Slides>14</Slides>
  <Notes>14</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0</vt:i4>
      </vt:variant>
      <vt:variant>
        <vt:lpstr>Slide Titles</vt:lpstr>
      </vt:variant>
      <vt:variant>
        <vt:i4>14</vt:i4>
      </vt:variant>
    </vt:vector>
  </HeadingPairs>
  <TitlesOfParts>
    <vt:vector size="20" baseType="lpstr">
      <vt:lpstr>Arial</vt:lpstr>
      <vt:lpstr>Arial Black</vt:lpstr>
      <vt:lpstr>Times New Roman</vt:lpstr>
      <vt:lpstr>Calibri</vt:lpstr>
      <vt:lpstr>Raleway ExtraBold</vt:lpstr>
      <vt:lpstr>1_Office Theme</vt:lpstr>
      <vt:lpstr>PowerPoint Presentation</vt:lpstr>
      <vt:lpstr>Chapter-3.1 Linkers and Loaders</vt:lpstr>
      <vt:lpstr>Loaders .</vt:lpstr>
      <vt:lpstr>  Loader Schemes </vt:lpstr>
      <vt:lpstr>Compile &amp; Go Loader </vt:lpstr>
      <vt:lpstr>  Compile &amp; Go Loader </vt:lpstr>
      <vt:lpstr>General Loader Scheme</vt:lpstr>
      <vt:lpstr>General Loader Scheme</vt:lpstr>
      <vt:lpstr> Absolute Loader</vt:lpstr>
      <vt:lpstr>Example of Absolute Loader</vt:lpstr>
      <vt:lpstr>Absolute Loader</vt:lpstr>
      <vt:lpstr>Absolute Loader</vt:lpstr>
      <vt:lpstr>References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WELCOME</cp:lastModifiedBy>
  <cp:revision>14</cp:revision>
  <dcterms:created xsi:type="dcterms:W3CDTF">2019-01-09T10:33:58Z</dcterms:created>
  <dcterms:modified xsi:type="dcterms:W3CDTF">2022-11-18T06:18:02Z</dcterms:modified>
</cp:coreProperties>
</file>