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76" r:id="rId4"/>
    <p:sldId id="258" r:id="rId5"/>
    <p:sldId id="260" r:id="rId6"/>
    <p:sldId id="277" r:id="rId7"/>
    <p:sldId id="261" r:id="rId8"/>
    <p:sldId id="278" r:id="rId9"/>
    <p:sldId id="262" r:id="rId10"/>
    <p:sldId id="279" r:id="rId11"/>
    <p:sldId id="263" r:id="rId12"/>
    <p:sldId id="274" r:id="rId13"/>
    <p:sldId id="275" r:id="rId14"/>
  </p:sldIdLst>
  <p:sldSz cx="12192000" cy="6858000"/>
  <p:notesSz cx="6858000" cy="9144000"/>
  <p:embeddedFontLst>
    <p:embeddedFont>
      <p:font typeface="Arial Black" pitchFamily="34" charset="0"/>
      <p:bold r:id="rId16"/>
    </p:embeddedFont>
    <p:embeddedFont>
      <p:font typeface="Calibri" pitchFamily="34" charset="0"/>
      <p:regular r:id="rId17"/>
      <p:bold r:id="rId18"/>
      <p:italic r:id="rId19"/>
      <p:boldItalic r:id="rId20"/>
    </p:embeddedFont>
    <p:embeddedFont>
      <p:font typeface="Raleway ExtraBold"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m7EkK+rvDSYV75uVK6KIiWff8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83" autoAdjust="0"/>
  </p:normalViewPr>
  <p:slideViewPr>
    <p:cSldViewPr snapToGrid="0">
      <p:cViewPr>
        <p:scale>
          <a:sx n="89" d="100"/>
          <a:sy n="89" d="100"/>
        </p:scale>
        <p:origin x="0" y="2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font" Target="fonts/font4.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63427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7" name="Google Shape;17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8" name="Google Shape;1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1"/>
          <p:cNvSpPr>
            <a:spLocks noGrp="1"/>
          </p:cNvSpPr>
          <p:nvPr>
            <p:ph type="pic" idx="2"/>
          </p:nvPr>
        </p:nvSpPr>
        <p:spPr>
          <a:xfrm>
            <a:off x="5183188" y="987425"/>
            <a:ext cx="6172200" cy="4873625"/>
          </a:xfrm>
          <a:prstGeom prst="rect">
            <a:avLst/>
          </a:prstGeom>
          <a:noFill/>
          <a:ln>
            <a:noFill/>
          </a:ln>
        </p:spPr>
      </p:sp>
      <p:sp>
        <p:nvSpPr>
          <p:cNvPr id="72" name="Google Shape;72;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34"/>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34"/>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34"/>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34"/>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 name="Google Shape;181;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2" name="Google Shape;182;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3" name="Google Shape;183;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42" r:id="rId4" imgW="3303056" imgH="3148059" progId="">
                  <p:embed/>
                </p:oleObj>
              </mc:Choice>
              <mc:Fallback>
                <p:oleObj r:id="rId4" imgW="3303056" imgH="3148059" progId="">
                  <p:embed/>
                  <p:pic>
                    <p:nvPicPr>
                      <p:cNvPr id="183" name="Google Shape;183;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84" name="Google Shape;184;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5" name="Google Shape;185;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6" name="Google Shape;186;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87" name="Google Shape;187;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 name="Google Shape;188;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9" name="Google Shape;189;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 name="Google Shape;190;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91" name="Google Shape;191;p1"/>
          <p:cNvSpPr txBox="1"/>
          <p:nvPr/>
        </p:nvSpPr>
        <p:spPr>
          <a:xfrm>
            <a:off x="2127857" y="2051945"/>
            <a:ext cx="9063318" cy="485979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u="none">
                <a:solidFill>
                  <a:schemeClr val="dk1"/>
                </a:solidFill>
                <a:latin typeface="Arial Black"/>
                <a:ea typeface="Arial Black"/>
                <a:cs typeface="Arial Black"/>
                <a:sym typeface="Arial Black"/>
              </a:rPr>
              <a:t>University Institute of Engineering</a:t>
            </a:r>
            <a:endParaRPr/>
          </a:p>
          <a:p>
            <a:pPr marL="0" marR="0" lvl="0" indent="0" algn="ctr" rtl="0">
              <a:lnSpc>
                <a:spcPct val="90000"/>
              </a:lnSpc>
              <a:spcBef>
                <a:spcPts val="1120"/>
              </a:spcBef>
              <a:spcAft>
                <a:spcPts val="0"/>
              </a:spcAft>
              <a:buNone/>
            </a:pPr>
            <a:r>
              <a:rPr lang="en-US" sz="3200" b="1" u="none">
                <a:solidFill>
                  <a:schemeClr val="dk1"/>
                </a:solidFill>
                <a:latin typeface="Arial Black"/>
                <a:ea typeface="Arial Black"/>
                <a:cs typeface="Arial Black"/>
                <a:sym typeface="Arial Black"/>
              </a:rPr>
              <a:t>DEPARTMENT OF COMPUTER SCIENCE &amp; ENGINEERING</a:t>
            </a:r>
            <a:endParaRPr sz="3200" b="1" u="none">
              <a:solidFill>
                <a:schemeClr val="dk1"/>
              </a:solidFill>
              <a:latin typeface="Arial Black"/>
              <a:ea typeface="Arial Black"/>
              <a:cs typeface="Arial Black"/>
              <a:sym typeface="Arial Black"/>
            </a:endParaRPr>
          </a:p>
          <a:p>
            <a:pPr marL="0" marR="0" lvl="0" indent="0" algn="ctr" rtl="0">
              <a:lnSpc>
                <a:spcPct val="90000"/>
              </a:lnSpc>
              <a:spcBef>
                <a:spcPts val="1120"/>
              </a:spcBef>
              <a:spcAft>
                <a:spcPts val="0"/>
              </a:spcAft>
              <a:buNone/>
            </a:pPr>
            <a:r>
              <a:rPr lang="en-US" sz="2800" b="0" u="none">
                <a:solidFill>
                  <a:schemeClr val="dk1"/>
                </a:solidFill>
                <a:latin typeface="Times New Roman"/>
                <a:ea typeface="Times New Roman"/>
                <a:cs typeface="Times New Roman"/>
                <a:sym typeface="Times New Roman"/>
              </a:rPr>
              <a:t>Bachelor of  Engineering  </a:t>
            </a:r>
            <a:endParaRPr/>
          </a:p>
          <a:p>
            <a:pPr marL="0" marR="0" lvl="0" indent="0" algn="ctr" rtl="0">
              <a:lnSpc>
                <a:spcPct val="90000"/>
              </a:lnSpc>
              <a:spcBef>
                <a:spcPts val="980"/>
              </a:spcBef>
              <a:spcAft>
                <a:spcPts val="0"/>
              </a:spcAft>
              <a:buNone/>
            </a:pPr>
            <a:r>
              <a:rPr lang="en-US" sz="2800" b="0" u="none">
                <a:solidFill>
                  <a:schemeClr val="dk1"/>
                </a:solidFill>
                <a:latin typeface="Times New Roman"/>
                <a:ea typeface="Times New Roman"/>
                <a:cs typeface="Times New Roman"/>
                <a:sym typeface="Times New Roman"/>
              </a:rPr>
              <a:t>Subject Name: System Programming</a:t>
            </a:r>
            <a:endParaRPr/>
          </a:p>
          <a:p>
            <a:pPr marL="0" marR="0" lvl="0" indent="0" algn="ctr" rtl="0">
              <a:lnSpc>
                <a:spcPct val="90000"/>
              </a:lnSpc>
              <a:spcBef>
                <a:spcPts val="980"/>
              </a:spcBef>
              <a:spcAft>
                <a:spcPts val="0"/>
              </a:spcAft>
              <a:buNone/>
            </a:pPr>
            <a:r>
              <a:rPr lang="en-US" sz="2800" b="0" u="none">
                <a:solidFill>
                  <a:schemeClr val="dk1"/>
                </a:solidFill>
                <a:latin typeface="Times New Roman"/>
                <a:ea typeface="Times New Roman"/>
                <a:cs typeface="Times New Roman"/>
                <a:sym typeface="Times New Roman"/>
              </a:rPr>
              <a:t>Subject Code: CST-315</a:t>
            </a:r>
            <a:endParaRPr sz="3200" b="1" u="none">
              <a:solidFill>
                <a:srgbClr val="262626"/>
              </a:solidFill>
              <a:latin typeface="Times New Roman"/>
              <a:ea typeface="Times New Roman"/>
              <a:cs typeface="Times New Roman"/>
              <a:sym typeface="Times New Roman"/>
            </a:endParaRPr>
          </a:p>
          <a:p>
            <a:pPr marL="0" marR="0" lvl="0" indent="0" algn="ctr" rtl="0">
              <a:lnSpc>
                <a:spcPct val="90000"/>
              </a:lnSpc>
              <a:spcBef>
                <a:spcPts val="980"/>
              </a:spcBef>
              <a:spcAft>
                <a:spcPts val="0"/>
              </a:spcAft>
              <a:buNone/>
            </a:pPr>
            <a:endParaRPr sz="3200" b="1" u="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u="none">
                <a:solidFill>
                  <a:srgbClr val="262626"/>
                </a:solidFill>
                <a:latin typeface="Times New Roman"/>
                <a:ea typeface="Times New Roman"/>
                <a:cs typeface="Times New Roman"/>
                <a:sym typeface="Times New Roman"/>
              </a:rPr>
              <a:t> </a:t>
            </a:r>
            <a:endParaRPr sz="3200" b="1" u="none">
              <a:solidFill>
                <a:srgbClr val="262626"/>
              </a:solidFill>
              <a:latin typeface="Times New Roman"/>
              <a:ea typeface="Times New Roman"/>
              <a:cs typeface="Times New Roman"/>
              <a:sym typeface="Times New Roman"/>
            </a:endParaRPr>
          </a:p>
          <a:p>
            <a:pPr marL="0" marR="0" lvl="0" indent="0" algn="l" rtl="0">
              <a:spcBef>
                <a:spcPts val="1120"/>
              </a:spcBef>
              <a:spcAft>
                <a:spcPts val="0"/>
              </a:spcAft>
              <a:buNone/>
            </a:pPr>
            <a:endParaRPr sz="1600" b="0" u="none">
              <a:solidFill>
                <a:schemeClr val="dk1"/>
              </a:solidFill>
              <a:latin typeface="Raleway ExtraBold"/>
              <a:ea typeface="Raleway ExtraBold"/>
              <a:cs typeface="Raleway ExtraBold"/>
              <a:sym typeface="Raleway ExtraBold"/>
            </a:endParaRPr>
          </a:p>
        </p:txBody>
      </p:sp>
      <p:sp>
        <p:nvSpPr>
          <p:cNvPr id="192" name="Google Shape;192;p1"/>
          <p:cNvSpPr/>
          <p:nvPr/>
        </p:nvSpPr>
        <p:spPr>
          <a:xfrm>
            <a:off x="8513890" y="242054"/>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193" name="Google Shape;193;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94" name="Google Shape;194;p1"/>
          <p:cNvSpPr/>
          <p:nvPr/>
        </p:nvSpPr>
        <p:spPr>
          <a:xfrm>
            <a:off x="678043" y="6120884"/>
            <a:ext cx="36272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Compilers</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Linking Loaders</a:t>
            </a:r>
          </a:p>
        </p:txBody>
      </p:sp>
      <p:sp>
        <p:nvSpPr>
          <p:cNvPr id="4" name="Text Placeholder 3"/>
          <p:cNvSpPr>
            <a:spLocks noGrp="1"/>
          </p:cNvSpPr>
          <p:nvPr>
            <p:ph type="body" idx="1"/>
          </p:nvPr>
        </p:nvSpPr>
        <p:spPr/>
        <p:txBody>
          <a:bodyPr>
            <a:normAutofit fontScale="92500" lnSpcReduction="20000"/>
          </a:bodyPr>
          <a:lstStyle/>
          <a:p>
            <a:pPr marL="114300" indent="0">
              <a:buNone/>
            </a:pPr>
            <a:r>
              <a:rPr lang="en-US" b="1" dirty="0"/>
              <a:t>In pass 2: </a:t>
            </a:r>
            <a:endParaRPr lang="en-US" b="1" dirty="0" smtClean="0"/>
          </a:p>
          <a:p>
            <a:pPr marL="114300" indent="0">
              <a:buNone/>
            </a:pPr>
            <a:r>
              <a:rPr lang="en-US" dirty="0" smtClean="0"/>
              <a:t>• </a:t>
            </a:r>
            <a:r>
              <a:rPr lang="en-US" dirty="0"/>
              <a:t>May print a load map for all control sessions and symbols, useful in program debugging </a:t>
            </a:r>
            <a:endParaRPr lang="en-US" dirty="0" smtClean="0"/>
          </a:p>
          <a:p>
            <a:pPr marL="114300" indent="0">
              <a:buNone/>
            </a:pPr>
            <a:r>
              <a:rPr lang="en-US" dirty="0" smtClean="0"/>
              <a:t>• </a:t>
            </a:r>
            <a:r>
              <a:rPr lang="en-US" dirty="0"/>
              <a:t>Actually loading, relocation, and linking </a:t>
            </a:r>
            <a:endParaRPr lang="en-US" dirty="0" smtClean="0"/>
          </a:p>
          <a:p>
            <a:pPr marL="114300" indent="0">
              <a:buNone/>
            </a:pPr>
            <a:r>
              <a:rPr lang="en-US" dirty="0" smtClean="0"/>
              <a:t>• </a:t>
            </a:r>
            <a:r>
              <a:rPr lang="en-US" dirty="0"/>
              <a:t>CSADDR is used as in Pass 1 </a:t>
            </a:r>
            <a:endParaRPr lang="en-US" dirty="0" smtClean="0"/>
          </a:p>
          <a:p>
            <a:pPr marL="114300" indent="0">
              <a:buNone/>
            </a:pPr>
            <a:r>
              <a:rPr lang="en-US" dirty="0" smtClean="0"/>
              <a:t>• </a:t>
            </a:r>
            <a:r>
              <a:rPr lang="en-US" dirty="0"/>
              <a:t>For each Text record, the object code is placed to the address (=the address in the instruction + CSADDR). </a:t>
            </a:r>
            <a:endParaRPr lang="en-US" dirty="0" smtClean="0"/>
          </a:p>
          <a:p>
            <a:pPr marL="114300" indent="0">
              <a:buNone/>
            </a:pPr>
            <a:r>
              <a:rPr lang="en-US" dirty="0" smtClean="0"/>
              <a:t>• </a:t>
            </a:r>
            <a:r>
              <a:rPr lang="en-US" dirty="0"/>
              <a:t>For each Modification record, from the name, looking for ESTAB to get the address (in another control session), then add or subtract from the indicated location. </a:t>
            </a:r>
            <a:endParaRPr lang="en-US" dirty="0" smtClean="0"/>
          </a:p>
          <a:p>
            <a:r>
              <a:rPr lang="en-US" dirty="0" smtClean="0"/>
              <a:t> </a:t>
            </a:r>
            <a:r>
              <a:rPr lang="en-US" dirty="0"/>
              <a:t>Transfer the control to the starting address indicated by EXECADDR</a:t>
            </a:r>
          </a:p>
          <a:p>
            <a:endParaRPr lang="en-IN"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165329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8"/>
          <p:cNvSpPr txBox="1">
            <a:spLocks noGrp="1"/>
          </p:cNvSpPr>
          <p:nvPr>
            <p:ph type="title"/>
          </p:nvPr>
        </p:nvSpPr>
        <p:spPr>
          <a:xfrm>
            <a:off x="838200" y="365125"/>
            <a:ext cx="10515600" cy="815975"/>
          </a:xfrm>
          <a:prstGeom prst="rect">
            <a:avLst/>
          </a:prstGeom>
          <a:noFill/>
          <a:ln>
            <a:noFill/>
          </a:ln>
        </p:spPr>
        <p:txBody>
          <a:bodyPr spcFirstLastPara="1" wrap="square" lIns="91425" tIns="45700" rIns="91425" bIns="45700" anchor="ctr" anchorCtr="0">
            <a:normAutofit/>
          </a:bodyPr>
          <a:lstStyle/>
          <a:p>
            <a:pPr lvl="0" algn="ctr">
              <a:buSzPts val="4400"/>
            </a:pPr>
            <a:r>
              <a:rPr lang="en-IN" dirty="0"/>
              <a:t>Linking Loaders</a:t>
            </a:r>
            <a:endParaRPr dirty="0"/>
          </a:p>
        </p:txBody>
      </p:sp>
      <p:sp>
        <p:nvSpPr>
          <p:cNvPr id="246" name="Google Shape;246;p8"/>
          <p:cNvSpPr txBox="1">
            <a:spLocks noGrp="1"/>
          </p:cNvSpPr>
          <p:nvPr>
            <p:ph type="body" idx="1"/>
          </p:nvPr>
        </p:nvSpPr>
        <p:spPr>
          <a:xfrm>
            <a:off x="838200" y="1484555"/>
            <a:ext cx="10515600" cy="4692408"/>
          </a:xfrm>
          <a:prstGeom prst="rect">
            <a:avLst/>
          </a:prstGeom>
          <a:noFill/>
          <a:ln>
            <a:noFill/>
          </a:ln>
        </p:spPr>
        <p:txBody>
          <a:bodyPr spcFirstLastPara="1" wrap="square" lIns="91425" tIns="45700" rIns="91425" bIns="45700" anchor="t" anchorCtr="0">
            <a:normAutofit lnSpcReduction="10000"/>
          </a:bodyPr>
          <a:lstStyle/>
          <a:p>
            <a:pPr marL="228600" lvl="0" indent="-50800">
              <a:spcBef>
                <a:spcPts val="0"/>
              </a:spcBef>
              <a:buSzPts val="2800"/>
              <a:buNone/>
            </a:pPr>
            <a:r>
              <a:rPr lang="en-US" dirty="0" smtClean="0"/>
              <a:t>We can improve </a:t>
            </a:r>
            <a:r>
              <a:rPr lang="en-US" dirty="0"/>
              <a:t>the efficiency of the linking </a:t>
            </a:r>
            <a:r>
              <a:rPr lang="en-US" dirty="0" smtClean="0"/>
              <a:t>loader by </a:t>
            </a:r>
            <a:r>
              <a:rPr lang="en-US" dirty="0"/>
              <a:t>the use of local searching instead of multiple searches of ESTAB for the same symbol. For implementing this we assign a reference number to each external symbol in the Refer record. Then this reference number is used in Modification records instead of external symbols. 01 is assigned to control section name, and other numbers for external reference symbols. </a:t>
            </a:r>
            <a:endParaRPr lang="en-US" dirty="0" smtClean="0"/>
          </a:p>
          <a:p>
            <a:pPr marL="228600" lvl="0" indent="-50800">
              <a:spcBef>
                <a:spcPts val="0"/>
              </a:spcBef>
              <a:buSzPts val="2800"/>
              <a:buNone/>
            </a:pPr>
            <a:r>
              <a:rPr lang="en-US" dirty="0"/>
              <a:t>Ref No. </a:t>
            </a:r>
            <a:r>
              <a:rPr lang="en-US" dirty="0" smtClean="0"/>
              <a:t>     Symbol      	Address </a:t>
            </a:r>
          </a:p>
          <a:p>
            <a:pPr marL="692150" lvl="0" indent="-514350">
              <a:spcBef>
                <a:spcPts val="0"/>
              </a:spcBef>
              <a:buSzPts val="2800"/>
              <a:buAutoNum type="arabicPlain"/>
            </a:pPr>
            <a:r>
              <a:rPr lang="en-US" dirty="0" smtClean="0"/>
              <a:t>             PROGA                  4000 </a:t>
            </a:r>
          </a:p>
          <a:p>
            <a:pPr marL="692150" lvl="0" indent="-514350">
              <a:spcBef>
                <a:spcPts val="0"/>
              </a:spcBef>
              <a:buSzPts val="2800"/>
              <a:buAutoNum type="arabicPlain"/>
            </a:pPr>
            <a:r>
              <a:rPr lang="en-US" dirty="0" smtClean="0"/>
              <a:t>             </a:t>
            </a:r>
            <a:r>
              <a:rPr lang="en-US" dirty="0"/>
              <a:t>LISTB </a:t>
            </a:r>
            <a:r>
              <a:rPr lang="en-US" dirty="0" smtClean="0"/>
              <a:t>                    40C3 </a:t>
            </a:r>
          </a:p>
          <a:p>
            <a:pPr marL="692150" lvl="0" indent="-514350">
              <a:spcBef>
                <a:spcPts val="0"/>
              </a:spcBef>
              <a:buSzPts val="2800"/>
              <a:buAutoNum type="arabicPlain"/>
            </a:pPr>
            <a:r>
              <a:rPr lang="en-US" dirty="0"/>
              <a:t> </a:t>
            </a:r>
            <a:r>
              <a:rPr lang="en-US" dirty="0" smtClean="0"/>
              <a:t>            ENDB                    40D3 </a:t>
            </a:r>
          </a:p>
          <a:p>
            <a:pPr marL="692150" lvl="0" indent="-514350">
              <a:spcBef>
                <a:spcPts val="0"/>
              </a:spcBef>
              <a:buSzPts val="2800"/>
              <a:buAutoNum type="arabicPlain"/>
            </a:pPr>
            <a:r>
              <a:rPr lang="en-US" dirty="0" smtClean="0"/>
              <a:t>             LISTC                     4112 </a:t>
            </a:r>
          </a:p>
          <a:p>
            <a:pPr marL="692150" lvl="0" indent="-514350">
              <a:spcBef>
                <a:spcPts val="0"/>
              </a:spcBef>
              <a:buSzPts val="2800"/>
              <a:buAutoNum type="arabicPlain"/>
            </a:pPr>
            <a:r>
              <a:rPr lang="en-US" dirty="0" smtClean="0"/>
              <a:t>             ENDC                    4124</a:t>
            </a:r>
            <a:endParaRPr dirty="0"/>
          </a:p>
        </p:txBody>
      </p:sp>
      <p:sp>
        <p:nvSpPr>
          <p:cNvPr id="247" name="Google Shape;24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r>
              <a:rPr lang="en-IN" b="1" dirty="0"/>
              <a:t>Text Books:</a:t>
            </a:r>
            <a:endParaRPr lang="en-IN" sz="3200" b="1" dirty="0"/>
          </a:p>
          <a:p>
            <a:pPr lvl="0"/>
            <a:r>
              <a:rPr lang="en-IN" dirty="0"/>
              <a:t>Donovan J.J., Systems Programming, New York, </a:t>
            </a:r>
            <a:r>
              <a:rPr lang="en-IN" dirty="0" err="1"/>
              <a:t>Mc-Graw</a:t>
            </a:r>
            <a:r>
              <a:rPr lang="en-IN" dirty="0"/>
              <a:t> Hill,1972.</a:t>
            </a:r>
            <a:endParaRPr lang="en-IN" sz="2400" dirty="0"/>
          </a:p>
          <a:p>
            <a:pPr lvl="0"/>
            <a:r>
              <a:rPr lang="en-IN" dirty="0" err="1"/>
              <a:t>Dhamdhere</a:t>
            </a:r>
            <a:r>
              <a:rPr lang="en-IN" dirty="0"/>
              <a:t>, D.M., Introduction to Systems Software, Tata </a:t>
            </a:r>
            <a:r>
              <a:rPr lang="en-IN" dirty="0" err="1"/>
              <a:t>Mc-Graw</a:t>
            </a:r>
            <a:r>
              <a:rPr lang="en-IN" dirty="0"/>
              <a:t> Hill1996.</a:t>
            </a:r>
            <a:endParaRPr lang="en-IN" sz="2400" dirty="0"/>
          </a:p>
          <a:p>
            <a:r>
              <a:rPr lang="en-IN" b="1" dirty="0"/>
              <a:t>Reference Books:</a:t>
            </a:r>
            <a:endParaRPr lang="en-IN" sz="3200" b="1" dirty="0"/>
          </a:p>
          <a:p>
            <a:pPr lvl="1"/>
            <a:r>
              <a:rPr lang="en-IN" dirty="0" err="1"/>
              <a:t>Aho</a:t>
            </a:r>
            <a:r>
              <a:rPr lang="en-IN" dirty="0"/>
              <a:t> A.V. and J.D. Ullman Principles of compiler Design Addison Wesley/</a:t>
            </a:r>
            <a:r>
              <a:rPr lang="en-IN"/>
              <a:t>Narosa</a:t>
            </a:r>
            <a:endParaRPr lang="en-IN" sz="2000"/>
          </a:p>
        </p:txBody>
      </p:sp>
      <p:sp>
        <p:nvSpPr>
          <p:cNvPr id="327" name="Google Shape;327;p19"/>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8" name="Google Shape;328;p19"/>
          <p:cNvSpPr txBox="1">
            <a:spLocks noGrp="1"/>
          </p:cNvSpPr>
          <p:nvPr>
            <p:ph type="title"/>
          </p:nvPr>
        </p:nvSpPr>
        <p:spPr>
          <a:xfrm>
            <a:off x="838200" y="365125"/>
            <a:ext cx="10515600" cy="132556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References</a:t>
            </a:r>
            <a:br>
              <a:rPr lang="en-US">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p:txBody>
      </p:sp>
      <p:sp>
        <p:nvSpPr>
          <p:cNvPr id="329" name="Google Shape;329;p19"/>
          <p:cNvSpPr/>
          <p:nvPr/>
        </p:nvSpPr>
        <p:spPr>
          <a:xfrm>
            <a:off x="83919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330" name="Google Shape;33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4"/>
        <p:cNvGrpSpPr/>
        <p:nvPr/>
      </p:nvGrpSpPr>
      <p:grpSpPr>
        <a:xfrm>
          <a:off x="0" y="0"/>
          <a:ext cx="0" cy="0"/>
          <a:chOff x="0" y="0"/>
          <a:chExt cx="0" cy="0"/>
        </a:xfrm>
      </p:grpSpPr>
      <p:sp>
        <p:nvSpPr>
          <p:cNvPr id="335" name="Google Shape;335;p20"/>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36" name="Google Shape;336;p20"/>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37" name="Google Shape;337;p20"/>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38" name="Google Shape;338;p20"/>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39" name="Google Shape;339;p20"/>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40" name="Google Shape;340;p20"/>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41" name="Google Shape;341;p20"/>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2" name="Google Shape;342;p20"/>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43" name="Google Shape;343;p20"/>
          <p:cNvGrpSpPr/>
          <p:nvPr/>
        </p:nvGrpSpPr>
        <p:grpSpPr>
          <a:xfrm>
            <a:off x="237520" y="152400"/>
            <a:ext cx="410563" cy="1612900"/>
            <a:chOff x="83821" y="0"/>
            <a:chExt cx="219636" cy="903079"/>
          </a:xfrm>
        </p:grpSpPr>
        <p:sp>
          <p:nvSpPr>
            <p:cNvPr id="344" name="Google Shape;344;p20"/>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5" name="Google Shape;345;p20"/>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6" name="Google Shape;346;p20"/>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47" name="Google Shape;347;p20"/>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66" r:id="rId4" imgW="183878" imgH="183422" progId="">
                    <p:embed/>
                  </p:oleObj>
                </mc:Choice>
                <mc:Fallback>
                  <p:oleObj r:id="rId4" imgW="183878" imgH="183422" progId="">
                    <p:embed/>
                    <p:pic>
                      <p:nvPicPr>
                        <p:cNvPr id="347" name="Google Shape;347;p20"/>
                        <p:cNvPicPr preferRelativeResize="0"/>
                        <p:nvPr/>
                      </p:nvPicPr>
                      <p:blipFill rotWithShape="1">
                        <a:blip r:embed="rId5">
                          <a:alphaModFix/>
                        </a:blip>
                        <a:srcRect/>
                        <a:stretch/>
                      </p:blipFill>
                      <p:spPr>
                        <a:xfrm>
                          <a:off x="100420" y="236973"/>
                          <a:ext cx="183878" cy="183422"/>
                        </a:xfrm>
                        <a:prstGeom prst="rect">
                          <a:avLst/>
                        </a:prstGeom>
                        <a:noFill/>
                        <a:ln>
                          <a:noFill/>
                        </a:ln>
                      </p:spPr>
                    </p:pic>
                  </p:oleObj>
                </mc:Fallback>
              </mc:AlternateContent>
            </a:graphicData>
          </a:graphic>
        </p:graphicFrame>
      </p:grpSp>
      <p:sp>
        <p:nvSpPr>
          <p:cNvPr id="348" name="Google Shape;34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t>13</a:t>
            </a:fld>
            <a:endParaRPr>
              <a:solidFill>
                <a:srgbClr val="888888"/>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
          <p:cNvSpPr txBox="1">
            <a:spLocks noGrp="1"/>
          </p:cNvSpPr>
          <p:nvPr>
            <p:ph type="title"/>
          </p:nvPr>
        </p:nvSpPr>
        <p:spPr>
          <a:xfrm>
            <a:off x="838200" y="360361"/>
            <a:ext cx="10515600" cy="1279527"/>
          </a:xfrm>
          <a:prstGeom prst="rect">
            <a:avLst/>
          </a:prstGeom>
          <a:noFill/>
          <a:ln>
            <a:noFill/>
          </a:ln>
        </p:spPr>
        <p:txBody>
          <a:bodyPr spcFirstLastPara="1" wrap="square" lIns="91425" tIns="45700" rIns="91425" bIns="45700" anchor="ctr" anchorCtr="0">
            <a:noAutofit/>
          </a:bodyPr>
          <a:lstStyle/>
          <a:p>
            <a:pPr lvl="0" algn="ctr">
              <a:buSzPts val="4400"/>
            </a:pPr>
            <a:r>
              <a:rPr lang="en-US" dirty="0" smtClean="0">
                <a:latin typeface="Times New Roman"/>
                <a:ea typeface="Times New Roman"/>
                <a:cs typeface="Times New Roman"/>
                <a:sym typeface="Times New Roman"/>
              </a:rPr>
              <a:t>Chapter-3.1</a:t>
            </a:r>
            <a:r>
              <a:rPr lang="en-US" dirty="0">
                <a:latin typeface="Times New Roman"/>
                <a:ea typeface="Times New Roman"/>
                <a:cs typeface="Times New Roman"/>
                <a:sym typeface="Times New Roman"/>
              </a:rPr>
              <a:t/>
            </a:r>
            <a:br>
              <a:rPr lang="en-US" dirty="0">
                <a:latin typeface="Times New Roman"/>
                <a:ea typeface="Times New Roman"/>
                <a:cs typeface="Times New Roman"/>
                <a:sym typeface="Times New Roman"/>
              </a:rPr>
            </a:br>
            <a:r>
              <a:rPr lang="en-IN" b="1" dirty="0"/>
              <a:t>Linkers and Loaders</a:t>
            </a:r>
            <a:endParaRPr dirty="0">
              <a:latin typeface="Times New Roman"/>
              <a:ea typeface="Times New Roman"/>
              <a:cs typeface="Times New Roman"/>
              <a:sym typeface="Times New Roman"/>
            </a:endParaRPr>
          </a:p>
        </p:txBody>
      </p:sp>
      <p:sp>
        <p:nvSpPr>
          <p:cNvPr id="201" name="Google Shape;20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nSpc>
                <a:spcPct val="150000"/>
              </a:lnSpc>
              <a:spcBef>
                <a:spcPts val="0"/>
              </a:spcBef>
              <a:buSzPts val="2400"/>
            </a:pPr>
            <a:r>
              <a:rPr lang="en-IN" sz="2400" dirty="0"/>
              <a:t>Relocating </a:t>
            </a:r>
            <a:r>
              <a:rPr lang="en-IN" sz="2400" dirty="0" smtClean="0"/>
              <a:t>Loaders</a:t>
            </a:r>
          </a:p>
          <a:p>
            <a:pPr marL="228600" lvl="0" indent="-228600">
              <a:lnSpc>
                <a:spcPct val="150000"/>
              </a:lnSpc>
              <a:spcBef>
                <a:spcPts val="0"/>
              </a:spcBef>
              <a:buSzPts val="2400"/>
            </a:pPr>
            <a:r>
              <a:rPr lang="en-IN" sz="2400" dirty="0" smtClean="0"/>
              <a:t>Linking Loaders</a:t>
            </a:r>
          </a:p>
          <a:p>
            <a:pPr marL="228600" lvl="0" indent="-228600">
              <a:lnSpc>
                <a:spcPct val="150000"/>
              </a:lnSpc>
              <a:spcBef>
                <a:spcPts val="0"/>
              </a:spcBef>
              <a:buSzPts val="2400"/>
            </a:pPr>
            <a:r>
              <a:rPr lang="en-IN" sz="2400" dirty="0" smtClean="0"/>
              <a:t>Direct Linking Loaders</a:t>
            </a:r>
          </a:p>
        </p:txBody>
      </p:sp>
      <p:sp>
        <p:nvSpPr>
          <p:cNvPr id="202" name="Google Shape;202;p2"/>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2"/>
          <p:cNvSpPr/>
          <p:nvPr/>
        </p:nvSpPr>
        <p:spPr>
          <a:xfrm>
            <a:off x="807720" y="390841"/>
            <a:ext cx="10515600" cy="1263651"/>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2"/>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205" name="Google Shape;205;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Relocating Loader</a:t>
            </a:r>
            <a:endParaRPr lang="en-IN" dirty="0"/>
          </a:p>
        </p:txBody>
      </p:sp>
      <p:sp>
        <p:nvSpPr>
          <p:cNvPr id="4" name="Text Placeholder 3"/>
          <p:cNvSpPr>
            <a:spLocks noGrp="1"/>
          </p:cNvSpPr>
          <p:nvPr>
            <p:ph type="body" idx="1"/>
          </p:nvPr>
        </p:nvSpPr>
        <p:spPr>
          <a:xfrm>
            <a:off x="838200" y="1473798"/>
            <a:ext cx="10515600" cy="4703165"/>
          </a:xfrm>
        </p:spPr>
        <p:txBody>
          <a:bodyPr/>
          <a:lstStyle/>
          <a:p>
            <a:r>
              <a:rPr lang="en-US" dirty="0"/>
              <a:t>Relocation means replacing symbolic references or names of entities (names of </a:t>
            </a:r>
            <a:r>
              <a:rPr lang="en-US" dirty="0" smtClean="0"/>
              <a:t>variables, procedures</a:t>
            </a:r>
            <a:r>
              <a:rPr lang="en-US" dirty="0"/>
              <a:t>, subroutines etc.) with actual usable addresses in the memory before </a:t>
            </a:r>
            <a:r>
              <a:rPr lang="en-US" dirty="0" smtClean="0"/>
              <a:t>running the </a:t>
            </a:r>
            <a:r>
              <a:rPr lang="en-US" dirty="0"/>
              <a:t>program</a:t>
            </a:r>
            <a:r>
              <a:rPr lang="en-US" dirty="0" smtClean="0"/>
              <a:t>.</a:t>
            </a:r>
          </a:p>
          <a:p>
            <a:r>
              <a:rPr lang="en-US" dirty="0"/>
              <a:t>In all the previous loading schemes, allocation and linking had to be done explicitly and manually by the programmer. Also, relocation would require re-assembling of all segments (even if one segment is changed</a:t>
            </a:r>
            <a:r>
              <a:rPr lang="en-US" dirty="0" smtClean="0"/>
              <a:t>)</a:t>
            </a:r>
          </a:p>
          <a:p>
            <a:r>
              <a:rPr lang="en-US" dirty="0"/>
              <a:t>To overcome this problem, a general class of relocating loaders was introduced which allows multiple procedure segments and one data segments shared by all.</a:t>
            </a:r>
          </a:p>
          <a:p>
            <a:endParaRPr lang="en-US" dirty="0"/>
          </a:p>
          <a:p>
            <a:endParaRPr lang="en-US" dirty="0"/>
          </a:p>
          <a:p>
            <a:endParaRPr lang="en-IN"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605124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228600" lvl="0" indent="-228600">
              <a:lnSpc>
                <a:spcPct val="150000"/>
              </a:lnSpc>
            </a:pPr>
            <a:r>
              <a:rPr lang="en-US" dirty="0"/>
              <a:t/>
            </a:r>
            <a:br>
              <a:rPr lang="en-US" dirty="0"/>
            </a:br>
            <a:r>
              <a:rPr lang="en-US" dirty="0"/>
              <a:t> </a:t>
            </a:r>
            <a:r>
              <a:rPr lang="en-IN" dirty="0"/>
              <a:t>Relocating Loaders</a:t>
            </a:r>
          </a:p>
        </p:txBody>
      </p:sp>
      <p:sp>
        <p:nvSpPr>
          <p:cNvPr id="211" name="Google Shape;211;p3"/>
          <p:cNvSpPr txBox="1">
            <a:spLocks noGrp="1"/>
          </p:cNvSpPr>
          <p:nvPr>
            <p:ph type="body" idx="1"/>
          </p:nvPr>
        </p:nvSpPr>
        <p:spPr>
          <a:xfrm>
            <a:off x="838200" y="1968649"/>
            <a:ext cx="10515600" cy="4208314"/>
          </a:xfrm>
          <a:prstGeom prst="rect">
            <a:avLst/>
          </a:prstGeom>
          <a:noFill/>
          <a:ln>
            <a:noFill/>
          </a:ln>
        </p:spPr>
        <p:txBody>
          <a:bodyPr spcFirstLastPara="1" wrap="square" lIns="91425" tIns="45700" rIns="91425" bIns="45700" anchor="t" anchorCtr="0">
            <a:normAutofit fontScale="92500" lnSpcReduction="10000"/>
          </a:bodyPr>
          <a:lstStyle/>
          <a:p>
            <a:r>
              <a:rPr lang="en-US" dirty="0"/>
              <a:t>To overcome this problem, a general class of relocating loaders was introduced </a:t>
            </a:r>
            <a:r>
              <a:rPr lang="en-US" dirty="0" smtClean="0"/>
              <a:t>which allows </a:t>
            </a:r>
            <a:r>
              <a:rPr lang="en-US" dirty="0"/>
              <a:t>multiple procedure segments and one data segments shared by all.</a:t>
            </a:r>
          </a:p>
          <a:p>
            <a:r>
              <a:rPr lang="en-US" dirty="0"/>
              <a:t>For each program, the assembler produces following information to be used by </a:t>
            </a:r>
            <a:r>
              <a:rPr lang="en-US" dirty="0" smtClean="0"/>
              <a:t>the Loader</a:t>
            </a:r>
            <a:r>
              <a:rPr lang="en-US" dirty="0"/>
              <a:t>:</a:t>
            </a:r>
          </a:p>
          <a:p>
            <a:r>
              <a:rPr lang="en-US" dirty="0"/>
              <a:t>1. Assembled version (machine code) of all segments</a:t>
            </a:r>
          </a:p>
          <a:p>
            <a:r>
              <a:rPr lang="en-US" dirty="0"/>
              <a:t>2. Inter-segment Reference (if needed)</a:t>
            </a:r>
          </a:p>
          <a:p>
            <a:r>
              <a:rPr lang="en-US" dirty="0"/>
              <a:t>3. Relocation Information</a:t>
            </a:r>
          </a:p>
          <a:p>
            <a:r>
              <a:rPr lang="en-US" dirty="0"/>
              <a:t>4. Length of Program</a:t>
            </a:r>
          </a:p>
          <a:p>
            <a:r>
              <a:rPr lang="en-US" dirty="0"/>
              <a:t>5. Transfer </a:t>
            </a:r>
            <a:r>
              <a:rPr lang="en-US" dirty="0" smtClean="0"/>
              <a:t>Vector</a:t>
            </a:r>
            <a:endParaRPr lang="en-US" dirty="0"/>
          </a:p>
          <a:p>
            <a:pPr marL="228600" lvl="0" indent="-50800" algn="just" rtl="0">
              <a:lnSpc>
                <a:spcPct val="90000"/>
              </a:lnSpc>
              <a:spcBef>
                <a:spcPts val="0"/>
              </a:spcBef>
              <a:spcAft>
                <a:spcPts val="0"/>
              </a:spcAft>
              <a:buClr>
                <a:schemeClr val="dk1"/>
              </a:buClr>
              <a:buSzPts val="2800"/>
              <a:buNone/>
            </a:pPr>
            <a:endParaRPr dirty="0"/>
          </a:p>
          <a:p>
            <a:pPr marL="228600" lvl="0" indent="-228600" algn="just" rtl="0">
              <a:lnSpc>
                <a:spcPct val="90000"/>
              </a:lnSpc>
              <a:spcBef>
                <a:spcPts val="1000"/>
              </a:spcBef>
              <a:spcAft>
                <a:spcPts val="0"/>
              </a:spcAft>
              <a:buClr>
                <a:schemeClr val="dk1"/>
              </a:buClr>
              <a:buSzPts val="2800"/>
              <a:buChar char="•"/>
            </a:pPr>
            <a:endParaRPr dirty="0"/>
          </a:p>
        </p:txBody>
      </p:sp>
      <p:sp>
        <p:nvSpPr>
          <p:cNvPr id="212" name="Google Shape;21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lvl="0" algn="ctr">
              <a:buSzPct val="100000"/>
            </a:pPr>
            <a:r>
              <a:rPr lang="en-US" dirty="0"/>
              <a:t/>
            </a:r>
            <a:br>
              <a:rPr lang="en-US" dirty="0"/>
            </a:br>
            <a:r>
              <a:rPr lang="en-US" dirty="0"/>
              <a:t> </a:t>
            </a:r>
            <a:r>
              <a:rPr lang="en-US" dirty="0" smtClean="0"/>
              <a:t>Relocating Loader</a:t>
            </a:r>
            <a:endParaRPr dirty="0"/>
          </a:p>
        </p:txBody>
      </p:sp>
      <p:sp>
        <p:nvSpPr>
          <p:cNvPr id="225" name="Google Shape;225;p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64135" algn="just" rtl="0">
              <a:lnSpc>
                <a:spcPct val="90000"/>
              </a:lnSpc>
              <a:spcBef>
                <a:spcPts val="0"/>
              </a:spcBef>
              <a:spcAft>
                <a:spcPts val="0"/>
              </a:spcAft>
              <a:buClr>
                <a:schemeClr val="dk1"/>
              </a:buClr>
              <a:buSzPct val="100000"/>
              <a:buNone/>
            </a:pPr>
            <a:endParaRPr dirty="0"/>
          </a:p>
          <a:p>
            <a:r>
              <a:rPr lang="en-US" b="1" dirty="0"/>
              <a:t>Transfer Vector </a:t>
            </a:r>
            <a:r>
              <a:rPr lang="en-US" dirty="0"/>
              <a:t>(TV) is a global table for entire program; it contains list of </a:t>
            </a:r>
            <a:r>
              <a:rPr lang="en-US" dirty="0" smtClean="0"/>
              <a:t>external subroutines </a:t>
            </a:r>
            <a:r>
              <a:rPr lang="en-US" dirty="0"/>
              <a:t>referenced by the </a:t>
            </a:r>
            <a:r>
              <a:rPr lang="en-US" dirty="0" smtClean="0"/>
              <a:t>program.</a:t>
            </a:r>
          </a:p>
          <a:p>
            <a:pPr marL="114300" indent="0">
              <a:buNone/>
            </a:pPr>
            <a:r>
              <a:rPr lang="en-US" dirty="0"/>
              <a:t>W</a:t>
            </a:r>
            <a:r>
              <a:rPr lang="en-US" dirty="0" smtClean="0"/>
              <a:t>e </a:t>
            </a:r>
            <a:r>
              <a:rPr lang="en-US" dirty="0"/>
              <a:t>can say a relocating loader uses:</a:t>
            </a:r>
          </a:p>
          <a:p>
            <a:pPr marL="114300" indent="0">
              <a:buNone/>
            </a:pPr>
            <a:r>
              <a:rPr lang="en-US" dirty="0" smtClean="0"/>
              <a:t>Program </a:t>
            </a:r>
            <a:r>
              <a:rPr lang="en-US" dirty="0"/>
              <a:t>Length – For Allocation</a:t>
            </a:r>
          </a:p>
          <a:p>
            <a:pPr marL="114300" indent="0">
              <a:buNone/>
            </a:pPr>
            <a:r>
              <a:rPr lang="en-US" dirty="0" smtClean="0"/>
              <a:t>Relocation </a:t>
            </a:r>
            <a:r>
              <a:rPr lang="en-US" dirty="0"/>
              <a:t>Bits – For performing Relocation</a:t>
            </a:r>
          </a:p>
          <a:p>
            <a:pPr marL="114300" indent="0">
              <a:buNone/>
            </a:pPr>
            <a:r>
              <a:rPr lang="en-US" dirty="0" smtClean="0"/>
              <a:t>Transfer </a:t>
            </a:r>
            <a:r>
              <a:rPr lang="en-US" dirty="0"/>
              <a:t>Vector (TV) – For Linking (by “double-branch”)</a:t>
            </a:r>
          </a:p>
          <a:p>
            <a:endParaRPr lang="en-US" dirty="0" smtClean="0"/>
          </a:p>
          <a:p>
            <a:endParaRPr lang="en-US" dirty="0" smtClean="0"/>
          </a:p>
          <a:p>
            <a:endParaRPr lang="en-US" dirty="0" smtClean="0"/>
          </a:p>
          <a:p>
            <a:endParaRPr lang="en-US" dirty="0"/>
          </a:p>
          <a:p>
            <a:pPr marL="228600" lvl="0" indent="-215265" algn="just" rtl="0">
              <a:lnSpc>
                <a:spcPct val="90000"/>
              </a:lnSpc>
              <a:spcBef>
                <a:spcPts val="1000"/>
              </a:spcBef>
              <a:spcAft>
                <a:spcPts val="0"/>
              </a:spcAft>
              <a:buClr>
                <a:schemeClr val="dk1"/>
              </a:buClr>
              <a:buSzPct val="100000"/>
              <a:buChar char="•"/>
            </a:pPr>
            <a:endParaRPr dirty="0"/>
          </a:p>
          <a:p>
            <a:pPr marL="228600" lvl="0" indent="-64135" algn="just" rtl="0">
              <a:lnSpc>
                <a:spcPct val="90000"/>
              </a:lnSpc>
              <a:spcBef>
                <a:spcPts val="1000"/>
              </a:spcBef>
              <a:spcAft>
                <a:spcPts val="0"/>
              </a:spcAft>
              <a:buClr>
                <a:schemeClr val="dk1"/>
              </a:buClr>
              <a:buSzPct val="100000"/>
              <a:buNone/>
            </a:pPr>
            <a:endParaRPr dirty="0"/>
          </a:p>
        </p:txBody>
      </p:sp>
      <p:sp>
        <p:nvSpPr>
          <p:cNvPr id="226" name="Google Shape;226;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Relocating Loader</a:t>
            </a:r>
            <a:endParaRPr lang="en-IN" dirty="0"/>
          </a:p>
        </p:txBody>
      </p:sp>
      <p:sp>
        <p:nvSpPr>
          <p:cNvPr id="4" name="Text Placeholder 3"/>
          <p:cNvSpPr>
            <a:spLocks noGrp="1"/>
          </p:cNvSpPr>
          <p:nvPr>
            <p:ph type="body" idx="1"/>
          </p:nvPr>
        </p:nvSpPr>
        <p:spPr/>
        <p:txBody>
          <a:bodyPr>
            <a:normAutofit fontScale="62500" lnSpcReduction="20000"/>
          </a:bodyPr>
          <a:lstStyle/>
          <a:p>
            <a:pPr marL="114300" indent="0">
              <a:buNone/>
            </a:pPr>
            <a:r>
              <a:rPr lang="en-US" dirty="0"/>
              <a:t>Use of Transfer Vector has following advantages for relocating loader:</a:t>
            </a:r>
          </a:p>
          <a:p>
            <a:pPr marL="114300" indent="0">
              <a:buNone/>
            </a:pPr>
            <a:r>
              <a:rPr lang="en-US" dirty="0"/>
              <a:t>1. Any change in program size can be taken care of dynamically</a:t>
            </a:r>
          </a:p>
          <a:p>
            <a:pPr marL="114300" indent="0">
              <a:buNone/>
            </a:pPr>
            <a:r>
              <a:rPr lang="en-US" dirty="0"/>
              <a:t>2. Only the required subroutines can be kept in main memory rather than keeping </a:t>
            </a:r>
            <a:r>
              <a:rPr lang="en-US" dirty="0" smtClean="0"/>
              <a:t>all</a:t>
            </a:r>
          </a:p>
          <a:p>
            <a:pPr marL="114300" indent="0">
              <a:buNone/>
            </a:pPr>
            <a:r>
              <a:rPr lang="en-US" dirty="0"/>
              <a:t> </a:t>
            </a:r>
            <a:r>
              <a:rPr lang="en-US" dirty="0" smtClean="0"/>
              <a:t>    subroutines </a:t>
            </a:r>
            <a:r>
              <a:rPr lang="en-US" dirty="0"/>
              <a:t>at the same time.</a:t>
            </a:r>
          </a:p>
          <a:p>
            <a:pPr marL="114300" indent="0">
              <a:buNone/>
            </a:pPr>
            <a:r>
              <a:rPr lang="en-US" dirty="0"/>
              <a:t> </a:t>
            </a:r>
            <a:r>
              <a:rPr lang="en-US" dirty="0" smtClean="0"/>
              <a:t>    </a:t>
            </a:r>
          </a:p>
          <a:p>
            <a:pPr marL="114300" indent="0">
              <a:buNone/>
            </a:pPr>
            <a:r>
              <a:rPr lang="en-US" dirty="0" smtClean="0"/>
              <a:t>Disadvantages of Relocating Loader:</a:t>
            </a:r>
            <a:endParaRPr lang="en-US" dirty="0"/>
          </a:p>
          <a:p>
            <a:pPr marL="114300" indent="0">
              <a:buNone/>
            </a:pPr>
            <a:r>
              <a:rPr lang="en-US" dirty="0" smtClean="0"/>
              <a:t>     1</a:t>
            </a:r>
            <a:r>
              <a:rPr lang="en-US" dirty="0"/>
              <a:t>. The Transfer Vector (TV) based approach is suitable for resolving external subroutine</a:t>
            </a:r>
          </a:p>
          <a:p>
            <a:pPr marL="114300" indent="0">
              <a:buNone/>
            </a:pPr>
            <a:r>
              <a:rPr lang="en-US" dirty="0" smtClean="0"/>
              <a:t>          linkages </a:t>
            </a:r>
            <a:r>
              <a:rPr lang="en-US" dirty="0"/>
              <a:t>and not references to external program data.</a:t>
            </a:r>
          </a:p>
          <a:p>
            <a:pPr marL="114300" indent="0">
              <a:buNone/>
            </a:pPr>
            <a:r>
              <a:rPr lang="en-US" dirty="0" smtClean="0"/>
              <a:t>      2</a:t>
            </a:r>
            <a:r>
              <a:rPr lang="en-US" dirty="0"/>
              <a:t>. If there are several subroutine linkages in the program, size of TV (and therefore the</a:t>
            </a:r>
          </a:p>
          <a:p>
            <a:pPr marL="114300" indent="0">
              <a:buNone/>
            </a:pPr>
            <a:r>
              <a:rPr lang="en-US" dirty="0" smtClean="0"/>
              <a:t>           object </a:t>
            </a:r>
            <a:r>
              <a:rPr lang="en-US" dirty="0"/>
              <a:t>code) increases. So, it occupies more space, as TV is always needed in the </a:t>
            </a:r>
            <a:r>
              <a:rPr lang="en-US" dirty="0" smtClean="0"/>
              <a:t>	</a:t>
            </a:r>
          </a:p>
          <a:p>
            <a:pPr marL="114300" indent="0">
              <a:buNone/>
            </a:pPr>
            <a:r>
              <a:rPr lang="en-US" dirty="0"/>
              <a:t> </a:t>
            </a:r>
            <a:r>
              <a:rPr lang="en-US" dirty="0" smtClean="0"/>
              <a:t>          main memory.</a:t>
            </a:r>
          </a:p>
          <a:p>
            <a:pPr marL="114300" indent="0">
              <a:buNone/>
            </a:pPr>
            <a:r>
              <a:rPr lang="en-US" dirty="0"/>
              <a:t/>
            </a:r>
            <a:br>
              <a:rPr lang="en-US" dirty="0"/>
            </a:br>
            <a:endParaRPr lang="en-IN"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969921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lgn="ctr">
              <a:buSzPts val="4400"/>
            </a:pPr>
            <a:r>
              <a:rPr lang="en-US" dirty="0"/>
              <a:t> </a:t>
            </a:r>
            <a:r>
              <a:rPr lang="en-IN" dirty="0"/>
              <a:t>Linking Loaders</a:t>
            </a:r>
            <a:endParaRPr dirty="0"/>
          </a:p>
        </p:txBody>
      </p:sp>
      <p:sp>
        <p:nvSpPr>
          <p:cNvPr id="232" name="Google Shape;232;p6"/>
          <p:cNvSpPr txBox="1">
            <a:spLocks noGrp="1"/>
          </p:cNvSpPr>
          <p:nvPr>
            <p:ph type="body" idx="1"/>
          </p:nvPr>
        </p:nvSpPr>
        <p:spPr>
          <a:xfrm>
            <a:off x="838200" y="1538344"/>
            <a:ext cx="10515600" cy="4638619"/>
          </a:xfrm>
          <a:prstGeom prst="rect">
            <a:avLst/>
          </a:prstGeom>
          <a:noFill/>
          <a:ln>
            <a:noFill/>
          </a:ln>
        </p:spPr>
        <p:txBody>
          <a:bodyPr spcFirstLastPara="1" wrap="square" lIns="91425" tIns="45700" rIns="91425" bIns="45700" anchor="t" anchorCtr="0">
            <a:normAutofit/>
          </a:bodyPr>
          <a:lstStyle/>
          <a:p>
            <a:pPr indent="-457200" algn="just">
              <a:spcBef>
                <a:spcPts val="0"/>
              </a:spcBef>
              <a:buSzPts val="2800"/>
            </a:pPr>
            <a:r>
              <a:rPr lang="en-US" dirty="0"/>
              <a:t>The algorithm for a linking loader is considerably more complicated than the absolute loader </a:t>
            </a:r>
            <a:r>
              <a:rPr lang="en-US" dirty="0" smtClean="0"/>
              <a:t>program. The </a:t>
            </a:r>
            <a:r>
              <a:rPr lang="en-US" dirty="0"/>
              <a:t>concept given in the program linking section is used for developing the algorithm for linking loader. The modification records are used for relocation so that the linking and relocation functions are performed using the same mechanism. </a:t>
            </a:r>
            <a:endParaRPr lang="en-US" dirty="0" smtClean="0"/>
          </a:p>
          <a:p>
            <a:pPr marL="0" indent="0" algn="just">
              <a:spcBef>
                <a:spcPts val="0"/>
              </a:spcBef>
              <a:buSzPts val="2800"/>
              <a:buNone/>
            </a:pPr>
            <a:r>
              <a:rPr lang="en-US" smtClean="0"/>
              <a:t>      Linking </a:t>
            </a:r>
            <a:r>
              <a:rPr lang="en-US" dirty="0"/>
              <a:t>Loader uses two-passes logic. </a:t>
            </a:r>
            <a:endParaRPr lang="en-US" dirty="0" smtClean="0"/>
          </a:p>
          <a:p>
            <a:pPr indent="-457200" algn="just">
              <a:spcBef>
                <a:spcPts val="0"/>
              </a:spcBef>
              <a:buSzPts val="2800"/>
            </a:pPr>
            <a:r>
              <a:rPr lang="en-US" b="1" dirty="0" smtClean="0"/>
              <a:t>Pass </a:t>
            </a:r>
            <a:r>
              <a:rPr lang="en-US" b="1" dirty="0"/>
              <a:t>1</a:t>
            </a:r>
            <a:r>
              <a:rPr lang="en-US" dirty="0"/>
              <a:t>: Assign addresses to all external symbols </a:t>
            </a:r>
            <a:endParaRPr lang="en-US" dirty="0" smtClean="0"/>
          </a:p>
          <a:p>
            <a:pPr marL="0" indent="0" algn="just">
              <a:spcBef>
                <a:spcPts val="0"/>
              </a:spcBef>
              <a:buSzPts val="2800"/>
              <a:buNone/>
            </a:pPr>
            <a:r>
              <a:rPr lang="en-US" b="1" dirty="0" smtClean="0"/>
              <a:t>      Pass </a:t>
            </a:r>
            <a:r>
              <a:rPr lang="en-US" b="1" dirty="0"/>
              <a:t>2</a:t>
            </a:r>
            <a:r>
              <a:rPr lang="en-US" dirty="0"/>
              <a:t>: Perform the actual loading, relocation, and linking </a:t>
            </a:r>
            <a:endParaRPr lang="en-US" dirty="0" smtClean="0"/>
          </a:p>
          <a:p>
            <a:pPr marL="0" indent="0" algn="just">
              <a:spcBef>
                <a:spcPts val="0"/>
              </a:spcBef>
              <a:buSzPts val="2800"/>
              <a:buNone/>
            </a:pPr>
            <a:r>
              <a:rPr lang="en-US" dirty="0"/>
              <a:t> </a:t>
            </a:r>
            <a:r>
              <a:rPr lang="en-US" dirty="0" smtClean="0"/>
              <a:t>     </a:t>
            </a:r>
          </a:p>
          <a:p>
            <a:pPr marL="0" indent="0" algn="just">
              <a:spcBef>
                <a:spcPts val="0"/>
              </a:spcBef>
              <a:buSzPts val="2800"/>
              <a:buNone/>
            </a:pPr>
            <a:endParaRPr dirty="0"/>
          </a:p>
        </p:txBody>
      </p:sp>
      <p:sp>
        <p:nvSpPr>
          <p:cNvPr id="233" name="Google Shape;23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Linking Loaders</a:t>
            </a:r>
          </a:p>
        </p:txBody>
      </p:sp>
      <p:sp>
        <p:nvSpPr>
          <p:cNvPr id="4" name="Text Placeholder 3"/>
          <p:cNvSpPr>
            <a:spLocks noGrp="1"/>
          </p:cNvSpPr>
          <p:nvPr>
            <p:ph type="body" idx="1"/>
          </p:nvPr>
        </p:nvSpPr>
        <p:spPr/>
        <p:txBody>
          <a:bodyPr>
            <a:normAutofit fontScale="77500" lnSpcReduction="20000"/>
          </a:bodyPr>
          <a:lstStyle/>
          <a:p>
            <a:pPr marL="114300" indent="0">
              <a:buNone/>
            </a:pPr>
            <a:r>
              <a:rPr lang="en-US" dirty="0" smtClean="0"/>
              <a:t>Data </a:t>
            </a:r>
            <a:r>
              <a:rPr lang="en-US" dirty="0"/>
              <a:t>structures used by linking loaders – </a:t>
            </a:r>
            <a:endParaRPr lang="en-US" dirty="0" smtClean="0"/>
          </a:p>
          <a:p>
            <a:pPr marL="114300" indent="0">
              <a:buNone/>
            </a:pPr>
            <a:r>
              <a:rPr lang="en-US" b="1" dirty="0" smtClean="0"/>
              <a:t>External </a:t>
            </a:r>
            <a:r>
              <a:rPr lang="en-US" b="1" dirty="0"/>
              <a:t>symbol tab: ESTAB </a:t>
            </a:r>
            <a:endParaRPr lang="en-US" b="1" dirty="0" smtClean="0"/>
          </a:p>
          <a:p>
            <a:pPr marL="114300" indent="0">
              <a:buNone/>
            </a:pPr>
            <a:r>
              <a:rPr lang="en-US" dirty="0" smtClean="0"/>
              <a:t>• </a:t>
            </a:r>
            <a:r>
              <a:rPr lang="en-US" dirty="0"/>
              <a:t>Name, address, and control session belonging to </a:t>
            </a:r>
            <a:endParaRPr lang="en-US" dirty="0" smtClean="0"/>
          </a:p>
          <a:p>
            <a:pPr marL="114300" indent="0">
              <a:buNone/>
            </a:pPr>
            <a:r>
              <a:rPr lang="en-US" dirty="0" smtClean="0"/>
              <a:t>• </a:t>
            </a:r>
            <a:r>
              <a:rPr lang="en-US" dirty="0"/>
              <a:t>Hash </a:t>
            </a:r>
            <a:r>
              <a:rPr lang="en-US" dirty="0" smtClean="0"/>
              <a:t>table </a:t>
            </a:r>
          </a:p>
          <a:p>
            <a:pPr marL="114300" indent="0">
              <a:buNone/>
            </a:pPr>
            <a:r>
              <a:rPr lang="en-IN" b="1" dirty="0"/>
              <a:t>Program load </a:t>
            </a:r>
            <a:r>
              <a:rPr lang="en-IN" b="1" dirty="0" smtClean="0"/>
              <a:t>address:</a:t>
            </a:r>
            <a:r>
              <a:rPr lang="en-US" b="1" dirty="0" smtClean="0"/>
              <a:t>PROGADDR </a:t>
            </a:r>
          </a:p>
          <a:p>
            <a:pPr marL="114300" indent="0">
              <a:buNone/>
            </a:pPr>
            <a:r>
              <a:rPr lang="en-US" dirty="0" smtClean="0"/>
              <a:t>• </a:t>
            </a:r>
            <a:r>
              <a:rPr lang="en-US" dirty="0"/>
              <a:t>The beginning address in memory where the linked program is to be loaded. </a:t>
            </a:r>
            <a:endParaRPr lang="en-US" dirty="0" smtClean="0"/>
          </a:p>
          <a:p>
            <a:pPr marL="114300" indent="0">
              <a:buNone/>
            </a:pPr>
            <a:r>
              <a:rPr lang="en-US" dirty="0" smtClean="0"/>
              <a:t>• </a:t>
            </a:r>
            <a:r>
              <a:rPr lang="en-US" dirty="0"/>
              <a:t>Supplied to loader by OS </a:t>
            </a:r>
            <a:endParaRPr lang="en-US" dirty="0" smtClean="0"/>
          </a:p>
          <a:p>
            <a:pPr marL="114300" indent="0">
              <a:buNone/>
            </a:pPr>
            <a:r>
              <a:rPr lang="en-US" b="1" dirty="0" smtClean="0"/>
              <a:t> </a:t>
            </a:r>
            <a:r>
              <a:rPr lang="en-US" b="1" dirty="0"/>
              <a:t>Control session address: </a:t>
            </a:r>
            <a:r>
              <a:rPr lang="en-US" b="1" dirty="0" smtClean="0"/>
              <a:t>CSADDR </a:t>
            </a:r>
          </a:p>
          <a:p>
            <a:pPr marL="114300" indent="0">
              <a:buNone/>
            </a:pPr>
            <a:r>
              <a:rPr lang="en-US" dirty="0" smtClean="0"/>
              <a:t>• </a:t>
            </a:r>
            <a:r>
              <a:rPr lang="en-US" dirty="0"/>
              <a:t>The starting address of the current control session. </a:t>
            </a:r>
            <a:endParaRPr lang="en-US" dirty="0" smtClean="0"/>
          </a:p>
          <a:p>
            <a:pPr marL="114300" indent="0">
              <a:buNone/>
            </a:pPr>
            <a:r>
              <a:rPr lang="en-US" dirty="0" smtClean="0"/>
              <a:t>• </a:t>
            </a:r>
            <a:r>
              <a:rPr lang="en-US" dirty="0"/>
              <a:t>Added to all relative addresses in the control session to get actual addresses. – </a:t>
            </a:r>
            <a:r>
              <a:rPr lang="en-US" b="1" dirty="0"/>
              <a:t>Execution starting address: </a:t>
            </a:r>
            <a:r>
              <a:rPr lang="en-US" b="1" dirty="0" smtClean="0"/>
              <a:t>EXECADDR</a:t>
            </a:r>
          </a:p>
          <a:p>
            <a:pPr marL="114300" indent="0">
              <a:buNone/>
            </a:pPr>
            <a:r>
              <a:rPr lang="en-US" b="1" dirty="0" smtClean="0"/>
              <a:t> </a:t>
            </a:r>
            <a:endParaRPr lang="en-IN"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148422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7"/>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r>
              <a:rPr lang="en-IN" dirty="0"/>
              <a:t/>
            </a:r>
            <a:br>
              <a:rPr lang="en-IN" dirty="0"/>
            </a:br>
            <a:r>
              <a:rPr lang="en-IN" dirty="0"/>
              <a:t>Linking Loaders</a:t>
            </a:r>
            <a:br>
              <a:rPr lang="en-IN" dirty="0"/>
            </a:br>
            <a:r>
              <a:rPr lang="en-IN" dirty="0"/>
              <a:t> </a:t>
            </a:r>
            <a:r>
              <a:rPr lang="en-US" b="1" dirty="0" smtClean="0"/>
              <a:t> </a:t>
            </a:r>
            <a:endParaRPr dirty="0"/>
          </a:p>
        </p:txBody>
      </p:sp>
      <p:sp>
        <p:nvSpPr>
          <p:cNvPr id="239" name="Google Shape;239;p7"/>
          <p:cNvSpPr txBox="1">
            <a:spLocks noGrp="1"/>
          </p:cNvSpPr>
          <p:nvPr>
            <p:ph type="body" idx="1"/>
          </p:nvPr>
        </p:nvSpPr>
        <p:spPr>
          <a:prstGeom prst="rect">
            <a:avLst/>
          </a:prstGeom>
          <a:noFill/>
          <a:ln>
            <a:noFill/>
          </a:ln>
        </p:spPr>
        <p:txBody>
          <a:bodyPr spcFirstLastPara="1" wrap="square" lIns="91425" tIns="45700" rIns="91425" bIns="45700" anchor="t" anchorCtr="0">
            <a:normAutofit fontScale="92500" lnSpcReduction="10000"/>
          </a:bodyPr>
          <a:lstStyle/>
          <a:p>
            <a:pPr marL="114300" indent="0">
              <a:buNone/>
            </a:pPr>
            <a:r>
              <a:rPr lang="en-US" b="1" dirty="0"/>
              <a:t>In Pass 1: </a:t>
            </a:r>
            <a:endParaRPr lang="en-US" b="1" dirty="0" smtClean="0"/>
          </a:p>
          <a:p>
            <a:pPr marL="114300" indent="0">
              <a:buNone/>
            </a:pPr>
            <a:r>
              <a:rPr lang="en-US" dirty="0" smtClean="0"/>
              <a:t>• </a:t>
            </a:r>
            <a:r>
              <a:rPr lang="en-US" dirty="0">
                <a:latin typeface="Times New Roman" pitchFamily="18" charset="0"/>
                <a:cs typeface="Times New Roman" pitchFamily="18" charset="0"/>
              </a:rPr>
              <a:t>Just process Header and Define records </a:t>
            </a:r>
            <a:endParaRPr lang="en-US" dirty="0" smtClean="0">
              <a:latin typeface="Times New Roman" pitchFamily="18" charset="0"/>
              <a:cs typeface="Times New Roman" pitchFamily="18" charset="0"/>
            </a:endParaRPr>
          </a:p>
          <a:p>
            <a:pPr marL="11430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PROGADDR is initialized from OS, also becoming the starting address of the first control session (CSADDR) </a:t>
            </a:r>
            <a:endParaRPr lang="en-US" dirty="0" smtClean="0">
              <a:latin typeface="Times New Roman" pitchFamily="18" charset="0"/>
              <a:cs typeface="Times New Roman" pitchFamily="18" charset="0"/>
            </a:endParaRPr>
          </a:p>
          <a:p>
            <a:pPr marL="11430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Control session is entered ESTAB with name from Header record, address from CSADDR </a:t>
            </a:r>
            <a:endParaRPr lang="en-US" dirty="0" smtClean="0">
              <a:latin typeface="Times New Roman" pitchFamily="18" charset="0"/>
              <a:cs typeface="Times New Roman" pitchFamily="18" charset="0"/>
            </a:endParaRPr>
          </a:p>
          <a:p>
            <a:pPr marL="11430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For each symbol in Define record, enter to ESTAB with name, address (value in the Define record +CSADDR) </a:t>
            </a:r>
            <a:endParaRPr lang="en-US" dirty="0" smtClean="0">
              <a:latin typeface="Times New Roman" pitchFamily="18" charset="0"/>
              <a:cs typeface="Times New Roman" pitchFamily="18" charset="0"/>
            </a:endParaRPr>
          </a:p>
          <a:p>
            <a:pPr marL="11430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When End record is encountered, CSLTH (given in Header record) is added to CSADDR, which become CSADDR of the next control session. </a:t>
            </a:r>
            <a:endParaRPr lang="en-US" dirty="0" smtClean="0">
              <a:latin typeface="Times New Roman" pitchFamily="18" charset="0"/>
              <a:cs typeface="Times New Roman" pitchFamily="18" charset="0"/>
            </a:endParaRPr>
          </a:p>
        </p:txBody>
      </p:sp>
      <p:sp>
        <p:nvSpPr>
          <p:cNvPr id="240" name="Google Shape;240;p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3"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922</Words>
  <Application>Microsoft Office PowerPoint</Application>
  <PresentationFormat>Custom</PresentationFormat>
  <Paragraphs>119</Paragraphs>
  <Slides>13</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13</vt:i4>
      </vt:variant>
    </vt:vector>
  </HeadingPairs>
  <TitlesOfParts>
    <vt:vector size="19" baseType="lpstr">
      <vt:lpstr>Arial</vt:lpstr>
      <vt:lpstr>Arial Black</vt:lpstr>
      <vt:lpstr>Times New Roman</vt:lpstr>
      <vt:lpstr>Calibri</vt:lpstr>
      <vt:lpstr>Raleway ExtraBold</vt:lpstr>
      <vt:lpstr>1_Office Theme</vt:lpstr>
      <vt:lpstr>PowerPoint Presentation</vt:lpstr>
      <vt:lpstr>Chapter-3.1 Linkers and Loaders</vt:lpstr>
      <vt:lpstr>Relocating Loader</vt:lpstr>
      <vt:lpstr>  Relocating Loaders</vt:lpstr>
      <vt:lpstr>  Relocating Loader</vt:lpstr>
      <vt:lpstr>Relocating Loader</vt:lpstr>
      <vt:lpstr> Linking Loaders</vt:lpstr>
      <vt:lpstr>Linking Loaders</vt:lpstr>
      <vt:lpstr> Linking Loaders   </vt:lpstr>
      <vt:lpstr>Linking Loaders</vt:lpstr>
      <vt:lpstr>Linking Loaders</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WELCOME</cp:lastModifiedBy>
  <cp:revision>26</cp:revision>
  <dcterms:created xsi:type="dcterms:W3CDTF">2019-01-09T10:33:58Z</dcterms:created>
  <dcterms:modified xsi:type="dcterms:W3CDTF">2022-11-18T06:21:42Z</dcterms:modified>
</cp:coreProperties>
</file>