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77" r:id="rId7"/>
    <p:sldId id="278" r:id="rId8"/>
    <p:sldId id="279" r:id="rId9"/>
    <p:sldId id="264" r:id="rId10"/>
    <p:sldId id="280" r:id="rId11"/>
    <p:sldId id="265" r:id="rId12"/>
    <p:sldId id="276" r:id="rId13"/>
    <p:sldId id="281" r:id="rId14"/>
    <p:sldId id="275" r:id="rId15"/>
  </p:sldIdLst>
  <p:sldSz cx="12192000" cy="6858000"/>
  <p:notesSz cx="6858000" cy="9144000"/>
  <p:embeddedFontLst>
    <p:embeddedFont>
      <p:font typeface="Arial Black" pitchFamily="34" charset="0"/>
      <p:bold r:id="rId17"/>
    </p:embeddedFont>
    <p:embeddedFont>
      <p:font typeface="Calibri" pitchFamily="34" charset="0"/>
      <p:regular r:id="rId18"/>
      <p:bold r:id="rId19"/>
      <p:italic r:id="rId20"/>
      <p:boldItalic r:id="rId21"/>
    </p:embeddedFont>
    <p:embeddedFont>
      <p:font typeface="Raleway ExtraBold"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m7EkK+rvDSYV75uVK6KIiWff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3" autoAdjust="0"/>
  </p:normalViewPr>
  <p:slideViewPr>
    <p:cSldViewPr snapToGrid="0">
      <p:cViewPr>
        <p:scale>
          <a:sx n="64" d="100"/>
          <a:sy n="64" d="100"/>
        </p:scale>
        <p:origin x="-96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342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9" r:id="rId4" imgW="3303056" imgH="3148059" progId="">
                  <p:embed/>
                </p:oleObj>
              </mc:Choice>
              <mc:Fallback>
                <p:oleObj r:id="rId4" imgW="3303056" imgH="3148059"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37890" name="Picture 2"/>
          <p:cNvPicPr>
            <a:picLocks noChangeAspect="1" noChangeArrowheads="1"/>
          </p:cNvPicPr>
          <p:nvPr/>
        </p:nvPicPr>
        <p:blipFill>
          <a:blip r:embed="rId2"/>
          <a:srcRect/>
          <a:stretch>
            <a:fillRect/>
          </a:stretch>
        </p:blipFill>
        <p:spPr bwMode="auto">
          <a:xfrm>
            <a:off x="1439524" y="438150"/>
            <a:ext cx="9163050" cy="59817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ctr">
              <a:buSzPts val="4400"/>
            </a:pPr>
            <a:r>
              <a:rPr lang="en-IN" dirty="0"/>
              <a:t>Self-Relocating Program </a:t>
            </a:r>
            <a:br>
              <a:rPr lang="en-IN" dirty="0"/>
            </a:br>
            <a:endParaRPr dirty="0"/>
          </a:p>
        </p:txBody>
      </p:sp>
      <p:sp>
        <p:nvSpPr>
          <p:cNvPr id="262" name="Google Shape;26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lgn="just">
              <a:buSzPts val="2800"/>
            </a:pPr>
            <a:r>
              <a:rPr lang="en-US" dirty="0" smtClean="0"/>
              <a:t>A </a:t>
            </a:r>
            <a:r>
              <a:rPr lang="en-US" dirty="0"/>
              <a:t>self-relocating program is one that relocates its address-sensitive instructions to other parts of the memory. The program performs its own relocation and does not require a linker. Self-relocation is used in time-sharing operating systems where the load address of a program may change for each different execution</a:t>
            </a:r>
            <a:r>
              <a:rPr lang="en-US" dirty="0" smtClean="0"/>
              <a:t>.</a:t>
            </a:r>
          </a:p>
          <a:p>
            <a:pPr indent="-457200" algn="just">
              <a:buSzPts val="2800"/>
            </a:pPr>
            <a:r>
              <a:rPr lang="en-IN" dirty="0"/>
              <a:t>A self-relocating program alters itself to execute from a different location of the memory. Self-relocation eliminates the need to have several copies of a program on a disk, with each copy having its own different load origin</a:t>
            </a:r>
            <a:endParaRPr dirty="0"/>
          </a:p>
        </p:txBody>
      </p:sp>
      <p:sp>
        <p:nvSpPr>
          <p:cNvPr id="263" name="Google Shape;2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9"/>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Self-Relocating Program </a:t>
            </a:r>
            <a:br>
              <a:rPr lang="en-IN" dirty="0"/>
            </a:br>
            <a:endParaRPr lang="en-IN" dirty="0"/>
          </a:p>
        </p:txBody>
      </p:sp>
      <p:sp>
        <p:nvSpPr>
          <p:cNvPr id="4" name="Text Placeholder 3"/>
          <p:cNvSpPr>
            <a:spLocks noGrp="1"/>
          </p:cNvSpPr>
          <p:nvPr>
            <p:ph type="body" idx="1"/>
          </p:nvPr>
        </p:nvSpPr>
        <p:spPr/>
        <p:txBody>
          <a:bodyPr>
            <a:normAutofit fontScale="77500" lnSpcReduction="20000"/>
          </a:bodyPr>
          <a:lstStyle/>
          <a:p>
            <a:pPr marL="114300" indent="0">
              <a:buNone/>
            </a:pPr>
            <a:r>
              <a:rPr lang="en-IN" b="1" dirty="0"/>
              <a:t>R</a:t>
            </a:r>
            <a:r>
              <a:rPr lang="en-IN" b="1" dirty="0" smtClean="0"/>
              <a:t>equirements </a:t>
            </a:r>
            <a:r>
              <a:rPr lang="en-IN" b="1" dirty="0"/>
              <a:t>for the </a:t>
            </a:r>
            <a:r>
              <a:rPr lang="en-IN" b="1" dirty="0" smtClean="0"/>
              <a:t>Relocation </a:t>
            </a:r>
            <a:r>
              <a:rPr lang="en-IN" b="1" dirty="0"/>
              <a:t>process</a:t>
            </a:r>
            <a:r>
              <a:rPr lang="en-IN" dirty="0"/>
              <a:t> </a:t>
            </a:r>
            <a:endParaRPr lang="en-IN" dirty="0" smtClean="0"/>
          </a:p>
          <a:p>
            <a:r>
              <a:rPr lang="en-IN" dirty="0" smtClean="0"/>
              <a:t>A </a:t>
            </a:r>
            <a:r>
              <a:rPr lang="en-IN" dirty="0"/>
              <a:t>table of the address-sensitive instructions. The program must know the translated origin and the execution start address as well as the addresses of the address-sensitive instructions.</a:t>
            </a:r>
          </a:p>
          <a:p>
            <a:pPr lvl="0"/>
            <a:r>
              <a:rPr lang="en-IN" dirty="0"/>
              <a:t>A relocating logic, which is the code that performs the relocation process</a:t>
            </a:r>
            <a:r>
              <a:rPr lang="en-IN" dirty="0" smtClean="0"/>
              <a:t>.</a:t>
            </a:r>
          </a:p>
          <a:p>
            <a:pPr marL="114300" lvl="0" indent="0">
              <a:buNone/>
            </a:pPr>
            <a:r>
              <a:rPr lang="en-IN" b="1" dirty="0" smtClean="0"/>
              <a:t>Implementation  </a:t>
            </a:r>
          </a:p>
          <a:p>
            <a:pPr lvl="0"/>
            <a:r>
              <a:rPr lang="en-US" dirty="0" smtClean="0"/>
              <a:t>Once </a:t>
            </a:r>
            <a:r>
              <a:rPr lang="en-US" dirty="0"/>
              <a:t>the program is loaded into the memory for execution, the relocating logic takes control and performs the relocation using the load address and the information regarding the address-sensitive instructions</a:t>
            </a:r>
            <a:r>
              <a:rPr lang="en-US" dirty="0" smtClean="0"/>
              <a:t>.</a:t>
            </a:r>
          </a:p>
          <a:p>
            <a:pPr lvl="0"/>
            <a:r>
              <a:rPr lang="en-US" dirty="0"/>
              <a:t>The self-relocation process may be either static or dynamic</a:t>
            </a:r>
            <a:r>
              <a:rPr lang="en-US" dirty="0" smtClean="0"/>
              <a:t>.</a:t>
            </a:r>
          </a:p>
          <a:p>
            <a:pPr lvl="0"/>
            <a:r>
              <a:rPr lang="en-US" b="1" dirty="0"/>
              <a:t>Static relocation </a:t>
            </a:r>
            <a:r>
              <a:rPr lang="en-US" dirty="0"/>
              <a:t>is performed before the program is executed, whereas </a:t>
            </a:r>
            <a:r>
              <a:rPr lang="en-US" b="1" dirty="0"/>
              <a:t>dynamic relocation </a:t>
            </a:r>
            <a:r>
              <a:rPr lang="en-US" dirty="0"/>
              <a:t>is performed during program execution. </a:t>
            </a:r>
            <a:endParaRPr lang="en-US" dirty="0" smtClean="0"/>
          </a:p>
          <a:p>
            <a:pPr marL="114300" lvl="0" indent="0">
              <a:buNone/>
            </a:pPr>
            <a:r>
              <a:rPr lang="en-US" dirty="0" smtClean="0"/>
              <a:t>           Self-relocating </a:t>
            </a:r>
            <a:r>
              <a:rPr lang="en-US" dirty="0"/>
              <a:t>programs are less efficient compared to reloadable programs.</a:t>
            </a:r>
            <a:endParaRPr lang="en-IN" b="1" dirty="0"/>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val="222880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a:ea typeface="Times New Roman"/>
                <a:cs typeface="Times New Roman"/>
                <a:sym typeface="Times New Roman"/>
              </a:rPr>
              <a:t>References</a:t>
            </a:r>
            <a:br>
              <a:rPr lang="en-US" dirty="0">
                <a:latin typeface="Times New Roman"/>
                <a:ea typeface="Times New Roman"/>
                <a:cs typeface="Times New Roman"/>
                <a:sym typeface="Times New Roman"/>
              </a:rPr>
            </a:br>
            <a:endParaRPr lang="en-IN" dirty="0"/>
          </a:p>
        </p:txBody>
      </p:sp>
      <p:sp>
        <p:nvSpPr>
          <p:cNvPr id="4" name="Text Placeholder 3"/>
          <p:cNvSpPr>
            <a:spLocks noGrp="1"/>
          </p:cNvSpPr>
          <p:nvPr>
            <p:ph type="body" idx="1"/>
          </p:nvPr>
        </p:nvSpPr>
        <p:spPr/>
        <p:txBody>
          <a:bodyPr/>
          <a:lstStyle/>
          <a:p>
            <a:r>
              <a:rPr lang="en-IN" b="1" dirty="0"/>
              <a:t>Text Books:</a:t>
            </a:r>
            <a:endParaRPr lang="en-IN" sz="3200" b="1" dirty="0"/>
          </a:p>
          <a:p>
            <a:pPr lvl="0"/>
            <a:r>
              <a:rPr lang="en-IN" dirty="0"/>
              <a:t>Donovan J.J., Systems Programming, New York, </a:t>
            </a:r>
            <a:r>
              <a:rPr lang="en-IN" dirty="0" err="1"/>
              <a:t>Mc-Graw</a:t>
            </a:r>
            <a:r>
              <a:rPr lang="en-IN" dirty="0"/>
              <a:t> Hill,1972.</a:t>
            </a:r>
            <a:endParaRPr lang="en-IN" sz="2400" dirty="0"/>
          </a:p>
          <a:p>
            <a:pPr lvl="0"/>
            <a:r>
              <a:rPr lang="en-IN" dirty="0" err="1"/>
              <a:t>Dhamdhere</a:t>
            </a:r>
            <a:r>
              <a:rPr lang="en-IN" dirty="0"/>
              <a:t>, D.M., Introduction to Systems Software, Tata </a:t>
            </a:r>
            <a:r>
              <a:rPr lang="en-IN" dirty="0" err="1"/>
              <a:t>Mc-Graw</a:t>
            </a:r>
            <a:r>
              <a:rPr lang="en-IN" dirty="0"/>
              <a:t> Hill1996.</a:t>
            </a:r>
            <a:endParaRPr lang="en-IN" sz="2400" dirty="0"/>
          </a:p>
          <a:p>
            <a:r>
              <a:rPr lang="en-IN" b="1" dirty="0"/>
              <a:t>Reference Books:</a:t>
            </a:r>
            <a:endParaRPr lang="en-IN" sz="3200" b="1" dirty="0"/>
          </a:p>
          <a:p>
            <a:pPr lvl="1"/>
            <a:r>
              <a:rPr lang="en-IN" dirty="0" err="1"/>
              <a:t>Aho</a:t>
            </a:r>
            <a:r>
              <a:rPr lang="en-IN" dirty="0"/>
              <a:t> A.V. and J.D. Ullman Principles of compiler Design Addison Wesley/</a:t>
            </a:r>
            <a:r>
              <a:rPr lang="en-IN" dirty="0" err="1"/>
              <a:t>Narosa</a:t>
            </a:r>
            <a:endParaRPr lang="en-IN" sz="2000" dirty="0"/>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391971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6" name="Google Shape;336;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1" name="Google Shape;341;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20"/>
          <p:cNvGrpSpPr/>
          <p:nvPr/>
        </p:nvGrpSpPr>
        <p:grpSpPr>
          <a:xfrm>
            <a:off x="237520" y="152400"/>
            <a:ext cx="410563" cy="1612900"/>
            <a:chOff x="83821" y="0"/>
            <a:chExt cx="219636" cy="903079"/>
          </a:xfrm>
        </p:grpSpPr>
        <p:sp>
          <p:nvSpPr>
            <p:cNvPr id="344" name="Google Shape;344;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7" name="Google Shape;347;p20"/>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3" r:id="rId4" imgW="183878" imgH="183422" progId="">
                    <p:embed/>
                  </p:oleObj>
                </mc:Choice>
                <mc:Fallback>
                  <p:oleObj r:id="rId4" imgW="183878" imgH="183422"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 name="Google Shape;3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pPr marL="0" lvl="0" indent="0" algn="r" rtl="0">
                <a:spcBef>
                  <a:spcPts val="0"/>
                </a:spcBef>
                <a:spcAft>
                  <a:spcPts val="0"/>
                </a:spcAft>
                <a:buNone/>
              </a:pPr>
              <a:t>14</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lvl="0" algn="ctr">
              <a:buSzPts val="4400"/>
            </a:pPr>
            <a:r>
              <a:rPr lang="en-US" dirty="0" smtClean="0">
                <a:latin typeface="Times New Roman"/>
                <a:ea typeface="Times New Roman"/>
                <a:cs typeface="Times New Roman"/>
                <a:sym typeface="Times New Roman"/>
              </a:rPr>
              <a:t>Chapter-3.1</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IN" b="1" dirty="0"/>
              <a:t>Linkers and Loaders</a:t>
            </a:r>
            <a:endParaRPr dirty="0">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dirty="0"/>
              <a:t>Introduction to </a:t>
            </a:r>
            <a:r>
              <a:rPr lang="en-US" sz="2400" dirty="0" smtClean="0"/>
              <a:t>Linker</a:t>
            </a:r>
            <a:endParaRPr dirty="0"/>
          </a:p>
          <a:p>
            <a:pPr marL="228600" lvl="0" indent="-228600">
              <a:lnSpc>
                <a:spcPct val="150000"/>
              </a:lnSpc>
              <a:buSzPts val="2400"/>
            </a:pPr>
            <a:r>
              <a:rPr lang="en-US" sz="2400" dirty="0"/>
              <a:t> </a:t>
            </a:r>
            <a:r>
              <a:rPr lang="en-IN" sz="2400" dirty="0"/>
              <a:t>Relocation of Linking </a:t>
            </a:r>
            <a:r>
              <a:rPr lang="en-IN" sz="2400" dirty="0" smtClean="0"/>
              <a:t>Concept</a:t>
            </a:r>
          </a:p>
          <a:p>
            <a:pPr marL="228600" lvl="0" indent="-228600">
              <a:lnSpc>
                <a:spcPct val="150000"/>
              </a:lnSpc>
              <a:buSzPts val="2400"/>
            </a:pPr>
            <a:r>
              <a:rPr lang="en-US" sz="2400" dirty="0" smtClean="0">
                <a:latin typeface="Times New Roman"/>
                <a:ea typeface="Times New Roman"/>
                <a:cs typeface="Times New Roman"/>
                <a:sym typeface="Times New Roman"/>
              </a:rPr>
              <a:t>Self Relocating Program</a:t>
            </a:r>
            <a:endParaRPr sz="2400" dirty="0">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
            </a:r>
            <a:br>
              <a:rPr lang="en-US" dirty="0"/>
            </a:br>
            <a:r>
              <a:rPr lang="en-US" dirty="0"/>
              <a:t> </a:t>
            </a:r>
            <a:r>
              <a:rPr lang="en-US" b="1" dirty="0" smtClean="0"/>
              <a:t>Linker</a:t>
            </a:r>
            <a:endParaRPr dirty="0"/>
          </a:p>
        </p:txBody>
      </p:sp>
      <p:sp>
        <p:nvSpPr>
          <p:cNvPr id="211" name="Google Shape;211;p3"/>
          <p:cNvSpPr txBox="1">
            <a:spLocks noGrp="1"/>
          </p:cNvSpPr>
          <p:nvPr>
            <p:ph type="body" idx="1"/>
          </p:nvPr>
        </p:nvSpPr>
        <p:spPr>
          <a:xfrm>
            <a:off x="838200" y="1624405"/>
            <a:ext cx="10515600" cy="4552558"/>
          </a:xfrm>
          <a:prstGeom prst="rect">
            <a:avLst/>
          </a:prstGeom>
          <a:noFill/>
          <a:ln>
            <a:noFill/>
          </a:ln>
        </p:spPr>
        <p:txBody>
          <a:bodyPr spcFirstLastPara="1" wrap="square" lIns="91425" tIns="45700" rIns="91425" bIns="45700" anchor="t" anchorCtr="0">
            <a:normAutofit fontScale="85000" lnSpcReduction="10000"/>
          </a:bodyPr>
          <a:lstStyle/>
          <a:p>
            <a:pPr marL="228600" lvl="0" indent="-50800" algn="just" rtl="0">
              <a:lnSpc>
                <a:spcPct val="90000"/>
              </a:lnSpc>
              <a:spcBef>
                <a:spcPts val="0"/>
              </a:spcBef>
              <a:spcAft>
                <a:spcPts val="0"/>
              </a:spcAft>
              <a:buClr>
                <a:schemeClr val="dk1"/>
              </a:buClr>
              <a:buSzPts val="2800"/>
              <a:buNone/>
            </a:pPr>
            <a:endParaRPr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Linker </a:t>
            </a:r>
            <a:r>
              <a:rPr lang="en-US" dirty="0">
                <a:latin typeface="Times New Roman" pitchFamily="18" charset="0"/>
                <a:cs typeface="Times New Roman" pitchFamily="18" charset="0"/>
              </a:rPr>
              <a:t>is a program in a system which helps to link object modules of a program into a single object file. </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performs the process of linking. Linkers are also called as link editors. Linking is a process of collecting and maintaining piece of code and data into a single file. </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Linker </a:t>
            </a:r>
            <a:r>
              <a:rPr lang="en-US" dirty="0">
                <a:latin typeface="Times New Roman" pitchFamily="18" charset="0"/>
                <a:cs typeface="Times New Roman" pitchFamily="18" charset="0"/>
              </a:rPr>
              <a:t>also links a particular module into system library. It takes object modules from assembler as input and forms an executable file as output for the loader. </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Linking </a:t>
            </a:r>
            <a:r>
              <a:rPr lang="en-US" dirty="0">
                <a:latin typeface="Times New Roman" pitchFamily="18" charset="0"/>
                <a:cs typeface="Times New Roman" pitchFamily="18" charset="0"/>
              </a:rPr>
              <a:t>is performed at both compile time, when the source code is translated into machine code and load time, when the program is loaded into memory by the loader. Linking is performed at the last step in compiling a program.</a:t>
            </a:r>
          </a:p>
          <a:p>
            <a:pPr fontAlgn="base"/>
            <a:r>
              <a:rPr lang="en-US" dirty="0">
                <a:latin typeface="Times New Roman" pitchFamily="18" charset="0"/>
                <a:cs typeface="Times New Roman" pitchFamily="18" charset="0"/>
              </a:rPr>
              <a:t>Source code -&gt; compiler -&gt; Assembler -&gt; Object code -&gt; Linker -&gt; Executable file -&gt; Loader</a:t>
            </a:r>
          </a:p>
          <a:p>
            <a:pPr marL="228600" lvl="0" indent="-228600" algn="just" rtl="0">
              <a:lnSpc>
                <a:spcPct val="90000"/>
              </a:lnSpc>
              <a:spcBef>
                <a:spcPts val="1000"/>
              </a:spcBef>
              <a:spcAft>
                <a:spcPts val="0"/>
              </a:spcAft>
              <a:buClr>
                <a:schemeClr val="dk1"/>
              </a:buClr>
              <a:buSzPts val="2800"/>
              <a:buChar char="•"/>
            </a:pPr>
            <a:endParaRPr dirty="0">
              <a:latin typeface="Times New Roman" pitchFamily="18" charset="0"/>
              <a:cs typeface="Times New Roman" pitchFamily="18" charset="0"/>
            </a:endParaRPr>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xfrm>
            <a:off x="1257749" y="118334"/>
            <a:ext cx="10515600" cy="79606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dirty="0"/>
              <a:t/>
            </a:r>
            <a:br>
              <a:rPr lang="en-US" dirty="0"/>
            </a:br>
            <a:r>
              <a:rPr lang="en-US" b="1" dirty="0"/>
              <a:t> </a:t>
            </a:r>
            <a:r>
              <a:rPr lang="en-IN" b="1" dirty="0" smtClean="0"/>
              <a:t>Types of Linking</a:t>
            </a:r>
            <a:endParaRPr b="1" dirty="0"/>
          </a:p>
        </p:txBody>
      </p:sp>
      <p:sp>
        <p:nvSpPr>
          <p:cNvPr id="225" name="Google Shape;225;p5"/>
          <p:cNvSpPr txBox="1">
            <a:spLocks noGrp="1"/>
          </p:cNvSpPr>
          <p:nvPr>
            <p:ph type="body" idx="1"/>
          </p:nvPr>
        </p:nvSpPr>
        <p:spPr>
          <a:xfrm>
            <a:off x="741381" y="796066"/>
            <a:ext cx="10515600" cy="4455739"/>
          </a:xfrm>
          <a:prstGeom prst="rect">
            <a:avLst/>
          </a:prstGeom>
          <a:noFill/>
          <a:ln>
            <a:noFill/>
          </a:ln>
        </p:spPr>
        <p:txBody>
          <a:bodyPr spcFirstLastPara="1" wrap="square" lIns="91425" tIns="45700" rIns="91425" bIns="45700" anchor="t" anchorCtr="0">
            <a:normAutofit fontScale="77500" lnSpcReduction="20000"/>
          </a:bodyPr>
          <a:lstStyle/>
          <a:p>
            <a:pPr marL="228600" lvl="0" indent="-64135" algn="just" rtl="0">
              <a:lnSpc>
                <a:spcPct val="90000"/>
              </a:lnSpc>
              <a:spcBef>
                <a:spcPts val="0"/>
              </a:spcBef>
              <a:spcAft>
                <a:spcPts val="0"/>
              </a:spcAft>
              <a:buClr>
                <a:schemeClr val="dk1"/>
              </a:buClr>
              <a:buSzPct val="100000"/>
              <a:buNone/>
            </a:pPr>
            <a:endParaRPr dirty="0">
              <a:latin typeface="Times New Roman" pitchFamily="18" charset="0"/>
              <a:cs typeface="Times New Roman" pitchFamily="18" charset="0"/>
            </a:endParaRPr>
          </a:p>
          <a:p>
            <a:pPr marL="228600" lvl="0" indent="-215265" algn="just">
              <a:buSzPct val="100000"/>
            </a:pPr>
            <a:r>
              <a:rPr lang="en-US" dirty="0">
                <a:latin typeface="Times New Roman" pitchFamily="18" charset="0"/>
                <a:cs typeface="Times New Roman" pitchFamily="18" charset="0"/>
              </a:rPr>
              <a:t>Linking is of two types: </a:t>
            </a:r>
            <a:endParaRPr lang="en-US" dirty="0" smtClean="0">
              <a:latin typeface="Times New Roman" pitchFamily="18" charset="0"/>
              <a:cs typeface="Times New Roman" pitchFamily="18" charset="0"/>
            </a:endParaRPr>
          </a:p>
          <a:p>
            <a:pPr marL="228600" lvl="0" indent="-215265" algn="just">
              <a:buSzPct val="100000"/>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Static Linking –</a:t>
            </a:r>
            <a:r>
              <a:rPr lang="en-US" dirty="0">
                <a:latin typeface="Times New Roman" pitchFamily="18" charset="0"/>
                <a:cs typeface="Times New Roman" pitchFamily="18" charset="0"/>
              </a:rPr>
              <a:t> It is performed during the compilation of source program. Linking is performed before execution in static linking. It takes collection of </a:t>
            </a:r>
            <a:r>
              <a:rPr lang="en-US" dirty="0" err="1">
                <a:latin typeface="Times New Roman" pitchFamily="18" charset="0"/>
                <a:cs typeface="Times New Roman" pitchFamily="18" charset="0"/>
              </a:rPr>
              <a:t>relocatable</a:t>
            </a:r>
            <a:r>
              <a:rPr lang="en-US" dirty="0">
                <a:latin typeface="Times New Roman" pitchFamily="18" charset="0"/>
                <a:cs typeface="Times New Roman" pitchFamily="18" charset="0"/>
              </a:rPr>
              <a:t> object file and command-line arguments and generates a fully linked object file that can be loaded and run. Static linker performs two major tasks</a:t>
            </a:r>
            <a:endParaRPr dirty="0">
              <a:latin typeface="Times New Roman" pitchFamily="18" charset="0"/>
              <a:cs typeface="Times New Roman" pitchFamily="18" charset="0"/>
            </a:endParaRPr>
          </a:p>
          <a:p>
            <a:pPr marL="228600" lvl="0" indent="-215265" algn="just" rtl="0">
              <a:lnSpc>
                <a:spcPct val="90000"/>
              </a:lnSpc>
              <a:spcBef>
                <a:spcPts val="1000"/>
              </a:spcBef>
              <a:spcAft>
                <a:spcPts val="0"/>
              </a:spcAft>
              <a:buClr>
                <a:schemeClr val="dk1"/>
              </a:buClr>
              <a:buSzPct val="100000"/>
              <a:buChar char="•"/>
            </a:pPr>
            <a:r>
              <a:rPr lang="en-US" dirty="0">
                <a:latin typeface="Times New Roman" pitchFamily="18" charset="0"/>
                <a:cs typeface="Times New Roman" pitchFamily="18" charset="0"/>
              </a:rPr>
              <a:t> The process is repeated until the program is mistake free and translated to an object code. </a:t>
            </a:r>
            <a:endParaRPr lang="en-US" dirty="0" smtClean="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Symbol resolution –</a:t>
            </a:r>
            <a:r>
              <a:rPr lang="en-US" dirty="0">
                <a:latin typeface="Times New Roman" pitchFamily="18" charset="0"/>
                <a:cs typeface="Times New Roman" pitchFamily="18" charset="0"/>
              </a:rPr>
              <a:t> It associates each symbol reference with exactly one symbol definition .Every symbol has a  predefined task.</a:t>
            </a:r>
          </a:p>
          <a:p>
            <a:pPr fontAlgn="base"/>
            <a:r>
              <a:rPr lang="en-US" b="1" dirty="0">
                <a:latin typeface="Times New Roman" pitchFamily="18" charset="0"/>
                <a:cs typeface="Times New Roman" pitchFamily="18" charset="0"/>
              </a:rPr>
              <a:t>Relocation –</a:t>
            </a:r>
            <a:r>
              <a:rPr lang="en-US" dirty="0">
                <a:latin typeface="Times New Roman" pitchFamily="18" charset="0"/>
                <a:cs typeface="Times New Roman" pitchFamily="18" charset="0"/>
              </a:rPr>
              <a:t> It relocates code and data section and modifies the symbol references to the relocated memory locations.</a:t>
            </a:r>
          </a:p>
          <a:p>
            <a:pPr fontAlgn="base"/>
            <a:r>
              <a:rPr lang="en-US" dirty="0">
                <a:latin typeface="Times New Roman" pitchFamily="18" charset="0"/>
                <a:cs typeface="Times New Roman" pitchFamily="18" charset="0"/>
              </a:rPr>
              <a:t>The linker copies all library routines used in the program into executable image. As a result, it requires more memory space. As it does not require the presence of library on the system when it is run, so it is faster and more portable. No failure chance and less error chance. </a:t>
            </a:r>
          </a:p>
          <a:p>
            <a:pPr marL="228600" lvl="0" indent="-215265" algn="just" rtl="0">
              <a:lnSpc>
                <a:spcPct val="90000"/>
              </a:lnSpc>
              <a:spcBef>
                <a:spcPts val="1000"/>
              </a:spcBef>
              <a:spcAft>
                <a:spcPts val="0"/>
              </a:spcAft>
              <a:buClr>
                <a:schemeClr val="dk1"/>
              </a:buClr>
              <a:buSzPct val="100000"/>
              <a:buChar char="•"/>
            </a:pPr>
            <a:endParaRPr dirty="0">
              <a:latin typeface="Times New Roman" pitchFamily="18" charset="0"/>
              <a:cs typeface="Times New Roman" pitchFamily="18" charset="0"/>
            </a:endParaRPr>
          </a:p>
          <a:p>
            <a:pPr marL="228600" lvl="0" indent="-64135" algn="just" rtl="0">
              <a:lnSpc>
                <a:spcPct val="90000"/>
              </a:lnSpc>
              <a:spcBef>
                <a:spcPts val="1000"/>
              </a:spcBef>
              <a:spcAft>
                <a:spcPts val="0"/>
              </a:spcAft>
              <a:buClr>
                <a:schemeClr val="dk1"/>
              </a:buClr>
              <a:buSzPct val="100000"/>
              <a:buNone/>
            </a:pPr>
            <a:endParaRPr dirty="0">
              <a:latin typeface="Times New Roman" pitchFamily="18" charset="0"/>
              <a:cs typeface="Times New Roman" pitchFamily="18" charset="0"/>
            </a:endParaRPr>
          </a:p>
        </p:txBody>
      </p:sp>
      <p:sp>
        <p:nvSpPr>
          <p:cNvPr id="226" name="Google Shape;2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smtClean="0"/>
              <a:t>Dynamic Linking:</a:t>
            </a:r>
            <a:endParaRPr dirty="0"/>
          </a:p>
        </p:txBody>
      </p:sp>
      <p:sp>
        <p:nvSpPr>
          <p:cNvPr id="232" name="Google Shape;23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800"/>
              <a:buNone/>
            </a:pPr>
            <a:r>
              <a:rPr lang="en-US" sz="2400" b="1" dirty="0">
                <a:latin typeface="Times New Roman" pitchFamily="18" charset="0"/>
                <a:cs typeface="Times New Roman" pitchFamily="18" charset="0"/>
              </a:rPr>
              <a:t>2. Dynamic linking –</a:t>
            </a:r>
            <a:r>
              <a:rPr lang="en-US" sz="2400" dirty="0">
                <a:latin typeface="Times New Roman" pitchFamily="18" charset="0"/>
                <a:cs typeface="Times New Roman" pitchFamily="18" charset="0"/>
              </a:rPr>
              <a:t> Dynamic linking is performed during the run time. This linking is accomplished by placing the name of a shareable library in the executable image. </a:t>
            </a:r>
            <a:endParaRPr lang="en-US" sz="2400" dirty="0" smtClean="0">
              <a:latin typeface="Times New Roman" pitchFamily="18" charset="0"/>
              <a:cs typeface="Times New Roman" pitchFamily="18" charset="0"/>
            </a:endParaRPr>
          </a:p>
          <a:p>
            <a:pPr marL="228600" lvl="0" indent="-228600" algn="just">
              <a:spcBef>
                <a:spcPts val="0"/>
              </a:spcBef>
              <a:buSzPts val="2800"/>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more chances of errors and failures. It require less memory space as multiple programs can share a single copy of the library. Here we can perform code sharing. </a:t>
            </a:r>
            <a:endParaRPr lang="en-US" sz="2400" dirty="0" smtClean="0">
              <a:latin typeface="Times New Roman" pitchFamily="18" charset="0"/>
              <a:cs typeface="Times New Roman" pitchFamily="18" charset="0"/>
            </a:endParaRPr>
          </a:p>
          <a:p>
            <a:pPr marL="228600" lvl="0" indent="-228600" algn="just">
              <a:spcBef>
                <a:spcPts val="0"/>
              </a:spcBef>
              <a:buSzPts val="2800"/>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means if we are using the same object a number of times in the program, instead of linking the same object again and again into the library, each module shares information of the object with other modules having the same object. </a:t>
            </a:r>
            <a:endParaRPr lang="en-US" sz="2400" dirty="0" smtClean="0">
              <a:latin typeface="Times New Roman" pitchFamily="18" charset="0"/>
              <a:cs typeface="Times New Roman" pitchFamily="18" charset="0"/>
            </a:endParaRPr>
          </a:p>
          <a:p>
            <a:pPr marL="228600" lvl="0" indent="-228600" algn="just">
              <a:spcBef>
                <a:spcPts val="0"/>
              </a:spcBef>
              <a:buSzPts val="2800"/>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shared library needed in the linking is stored in virtual memory to save RAM. In this linking we can also relocate the code for the smooth running of code but all the code is not </a:t>
            </a:r>
            <a:r>
              <a:rPr lang="en-US" sz="2400" dirty="0" err="1">
                <a:latin typeface="Times New Roman" pitchFamily="18" charset="0"/>
                <a:cs typeface="Times New Roman" pitchFamily="18" charset="0"/>
              </a:rPr>
              <a:t>relocatable</a:t>
            </a:r>
            <a:r>
              <a:rPr lang="en-US" sz="2400" dirty="0">
                <a:latin typeface="Times New Roman" pitchFamily="18" charset="0"/>
                <a:cs typeface="Times New Roman" pitchFamily="18" charset="0"/>
              </a:rPr>
              <a:t>. It fixes the address at run time.</a:t>
            </a:r>
            <a:endParaRPr sz="2400" dirty="0">
              <a:latin typeface="Times New Roman" pitchFamily="18" charset="0"/>
              <a:cs typeface="Times New Roman" pitchFamily="18" charset="0"/>
            </a:endParaRPr>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Relocation of linking concept</a:t>
            </a:r>
            <a:endParaRPr lang="en-US" dirty="0"/>
          </a:p>
        </p:txBody>
      </p:sp>
      <p:sp>
        <p:nvSpPr>
          <p:cNvPr id="4" name="Text Placeholder 3"/>
          <p:cNvSpPr>
            <a:spLocks noGrp="1"/>
          </p:cNvSpPr>
          <p:nvPr>
            <p:ph type="body" idx="1"/>
          </p:nvPr>
        </p:nvSpPr>
        <p:spPr/>
        <p:txBody>
          <a:bodyPr/>
          <a:lstStyle/>
          <a:p>
            <a:r>
              <a:rPr lang="en-US" dirty="0" smtClean="0"/>
              <a:t>Program relocation is the process of modifying the addresses used in the address sensitive instruction of a program such that the program can execute correctly from the designated area of memory.</a:t>
            </a:r>
          </a:p>
          <a:p>
            <a:r>
              <a:rPr lang="en-US" dirty="0" smtClean="0"/>
              <a:t>If linked origin≠ translated origin, relocation must be performed by the linker.</a:t>
            </a:r>
          </a:p>
          <a:p>
            <a:r>
              <a:rPr lang="en-US" dirty="0" smtClean="0"/>
              <a:t>If load origin≠ linked origin, relocation must be performed by the loader.</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idx="1"/>
          </p:nvPr>
        </p:nvSpPr>
        <p:spPr>
          <a:xfrm>
            <a:off x="838200" y="1825624"/>
            <a:ext cx="10515600" cy="4800027"/>
          </a:xfrm>
        </p:spPr>
        <p:txBody>
          <a:bodyPr>
            <a:normAutofit fontScale="92500" lnSpcReduction="20000"/>
          </a:bodyPr>
          <a:lstStyle/>
          <a:p>
            <a:r>
              <a:rPr lang="en-US" dirty="0" smtClean="0"/>
              <a:t>Let AA be the set of absolute address - instruction or data addresses used in the instruction of a program P.</a:t>
            </a:r>
          </a:p>
          <a:p>
            <a:r>
              <a:rPr lang="en-US" dirty="0" smtClean="0"/>
              <a:t>AA≠ ф implies that program P assumes its instructions and data to occupy memory words with specific addresses.</a:t>
            </a:r>
          </a:p>
          <a:p>
            <a:r>
              <a:rPr lang="en-US" dirty="0" smtClean="0"/>
              <a:t>Such a program – called an address sensitive program – contains one or more of the following: </a:t>
            </a:r>
          </a:p>
          <a:p>
            <a:pPr lvl="1">
              <a:buFont typeface="Wingdings" pitchFamily="2" charset="2"/>
              <a:buChar char="ü"/>
            </a:pPr>
            <a:r>
              <a:rPr lang="en-US" b="1" dirty="0" smtClean="0"/>
              <a:t>An address sensitive instruction</a:t>
            </a:r>
            <a:r>
              <a:rPr lang="en-US" dirty="0" smtClean="0"/>
              <a:t>: an instruction which uses an address a ∈ AA.</a:t>
            </a:r>
          </a:p>
          <a:p>
            <a:pPr lvl="1">
              <a:buFont typeface="Wingdings" pitchFamily="2" charset="2"/>
              <a:buChar char="ü"/>
            </a:pPr>
            <a:r>
              <a:rPr lang="en-US" b="1" dirty="0" smtClean="0"/>
              <a:t>An address constant</a:t>
            </a:r>
            <a:r>
              <a:rPr lang="en-US" dirty="0" smtClean="0"/>
              <a:t>: a data word which contains an address a ∈ AA.</a:t>
            </a:r>
          </a:p>
          <a:p>
            <a:r>
              <a:rPr lang="en-US" dirty="0" smtClean="0"/>
              <a:t>An address sensitive program P can execute correctly only if the start address of the memory area allocated to it is the same as its translated origin.</a:t>
            </a:r>
          </a:p>
          <a:p>
            <a:r>
              <a:rPr lang="en-US" dirty="0" smtClean="0"/>
              <a:t>To execute correctly from any other memory area, the address used in each address sensitive instruction of P must be ‘corrected’.</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Performing Linking</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36866" name="Picture 2"/>
          <p:cNvPicPr>
            <a:picLocks noChangeAspect="1" noChangeArrowheads="1"/>
          </p:cNvPicPr>
          <p:nvPr/>
        </p:nvPicPr>
        <p:blipFill>
          <a:blip r:embed="rId2"/>
          <a:srcRect/>
          <a:stretch>
            <a:fillRect/>
          </a:stretch>
        </p:blipFill>
        <p:spPr bwMode="auto">
          <a:xfrm>
            <a:off x="1113644" y="1696466"/>
            <a:ext cx="9889136" cy="417967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838200" y="365125"/>
            <a:ext cx="10515600" cy="9112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smtClean="0"/>
              <a:t>LINKING</a:t>
            </a:r>
            <a:endParaRPr dirty="0"/>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2"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1505" name="Picture 1"/>
          <p:cNvPicPr>
            <a:picLocks noChangeAspect="1" noChangeArrowheads="1"/>
          </p:cNvPicPr>
          <p:nvPr/>
        </p:nvPicPr>
        <p:blipFill>
          <a:blip r:embed="rId3"/>
          <a:srcRect/>
          <a:stretch>
            <a:fillRect/>
          </a:stretch>
        </p:blipFill>
        <p:spPr bwMode="auto">
          <a:xfrm>
            <a:off x="3009587" y="1783828"/>
            <a:ext cx="6584117" cy="41972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687</Words>
  <Application>Microsoft Office PowerPoint</Application>
  <PresentationFormat>Custom</PresentationFormat>
  <Paragraphs>89</Paragraphs>
  <Slides>14</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1" baseType="lpstr">
      <vt:lpstr>Arial</vt:lpstr>
      <vt:lpstr>Wingdings</vt:lpstr>
      <vt:lpstr>Arial Black</vt:lpstr>
      <vt:lpstr>Times New Roman</vt:lpstr>
      <vt:lpstr>Calibri</vt:lpstr>
      <vt:lpstr>Raleway ExtraBold</vt:lpstr>
      <vt:lpstr>1_Office Theme</vt:lpstr>
      <vt:lpstr>PowerPoint Presentation</vt:lpstr>
      <vt:lpstr>Chapter-3.1 Linkers and Loaders</vt:lpstr>
      <vt:lpstr>  Linker</vt:lpstr>
      <vt:lpstr>  Types of Linking</vt:lpstr>
      <vt:lpstr>Dynamic Linking:</vt:lpstr>
      <vt:lpstr>Relocation of linking concept</vt:lpstr>
      <vt:lpstr>PowerPoint Presentation</vt:lpstr>
      <vt:lpstr>Performing Linking</vt:lpstr>
      <vt:lpstr>LINKING</vt:lpstr>
      <vt:lpstr>PowerPoint Presentation</vt:lpstr>
      <vt:lpstr>Self-Relocating Program  </vt:lpstr>
      <vt:lpstr>Self-Relocating Program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18</cp:revision>
  <dcterms:created xsi:type="dcterms:W3CDTF">2019-01-09T10:33:58Z</dcterms:created>
  <dcterms:modified xsi:type="dcterms:W3CDTF">2022-11-18T06:32:46Z</dcterms:modified>
</cp:coreProperties>
</file>