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aleway ExtraBold"/>
      <p:bold r:id="rId35"/>
      <p:boldItalic r:id="rId36"/>
    </p:embeddedFont>
    <p:embeddedFont>
      <p:font typeface="Arial Black"/>
      <p:regular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2" roundtripDataSignature="AMtx7mjZRimMBYJ7YaRgeJY6dwED8S2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SourceSans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ExtraBold-bold.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font" Target="fonts/RalewayExtraBold-boldItalic.fntdata"/><Relationship Id="rId17" Type="http://schemas.openxmlformats.org/officeDocument/2006/relationships/slide" Target="slides/slide12.xml"/><Relationship Id="rId39" Type="http://schemas.openxmlformats.org/officeDocument/2006/relationships/font" Target="fonts/SourceSansPro-bold.fntdata"/><Relationship Id="rId16" Type="http://schemas.openxmlformats.org/officeDocument/2006/relationships/slide" Target="slides/slide11.xml"/><Relationship Id="rId38" Type="http://schemas.openxmlformats.org/officeDocument/2006/relationships/font" Target="fonts/SourceSansPro-regular.fnt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9" name="Google Shape;17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p:nvPr>
            <p:ph idx="2" type="pic"/>
          </p:nvPr>
        </p:nvSpPr>
        <p:spPr>
          <a:xfrm>
            <a:off x="5183188" y="987425"/>
            <a:ext cx="6172200" cy="4873625"/>
          </a:xfrm>
          <a:prstGeom prst="rect">
            <a:avLst/>
          </a:prstGeom>
          <a:noFill/>
          <a:ln>
            <a:noFill/>
          </a:ln>
        </p:spPr>
      </p:sp>
      <p:sp>
        <p:nvSpPr>
          <p:cNvPr id="72" name="Google Shape;72;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4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4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4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4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geeksforgeeks.org/bootstrapping-in-compiler-design/" TargetMode="External"/><Relationship Id="rId4" Type="http://schemas.openxmlformats.org/officeDocument/2006/relationships/hyperlink" Target="https://pdflife.one/download/4588432-john-j-donovan-systems-programming-ebook-wordpress-pdf" TargetMode="External"/><Relationship Id="rId5" Type="http://schemas.openxmlformats.org/officeDocument/2006/relationships/hyperlink" Target="https://dlscrib.com/download/systems-programming-and-operating-systems-by-dhamdhere_59b64cb7dc0d60182f8ceb1f_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01" name="Google Shape;10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2" name="Google Shape;102;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2" name="Google Shape;102;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3" name="Google Shape;10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5" name="Google Shape;10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6" name="Google Shape;10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8" name="Google Shape;10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0" name="Google Shape;110;p1"/>
          <p:cNvSpPr txBox="1"/>
          <p:nvPr/>
        </p:nvSpPr>
        <p:spPr>
          <a:xfrm>
            <a:off x="2127857" y="2051945"/>
            <a:ext cx="9063318" cy="547534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u="none">
                <a:solidFill>
                  <a:schemeClr val="dk1"/>
                </a:solidFill>
                <a:latin typeface="Arial Black"/>
                <a:ea typeface="Arial Black"/>
                <a:cs typeface="Arial Black"/>
                <a:sym typeface="Arial Black"/>
              </a:rPr>
              <a:t>University Institute of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1" lang="en-US" sz="3200" u="none">
                <a:solidFill>
                  <a:schemeClr val="dk1"/>
                </a:solidFill>
                <a:latin typeface="Arial Black"/>
                <a:ea typeface="Arial Black"/>
                <a:cs typeface="Arial Black"/>
                <a:sym typeface="Arial Black"/>
              </a:rPr>
              <a:t>DEPARTMENT OF COMPUTER SCIENCE &amp;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0" lang="en-US" sz="2800" u="none">
                <a:solidFill>
                  <a:schemeClr val="dk1"/>
                </a:solidFill>
                <a:latin typeface="Times New Roman"/>
                <a:ea typeface="Times New Roman"/>
                <a:cs typeface="Times New Roman"/>
                <a:sym typeface="Times New Roman"/>
              </a:rPr>
              <a:t>Bachelor of  Engineering  </a:t>
            </a:r>
            <a:endParaRPr b="0" sz="2800" u="non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Name: System Programming</a:t>
            </a:r>
            <a:endParaRPr b="0" sz="2800" u="non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Code: CST-281</a:t>
            </a:r>
            <a:endParaRPr b="0" sz="2400" u="none">
              <a:solidFill>
                <a:schemeClr val="dk1"/>
              </a:solidFill>
              <a:latin typeface="Calibri"/>
              <a:ea typeface="Calibri"/>
              <a:cs typeface="Calibri"/>
              <a:sym typeface="Calibri"/>
            </a:endParaRPr>
          </a:p>
          <a:p>
            <a:pPr indent="0" lvl="0" marL="0" marR="0" rtl="0" algn="ctr">
              <a:lnSpc>
                <a:spcPct val="90000"/>
              </a:lnSpc>
              <a:spcBef>
                <a:spcPts val="98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US" sz="3200" u="none">
                <a:solidFill>
                  <a:srgbClr val="262626"/>
                </a:solidFill>
                <a:latin typeface="Times New Roman"/>
                <a:ea typeface="Times New Roman"/>
                <a:cs typeface="Times New Roman"/>
                <a:sym typeface="Times New Roman"/>
              </a:rPr>
              <a:t> </a:t>
            </a:r>
            <a:endParaRPr b="1" sz="3200" u="none">
              <a:solidFill>
                <a:srgbClr val="262626"/>
              </a:solidFill>
              <a:latin typeface="Times New Roman"/>
              <a:ea typeface="Times New Roman"/>
              <a:cs typeface="Times New Roman"/>
              <a:sym typeface="Times New Roman"/>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
        <p:nvSpPr>
          <p:cNvPr id="111" name="Google Shape;111;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12" name="Google Shape;11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pic>
        <p:nvPicPr>
          <p:cNvPr id="114" name="Google Shape;114;p1"/>
          <p:cNvPicPr preferRelativeResize="0"/>
          <p:nvPr/>
        </p:nvPicPr>
        <p:blipFill rotWithShape="1">
          <a:blip r:embed="rId8">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2" name="Google Shape;18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64794" lvl="0" marL="228600" rtl="0" algn="l">
              <a:lnSpc>
                <a:spcPct val="90000"/>
              </a:lnSpc>
              <a:spcBef>
                <a:spcPts val="0"/>
              </a:spcBef>
              <a:spcAft>
                <a:spcPts val="0"/>
              </a:spcAft>
              <a:buClr>
                <a:schemeClr val="dk1"/>
              </a:buClr>
              <a:buSzPct val="100000"/>
              <a:buChar char="•"/>
            </a:pPr>
            <a:r>
              <a:rPr b="1" lang="en-US" sz="3445"/>
              <a:t>Example</a:t>
            </a:r>
            <a:endParaRPr b="1" sz="3445"/>
          </a:p>
          <a:p>
            <a:pPr indent="-233045" lvl="0" marL="228600" rtl="0" algn="l">
              <a:lnSpc>
                <a:spcPct val="90000"/>
              </a:lnSpc>
              <a:spcBef>
                <a:spcPts val="1000"/>
              </a:spcBef>
              <a:spcAft>
                <a:spcPts val="0"/>
              </a:spcAft>
              <a:buClr>
                <a:schemeClr val="dk1"/>
              </a:buClr>
              <a:buSzPct val="100000"/>
              <a:buChar char="•"/>
            </a:pPr>
            <a:r>
              <a:rPr lang="en-US"/>
              <a:t>MACRO</a:t>
            </a:r>
            <a:endParaRPr/>
          </a:p>
          <a:p>
            <a:pPr indent="-233045" lvl="0" marL="228600" rtl="0" algn="l">
              <a:lnSpc>
                <a:spcPct val="90000"/>
              </a:lnSpc>
              <a:spcBef>
                <a:spcPts val="1000"/>
              </a:spcBef>
              <a:spcAft>
                <a:spcPts val="0"/>
              </a:spcAft>
              <a:buClr>
                <a:schemeClr val="dk1"/>
              </a:buClr>
              <a:buSzPct val="100000"/>
              <a:buChar char="•"/>
            </a:pPr>
            <a:r>
              <a:rPr lang="en-US"/>
              <a:t>TEST &amp;X, &amp;Y, &amp;Z</a:t>
            </a:r>
            <a:endParaRPr/>
          </a:p>
          <a:p>
            <a:pPr indent="-233045" lvl="0" marL="228600" rtl="0" algn="l">
              <a:lnSpc>
                <a:spcPct val="90000"/>
              </a:lnSpc>
              <a:spcBef>
                <a:spcPts val="1000"/>
              </a:spcBef>
              <a:spcAft>
                <a:spcPts val="0"/>
              </a:spcAft>
              <a:buClr>
                <a:schemeClr val="dk1"/>
              </a:buClr>
              <a:buSzPct val="100000"/>
              <a:buChar char="•"/>
            </a:pPr>
            <a:r>
              <a:rPr lang="en-US"/>
              <a:t>AIF (&amp;Y EQ &amp;X) .ONLY</a:t>
            </a:r>
            <a:endParaRPr/>
          </a:p>
          <a:p>
            <a:pPr indent="-233045" lvl="0" marL="228600" rtl="0" algn="l">
              <a:lnSpc>
                <a:spcPct val="90000"/>
              </a:lnSpc>
              <a:spcBef>
                <a:spcPts val="1000"/>
              </a:spcBef>
              <a:spcAft>
                <a:spcPts val="0"/>
              </a:spcAft>
              <a:buClr>
                <a:schemeClr val="dk1"/>
              </a:buClr>
              <a:buSzPct val="100000"/>
              <a:buChar char="•"/>
            </a:pPr>
            <a:r>
              <a:rPr lang="en-US"/>
              <a:t>MOVER AREG, &amp;Y</a:t>
            </a:r>
            <a:endParaRPr/>
          </a:p>
          <a:p>
            <a:pPr indent="-233045" lvl="0" marL="228600" rtl="0" algn="l">
              <a:lnSpc>
                <a:spcPct val="90000"/>
              </a:lnSpc>
              <a:spcBef>
                <a:spcPts val="1000"/>
              </a:spcBef>
              <a:spcAft>
                <a:spcPts val="0"/>
              </a:spcAft>
              <a:buClr>
                <a:schemeClr val="dk1"/>
              </a:buClr>
              <a:buSzPct val="100000"/>
              <a:buChar char="•"/>
            </a:pPr>
            <a:r>
              <a:rPr lang="en-US"/>
              <a:t>AGO .LAST</a:t>
            </a:r>
            <a:endParaRPr/>
          </a:p>
          <a:p>
            <a:pPr indent="-233045" lvl="0" marL="228600" rtl="0" algn="l">
              <a:lnSpc>
                <a:spcPct val="90000"/>
              </a:lnSpc>
              <a:spcBef>
                <a:spcPts val="1000"/>
              </a:spcBef>
              <a:spcAft>
                <a:spcPts val="0"/>
              </a:spcAft>
              <a:buClr>
                <a:schemeClr val="dk1"/>
              </a:buClr>
              <a:buSzPct val="100000"/>
              <a:buChar char="•"/>
            </a:pPr>
            <a:r>
              <a:rPr lang="en-US"/>
              <a:t>.ONLY MOVER AREG, &amp;Z</a:t>
            </a:r>
            <a:endParaRPr/>
          </a:p>
          <a:p>
            <a:pPr indent="-233045" lvl="0" marL="228600" rtl="0" algn="l">
              <a:lnSpc>
                <a:spcPct val="90000"/>
              </a:lnSpc>
              <a:spcBef>
                <a:spcPts val="1000"/>
              </a:spcBef>
              <a:spcAft>
                <a:spcPts val="0"/>
              </a:spcAft>
              <a:buClr>
                <a:schemeClr val="dk1"/>
              </a:buClr>
              <a:buSzPct val="100000"/>
              <a:buChar char="•"/>
            </a:pPr>
            <a:r>
              <a:rPr lang="en-US"/>
              <a:t>.LAST MEND</a:t>
            </a:r>
            <a:endParaRPr/>
          </a:p>
          <a:p>
            <a:pPr indent="-233045" lvl="0" marL="228600" rtl="0" algn="l">
              <a:lnSpc>
                <a:spcPct val="90000"/>
              </a:lnSpc>
              <a:spcBef>
                <a:spcPts val="1000"/>
              </a:spcBef>
              <a:spcAft>
                <a:spcPts val="0"/>
              </a:spcAft>
              <a:buClr>
                <a:schemeClr val="dk1"/>
              </a:buClr>
              <a:buSzPct val="100000"/>
              <a:buChar char="•"/>
            </a:pPr>
            <a:r>
              <a:rPr lang="en-US"/>
              <a:t>REPRESENTING S...Expansion time variables</a:t>
            </a:r>
            <a:endParaRPr/>
          </a:p>
          <a:p>
            <a:pPr indent="-233045" lvl="0" marL="228600" rtl="0" algn="l">
              <a:lnSpc>
                <a:spcPct val="90000"/>
              </a:lnSpc>
              <a:spcBef>
                <a:spcPts val="1000"/>
              </a:spcBef>
              <a:spcAft>
                <a:spcPts val="0"/>
              </a:spcAft>
              <a:buClr>
                <a:schemeClr val="dk1"/>
              </a:buClr>
              <a:buSzPct val="100000"/>
              <a:buChar char="•"/>
            </a:pPr>
            <a:r>
              <a:rPr lang="en-US"/>
              <a:t>EV’s are variables which can be only used during the expansion</a:t>
            </a:r>
            <a:endParaRPr/>
          </a:p>
          <a:p>
            <a:pPr indent="0" lvl="0" marL="228600" rtl="0" algn="l">
              <a:lnSpc>
                <a:spcPct val="90000"/>
              </a:lnSpc>
              <a:spcBef>
                <a:spcPts val="1000"/>
              </a:spcBef>
              <a:spcAft>
                <a:spcPts val="0"/>
              </a:spcAft>
              <a:buNone/>
            </a:pPr>
            <a:r>
              <a:rPr lang="en-US"/>
              <a:t>of macro calls.</a:t>
            </a:r>
            <a:endParaRPr/>
          </a:p>
          <a:p>
            <a:pPr indent="0" lvl="0" marL="228600" rtl="0" algn="l">
              <a:lnSpc>
                <a:spcPct val="90000"/>
              </a:lnSpc>
              <a:spcBef>
                <a:spcPts val="1000"/>
              </a:spcBef>
              <a:spcAft>
                <a:spcPts val="0"/>
              </a:spcAft>
              <a:buNone/>
            </a:pPr>
            <a:r>
              <a:t/>
            </a:r>
            <a:endParaRPr/>
          </a:p>
        </p:txBody>
      </p:sp>
      <p:sp>
        <p:nvSpPr>
          <p:cNvPr id="183" name="Google Shape;1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Advanced Macro Facility-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Attributes of parameters</a:t>
            </a:r>
            <a:br>
              <a:rPr lang="en-US">
                <a:latin typeface="Times New Roman"/>
                <a:ea typeface="Times New Roman"/>
                <a:cs typeface="Times New Roman"/>
                <a:sym typeface="Times New Roman"/>
              </a:rPr>
            </a:br>
            <a:endParaRPr/>
          </a:p>
        </p:txBody>
      </p:sp>
      <p:sp>
        <p:nvSpPr>
          <p:cNvPr id="189" name="Google Shape;18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Clr>
                <a:schemeClr val="dk1"/>
              </a:buClr>
              <a:buSzPts val="1500"/>
              <a:buChar char="•"/>
            </a:pPr>
            <a:r>
              <a:rPr lang="en-US" sz="1500">
                <a:latin typeface="Times New Roman"/>
                <a:ea typeface="Times New Roman"/>
                <a:cs typeface="Times New Roman"/>
                <a:sym typeface="Times New Roman"/>
              </a:rPr>
              <a:t>An attribute is written using the syntax:-</a:t>
            </a:r>
            <a:endParaRPr sz="15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300"/>
              <a:buChar char="•"/>
            </a:pPr>
            <a:r>
              <a:rPr lang="en-US" sz="1500">
                <a:latin typeface="Times New Roman"/>
                <a:ea typeface="Times New Roman"/>
                <a:cs typeface="Times New Roman"/>
                <a:sym typeface="Times New Roman"/>
              </a:rPr>
              <a:t>&lt;a</a:t>
            </a:r>
            <a:r>
              <a:rPr lang="en-US" sz="1600">
                <a:latin typeface="Times New Roman"/>
                <a:ea typeface="Times New Roman"/>
                <a:cs typeface="Times New Roman"/>
                <a:sym typeface="Times New Roman"/>
              </a:rPr>
              <a:t>ttribute name&gt; ’ &lt;formal parameter specification&gt;</a:t>
            </a:r>
            <a:endParaRPr sz="1600">
              <a:latin typeface="Times New Roman"/>
              <a:ea typeface="Times New Roman"/>
              <a:cs typeface="Times New Roman"/>
              <a:sym typeface="Times New Roman"/>
            </a:endParaRPr>
          </a:p>
          <a:p>
            <a:pPr indent="-2413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T–Type</a:t>
            </a:r>
            <a:endParaRPr sz="1600">
              <a:latin typeface="Times New Roman"/>
              <a:ea typeface="Times New Roman"/>
              <a:cs typeface="Times New Roman"/>
              <a:sym typeface="Times New Roman"/>
            </a:endParaRPr>
          </a:p>
          <a:p>
            <a:pPr indent="-2413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L-Length</a:t>
            </a:r>
            <a:endParaRPr sz="1600">
              <a:latin typeface="Times New Roman"/>
              <a:ea typeface="Times New Roman"/>
              <a:cs typeface="Times New Roman"/>
              <a:sym typeface="Times New Roman"/>
            </a:endParaRPr>
          </a:p>
          <a:p>
            <a:pPr indent="-2413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S-Size</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b="1" lang="en-US" sz="1600">
                <a:latin typeface="Times New Roman"/>
                <a:ea typeface="Times New Roman"/>
                <a:cs typeface="Times New Roman"/>
                <a:sym typeface="Times New Roman"/>
              </a:rPr>
              <a:t>EXAMPLE</a:t>
            </a:r>
            <a:endParaRPr b="1"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lang="en-US" sz="1600">
                <a:latin typeface="Times New Roman"/>
                <a:ea typeface="Times New Roman"/>
                <a:cs typeface="Times New Roman"/>
                <a:sym typeface="Times New Roman"/>
              </a:rPr>
              <a:t>  MACRO</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lang="en-US" sz="1600">
                <a:latin typeface="Times New Roman"/>
                <a:ea typeface="Times New Roman"/>
                <a:cs typeface="Times New Roman"/>
                <a:sym typeface="Times New Roman"/>
              </a:rPr>
              <a:t>  ME &amp;A</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lang="en-US" sz="1600">
                <a:latin typeface="Times New Roman"/>
                <a:ea typeface="Times New Roman"/>
                <a:cs typeface="Times New Roman"/>
                <a:sym typeface="Times New Roman"/>
              </a:rPr>
              <a:t>AIF   (L’&amp; A EQ 1).NEXT</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lang="en-US" sz="1400">
                <a:latin typeface="Times New Roman"/>
                <a:ea typeface="Times New Roman"/>
                <a:cs typeface="Times New Roman"/>
                <a:sym typeface="Times New Roman"/>
              </a:rPr>
              <a:t>_____</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lang="en-US" sz="1400">
                <a:latin typeface="Times New Roman"/>
                <a:ea typeface="Times New Roman"/>
                <a:cs typeface="Times New Roman"/>
                <a:sym typeface="Times New Roman"/>
              </a:rPr>
              <a:t>_______</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190" name="Google Shape;19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228600" rtl="0" algn="l">
              <a:spcBef>
                <a:spcPts val="0"/>
              </a:spcBef>
              <a:spcAft>
                <a:spcPts val="0"/>
              </a:spcAft>
              <a:buNone/>
            </a:pPr>
            <a:r>
              <a:rPr b="1" lang="en-US" sz="3200">
                <a:latin typeface="Times New Roman"/>
                <a:ea typeface="Times New Roman"/>
                <a:cs typeface="Times New Roman"/>
                <a:sym typeface="Times New Roman"/>
              </a:rPr>
              <a:t>Advance directives</a:t>
            </a:r>
            <a:endParaRPr sz="4800">
              <a:latin typeface="Times New Roman"/>
              <a:ea typeface="Times New Roman"/>
              <a:cs typeface="Times New Roman"/>
              <a:sym typeface="Times New Roman"/>
            </a:endParaRPr>
          </a:p>
        </p:txBody>
      </p:sp>
      <p:sp>
        <p:nvSpPr>
          <p:cNvPr id="196" name="Google Shape;196;p12"/>
          <p:cNvSpPr txBox="1"/>
          <p:nvPr>
            <p:ph idx="1" type="body"/>
          </p:nvPr>
        </p:nvSpPr>
        <p:spPr>
          <a:xfrm>
            <a:off x="838200" y="1691005"/>
            <a:ext cx="10515600" cy="448627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None/>
            </a:pPr>
            <a:r>
              <a:t/>
            </a:r>
            <a:endParaRPr b="1"/>
          </a:p>
          <a:p>
            <a:pPr indent="0" lvl="0" marL="0" rtl="0" algn="l">
              <a:lnSpc>
                <a:spcPct val="90000"/>
              </a:lnSpc>
              <a:spcBef>
                <a:spcPts val="1000"/>
              </a:spcBef>
              <a:spcAft>
                <a:spcPts val="0"/>
              </a:spcAft>
              <a:buClr>
                <a:schemeClr val="dk1"/>
              </a:buClr>
              <a:buSzPct val="80667"/>
              <a:buNone/>
            </a:pPr>
            <a:r>
              <a:rPr lang="en-US"/>
              <a:t>• </a:t>
            </a:r>
            <a:r>
              <a:rPr lang="en-US" sz="3471"/>
              <a:t>The Remove Directive: Remove Macro from MDT(Macro definition table).</a:t>
            </a:r>
            <a:endParaRPr sz="3471"/>
          </a:p>
          <a:p>
            <a:pPr indent="0" lvl="0" marL="0" rtl="0" algn="l">
              <a:lnSpc>
                <a:spcPct val="90000"/>
              </a:lnSpc>
              <a:spcBef>
                <a:spcPts val="1000"/>
              </a:spcBef>
              <a:spcAft>
                <a:spcPts val="0"/>
              </a:spcAft>
              <a:buClr>
                <a:schemeClr val="dk1"/>
              </a:buClr>
              <a:buSzPct val="80667"/>
              <a:buNone/>
            </a:pPr>
            <a:r>
              <a:rPr lang="en-US" sz="3471"/>
              <a:t>• The IRP Directive: (Indefinite repeat)</a:t>
            </a:r>
            <a:endParaRPr sz="3471"/>
          </a:p>
          <a:p>
            <a:pPr indent="0" lvl="0" marL="0" rtl="0" algn="l">
              <a:lnSpc>
                <a:spcPct val="90000"/>
              </a:lnSpc>
              <a:spcBef>
                <a:spcPts val="1000"/>
              </a:spcBef>
              <a:spcAft>
                <a:spcPts val="0"/>
              </a:spcAft>
              <a:buClr>
                <a:schemeClr val="dk1"/>
              </a:buClr>
              <a:buSzPct val="80667"/>
              <a:buNone/>
            </a:pPr>
            <a:r>
              <a:rPr lang="en-US" sz="3471"/>
              <a:t>It is used by the assembler to repeatedly duplicate and assemble the sequence a number of times determined by a compound parameter.</a:t>
            </a:r>
            <a:endParaRPr sz="3471"/>
          </a:p>
          <a:p>
            <a:pPr indent="0" lvl="0" marL="0" rtl="0" algn="l">
              <a:lnSpc>
                <a:spcPct val="90000"/>
              </a:lnSpc>
              <a:spcBef>
                <a:spcPts val="1000"/>
              </a:spcBef>
              <a:spcAft>
                <a:spcPts val="0"/>
              </a:spcAft>
              <a:buClr>
                <a:schemeClr val="dk1"/>
              </a:buClr>
              <a:buSzPct val="80667"/>
              <a:buNone/>
            </a:pPr>
            <a:r>
              <a:rPr b="1" lang="en-US" sz="3471"/>
              <a:t>IRP Example          </a:t>
            </a:r>
            <a:endParaRPr b="1" sz="3471"/>
          </a:p>
          <a:p>
            <a:pPr indent="0" lvl="0" marL="0" rtl="0" algn="l">
              <a:lnSpc>
                <a:spcPct val="90000"/>
              </a:lnSpc>
              <a:spcBef>
                <a:spcPts val="1000"/>
              </a:spcBef>
              <a:spcAft>
                <a:spcPts val="0"/>
              </a:spcAft>
              <a:buClr>
                <a:schemeClr val="dk1"/>
              </a:buClr>
              <a:buSzPct val="80667"/>
              <a:buNone/>
            </a:pPr>
            <a:r>
              <a:rPr lang="en-US" sz="3471"/>
              <a:t>MACRO</a:t>
            </a:r>
            <a:endParaRPr sz="3471"/>
          </a:p>
          <a:p>
            <a:pPr indent="0" lvl="0" marL="0" rtl="0" algn="l">
              <a:lnSpc>
                <a:spcPct val="90000"/>
              </a:lnSpc>
              <a:spcBef>
                <a:spcPts val="1000"/>
              </a:spcBef>
              <a:spcAft>
                <a:spcPts val="0"/>
              </a:spcAft>
              <a:buClr>
                <a:schemeClr val="dk1"/>
              </a:buClr>
              <a:buSzPct val="80667"/>
              <a:buNone/>
            </a:pPr>
            <a:r>
              <a:rPr lang="en-US" sz="3471"/>
              <a:t>MAX_X &amp;P,&amp;Q</a:t>
            </a:r>
            <a:endParaRPr sz="3471"/>
          </a:p>
          <a:p>
            <a:pPr indent="0" lvl="0" marL="0" rtl="0" algn="l">
              <a:lnSpc>
                <a:spcPct val="90000"/>
              </a:lnSpc>
              <a:spcBef>
                <a:spcPts val="1000"/>
              </a:spcBef>
              <a:spcAft>
                <a:spcPts val="0"/>
              </a:spcAft>
              <a:buClr>
                <a:schemeClr val="dk1"/>
              </a:buClr>
              <a:buSzPct val="80667"/>
              <a:buNone/>
            </a:pPr>
            <a:r>
              <a:rPr lang="en-US" sz="3471"/>
              <a:t>IRP &amp;P</a:t>
            </a:r>
            <a:endParaRPr sz="3471"/>
          </a:p>
          <a:p>
            <a:pPr indent="0" lvl="0" marL="0" rtl="0" algn="l">
              <a:lnSpc>
                <a:spcPct val="90000"/>
              </a:lnSpc>
              <a:spcBef>
                <a:spcPts val="1000"/>
              </a:spcBef>
              <a:spcAft>
                <a:spcPts val="0"/>
              </a:spcAft>
              <a:buClr>
                <a:schemeClr val="dk1"/>
              </a:buClr>
              <a:buSzPct val="80667"/>
              <a:buNone/>
            </a:pPr>
            <a:r>
              <a:rPr lang="en-US" sz="3471"/>
              <a:t>ADD REG1,&amp;P</a:t>
            </a:r>
            <a:endParaRPr sz="3471"/>
          </a:p>
          <a:p>
            <a:pPr indent="0" lvl="0" marL="0" rtl="0" algn="l">
              <a:lnSpc>
                <a:spcPct val="90000"/>
              </a:lnSpc>
              <a:spcBef>
                <a:spcPts val="1000"/>
              </a:spcBef>
              <a:spcAft>
                <a:spcPts val="0"/>
              </a:spcAft>
              <a:buClr>
                <a:schemeClr val="dk1"/>
              </a:buClr>
              <a:buSzPct val="80667"/>
              <a:buNone/>
            </a:pPr>
            <a:r>
              <a:rPr lang="en-US" sz="3471"/>
              <a:t>IRP</a:t>
            </a:r>
            <a:endParaRPr sz="3471"/>
          </a:p>
          <a:p>
            <a:pPr indent="0" lvl="0" marL="0" rtl="0" algn="l">
              <a:lnSpc>
                <a:spcPct val="90000"/>
              </a:lnSpc>
              <a:spcBef>
                <a:spcPts val="1000"/>
              </a:spcBef>
              <a:spcAft>
                <a:spcPts val="0"/>
              </a:spcAft>
              <a:buClr>
                <a:schemeClr val="dk1"/>
              </a:buClr>
              <a:buSzPct val="80667"/>
              <a:buNone/>
            </a:pPr>
            <a:r>
              <a:rPr lang="en-US" sz="3471"/>
              <a:t>MEND</a:t>
            </a:r>
            <a:endParaRPr sz="3471"/>
          </a:p>
          <a:p>
            <a:pPr indent="0" lvl="0" marL="0" rtl="0" algn="l">
              <a:lnSpc>
                <a:spcPct val="90000"/>
              </a:lnSpc>
              <a:spcBef>
                <a:spcPts val="1000"/>
              </a:spcBef>
              <a:spcAft>
                <a:spcPts val="0"/>
              </a:spcAft>
              <a:buClr>
                <a:schemeClr val="dk1"/>
              </a:buClr>
              <a:buSzPct val="80667"/>
              <a:buNone/>
            </a:pPr>
            <a:r>
              <a:rPr b="1" lang="en-US" sz="3471"/>
              <a:t>MACRO CALL</a:t>
            </a:r>
            <a:r>
              <a:rPr lang="en-US" sz="3471"/>
              <a:t> :-  MAX_X(A,B,#3),H</a:t>
            </a:r>
            <a:endParaRPr sz="3471"/>
          </a:p>
          <a:p>
            <a:pPr indent="0" lvl="0" marL="0" rtl="0" algn="l">
              <a:lnSpc>
                <a:spcPct val="90000"/>
              </a:lnSpc>
              <a:spcBef>
                <a:spcPts val="1000"/>
              </a:spcBef>
              <a:spcAft>
                <a:spcPts val="0"/>
              </a:spcAft>
              <a:buClr>
                <a:schemeClr val="dk1"/>
              </a:buClr>
              <a:buSzPct val="80667"/>
              <a:buNone/>
            </a:pPr>
            <a:r>
              <a:rPr lang="en-US" sz="3471"/>
              <a:t>on Execution</a:t>
            </a:r>
            <a:endParaRPr sz="3471"/>
          </a:p>
          <a:p>
            <a:pPr indent="0" lvl="0" marL="0" rtl="0" algn="l">
              <a:lnSpc>
                <a:spcPct val="90000"/>
              </a:lnSpc>
              <a:spcBef>
                <a:spcPts val="1000"/>
              </a:spcBef>
              <a:spcAft>
                <a:spcPts val="0"/>
              </a:spcAft>
              <a:buClr>
                <a:schemeClr val="dk1"/>
              </a:buClr>
              <a:buSzPct val="80667"/>
              <a:buNone/>
            </a:pPr>
            <a:r>
              <a:rPr lang="en-US" sz="3471"/>
              <a:t>ADD REG1,A</a:t>
            </a:r>
            <a:endParaRPr sz="3471"/>
          </a:p>
          <a:p>
            <a:pPr indent="0" lvl="0" marL="0" rtl="0" algn="l">
              <a:lnSpc>
                <a:spcPct val="90000"/>
              </a:lnSpc>
              <a:spcBef>
                <a:spcPts val="1000"/>
              </a:spcBef>
              <a:spcAft>
                <a:spcPts val="0"/>
              </a:spcAft>
              <a:buClr>
                <a:schemeClr val="dk1"/>
              </a:buClr>
              <a:buSzPct val="80667"/>
              <a:buNone/>
            </a:pPr>
            <a:r>
              <a:rPr lang="en-US" sz="3471"/>
              <a:t>ADD REG1,B</a:t>
            </a:r>
            <a:endParaRPr sz="3471"/>
          </a:p>
          <a:p>
            <a:pPr indent="0" lvl="0" marL="0" rtl="0" algn="l">
              <a:lnSpc>
                <a:spcPct val="90000"/>
              </a:lnSpc>
              <a:spcBef>
                <a:spcPts val="1000"/>
              </a:spcBef>
              <a:spcAft>
                <a:spcPts val="0"/>
              </a:spcAft>
              <a:buClr>
                <a:schemeClr val="dk1"/>
              </a:buClr>
              <a:buSzPct val="80667"/>
              <a:buNone/>
            </a:pPr>
            <a:r>
              <a:rPr lang="en-US" sz="3471"/>
              <a:t>ADD REG1,#3</a:t>
            </a:r>
            <a:endParaRPr sz="3471"/>
          </a:p>
        </p:txBody>
      </p:sp>
      <p:sp>
        <p:nvSpPr>
          <p:cNvPr id="197" name="Google Shape;19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110"/>
              <a:buFont typeface="Times New Roman"/>
              <a:buNone/>
            </a:pPr>
            <a:r>
              <a:rPr b="1" lang="en-US" sz="3110">
                <a:latin typeface="Times New Roman"/>
                <a:ea typeface="Times New Roman"/>
                <a:cs typeface="Times New Roman"/>
                <a:sym typeface="Times New Roman"/>
              </a:rPr>
              <a:t>The REPEAT (REPT)Directive</a:t>
            </a:r>
            <a:br>
              <a:rPr lang="en-US"/>
            </a:br>
            <a:endParaRPr/>
          </a:p>
        </p:txBody>
      </p:sp>
      <p:sp>
        <p:nvSpPr>
          <p:cNvPr id="203" name="Google Shape;20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610"/>
              <a:buNone/>
            </a:pPr>
            <a:r>
              <a:rPr lang="en-US" sz="1810"/>
              <a:t> REPEAT: ): This is another facility with assembler to duplicate and</a:t>
            </a:r>
            <a:endParaRPr sz="1810"/>
          </a:p>
          <a:p>
            <a:pPr indent="0" lvl="0" marL="0" rtl="0" algn="l">
              <a:lnSpc>
                <a:spcPct val="80000"/>
              </a:lnSpc>
              <a:spcBef>
                <a:spcPts val="1000"/>
              </a:spcBef>
              <a:spcAft>
                <a:spcPts val="0"/>
              </a:spcAft>
              <a:buClr>
                <a:schemeClr val="dk1"/>
              </a:buClr>
              <a:buSzPts val="1610"/>
              <a:buNone/>
            </a:pPr>
            <a:r>
              <a:rPr lang="en-US" sz="1810"/>
              <a:t>assemble the sequence a number of times during Macro Expansion.</a:t>
            </a:r>
            <a:endParaRPr sz="1810"/>
          </a:p>
          <a:p>
            <a:pPr indent="0" lvl="0" marL="0" rtl="0" algn="l">
              <a:lnSpc>
                <a:spcPct val="80000"/>
              </a:lnSpc>
              <a:spcBef>
                <a:spcPts val="1000"/>
              </a:spcBef>
              <a:spcAft>
                <a:spcPts val="0"/>
              </a:spcAft>
              <a:buClr>
                <a:schemeClr val="dk1"/>
              </a:buClr>
              <a:buSzPts val="1610"/>
              <a:buNone/>
            </a:pPr>
            <a:r>
              <a:rPr lang="en-US" sz="1810"/>
              <a:t>Syntax: REPT &lt;Expression&gt;</a:t>
            </a:r>
            <a:endParaRPr sz="1810"/>
          </a:p>
          <a:p>
            <a:pPr indent="0" lvl="0" marL="0" rtl="0" algn="l">
              <a:lnSpc>
                <a:spcPct val="80000"/>
              </a:lnSpc>
              <a:spcBef>
                <a:spcPts val="1000"/>
              </a:spcBef>
              <a:spcAft>
                <a:spcPts val="0"/>
              </a:spcAft>
              <a:buClr>
                <a:schemeClr val="dk1"/>
              </a:buClr>
              <a:buSzPts val="1610"/>
              <a:buNone/>
            </a:pPr>
            <a:r>
              <a:rPr lang="en-US" sz="1810"/>
              <a:t>MACRO</a:t>
            </a:r>
            <a:endParaRPr sz="1810"/>
          </a:p>
          <a:p>
            <a:pPr indent="0" lvl="0" marL="0" rtl="0" algn="l">
              <a:lnSpc>
                <a:spcPct val="80000"/>
              </a:lnSpc>
              <a:spcBef>
                <a:spcPts val="1000"/>
              </a:spcBef>
              <a:spcAft>
                <a:spcPts val="0"/>
              </a:spcAft>
              <a:buClr>
                <a:schemeClr val="dk1"/>
              </a:buClr>
              <a:buSzPts val="1610"/>
              <a:buNone/>
            </a:pPr>
            <a:r>
              <a:rPr lang="en-US" sz="1810"/>
              <a:t>DEF_R</a:t>
            </a:r>
            <a:endParaRPr sz="1810"/>
          </a:p>
          <a:p>
            <a:pPr indent="0" lvl="0" marL="0" rtl="0" algn="l">
              <a:lnSpc>
                <a:spcPct val="80000"/>
              </a:lnSpc>
              <a:spcBef>
                <a:spcPts val="1000"/>
              </a:spcBef>
              <a:spcAft>
                <a:spcPts val="0"/>
              </a:spcAft>
              <a:buClr>
                <a:schemeClr val="dk1"/>
              </a:buClr>
              <a:buSzPts val="1610"/>
              <a:buNone/>
            </a:pPr>
            <a:r>
              <a:rPr lang="en-US" sz="1810"/>
              <a:t>LCL &amp;P</a:t>
            </a:r>
            <a:endParaRPr sz="1810"/>
          </a:p>
          <a:p>
            <a:pPr indent="0" lvl="0" marL="0" rtl="0" algn="l">
              <a:lnSpc>
                <a:spcPct val="80000"/>
              </a:lnSpc>
              <a:spcBef>
                <a:spcPts val="1000"/>
              </a:spcBef>
              <a:spcAft>
                <a:spcPts val="0"/>
              </a:spcAft>
              <a:buClr>
                <a:schemeClr val="dk1"/>
              </a:buClr>
              <a:buSzPts val="1610"/>
              <a:buNone/>
            </a:pPr>
            <a:r>
              <a:rPr lang="en-US" sz="1810"/>
              <a:t>&amp;P SET 5</a:t>
            </a:r>
            <a:endParaRPr sz="1810"/>
          </a:p>
          <a:p>
            <a:pPr indent="0" lvl="0" marL="0" rtl="0" algn="l">
              <a:lnSpc>
                <a:spcPct val="80000"/>
              </a:lnSpc>
              <a:spcBef>
                <a:spcPts val="1000"/>
              </a:spcBef>
              <a:spcAft>
                <a:spcPts val="0"/>
              </a:spcAft>
              <a:buClr>
                <a:schemeClr val="dk1"/>
              </a:buClr>
              <a:buSzPts val="1610"/>
              <a:buNone/>
            </a:pPr>
            <a:r>
              <a:rPr lang="en-US" sz="1810"/>
              <a:t>REPT 5</a:t>
            </a:r>
            <a:endParaRPr sz="1810"/>
          </a:p>
          <a:p>
            <a:pPr indent="0" lvl="0" marL="0" rtl="0" algn="l">
              <a:lnSpc>
                <a:spcPct val="80000"/>
              </a:lnSpc>
              <a:spcBef>
                <a:spcPts val="1000"/>
              </a:spcBef>
              <a:spcAft>
                <a:spcPts val="0"/>
              </a:spcAft>
              <a:buClr>
                <a:schemeClr val="dk1"/>
              </a:buClr>
              <a:buSzPts val="1610"/>
              <a:buNone/>
            </a:pPr>
            <a:r>
              <a:rPr lang="en-US" sz="1810"/>
              <a:t>DC ‘&amp;P’</a:t>
            </a:r>
            <a:endParaRPr sz="1810"/>
          </a:p>
          <a:p>
            <a:pPr indent="0" lvl="0" marL="0" rtl="0" algn="l">
              <a:lnSpc>
                <a:spcPct val="80000"/>
              </a:lnSpc>
              <a:spcBef>
                <a:spcPts val="1000"/>
              </a:spcBef>
              <a:spcAft>
                <a:spcPts val="0"/>
              </a:spcAft>
              <a:buClr>
                <a:schemeClr val="dk1"/>
              </a:buClr>
              <a:buSzPts val="1610"/>
              <a:buNone/>
            </a:pPr>
            <a:r>
              <a:rPr lang="en-US" sz="1810"/>
              <a:t>&amp; P SET &amp;P+1</a:t>
            </a:r>
            <a:endParaRPr sz="1810"/>
          </a:p>
          <a:p>
            <a:pPr indent="0" lvl="0" marL="0" rtl="0" algn="l">
              <a:lnSpc>
                <a:spcPct val="80000"/>
              </a:lnSpc>
              <a:spcBef>
                <a:spcPts val="1000"/>
              </a:spcBef>
              <a:spcAft>
                <a:spcPts val="0"/>
              </a:spcAft>
              <a:buClr>
                <a:schemeClr val="dk1"/>
              </a:buClr>
              <a:buSzPts val="1610"/>
              <a:buNone/>
            </a:pPr>
            <a:r>
              <a:rPr lang="en-US" sz="1810"/>
              <a:t>ENDM</a:t>
            </a:r>
            <a:endParaRPr sz="1810"/>
          </a:p>
          <a:p>
            <a:pPr indent="0" lvl="0" marL="0" rtl="0" algn="l">
              <a:lnSpc>
                <a:spcPct val="80000"/>
              </a:lnSpc>
              <a:spcBef>
                <a:spcPts val="1000"/>
              </a:spcBef>
              <a:spcAft>
                <a:spcPts val="0"/>
              </a:spcAft>
              <a:buClr>
                <a:schemeClr val="dk1"/>
              </a:buClr>
              <a:buSzPts val="1610"/>
              <a:buNone/>
            </a:pPr>
            <a:r>
              <a:rPr lang="en-US" sz="1810"/>
              <a:t>MEND</a:t>
            </a:r>
            <a:endParaRPr sz="1810"/>
          </a:p>
          <a:p>
            <a:pPr indent="0" lvl="0" marL="0" rtl="0" algn="l">
              <a:lnSpc>
                <a:spcPct val="80000"/>
              </a:lnSpc>
              <a:spcBef>
                <a:spcPts val="1000"/>
              </a:spcBef>
              <a:spcAft>
                <a:spcPts val="0"/>
              </a:spcAft>
              <a:buClr>
                <a:schemeClr val="dk1"/>
              </a:buClr>
              <a:buSzPts val="1610"/>
              <a:buNone/>
            </a:pPr>
            <a:r>
              <a:rPr b="1" lang="en-US" sz="1810"/>
              <a:t>Output </a:t>
            </a:r>
            <a:r>
              <a:rPr lang="en-US" sz="1810"/>
              <a:t>5,6,7,8,9,10</a:t>
            </a:r>
            <a:endParaRPr sz="1810"/>
          </a:p>
        </p:txBody>
      </p:sp>
      <p:sp>
        <p:nvSpPr>
          <p:cNvPr id="204" name="Google Shape;20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Design of a Macro Processor</a:t>
            </a:r>
            <a:br>
              <a:rPr lang="en-US"/>
            </a:br>
            <a:endParaRPr/>
          </a:p>
        </p:txBody>
      </p:sp>
      <p:sp>
        <p:nvSpPr>
          <p:cNvPr id="210" name="Google Shape;21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Two pass Macro Processor</a:t>
            </a:r>
            <a:endParaRPr b="1"/>
          </a:p>
          <a:p>
            <a:pPr indent="0" lvl="0" marL="0" rtl="0" algn="l">
              <a:lnSpc>
                <a:spcPct val="90000"/>
              </a:lnSpc>
              <a:spcBef>
                <a:spcPts val="1000"/>
              </a:spcBef>
              <a:spcAft>
                <a:spcPts val="0"/>
              </a:spcAft>
              <a:buClr>
                <a:schemeClr val="dk1"/>
              </a:buClr>
              <a:buSzPts val="2800"/>
              <a:buNone/>
            </a:pPr>
            <a:r>
              <a:rPr lang="en-US"/>
              <a:t> General Design Steps</a:t>
            </a:r>
            <a:endParaRPr/>
          </a:p>
          <a:p>
            <a:pPr indent="0" lvl="0" marL="0" rtl="0" algn="l">
              <a:lnSpc>
                <a:spcPct val="90000"/>
              </a:lnSpc>
              <a:spcBef>
                <a:spcPts val="1000"/>
              </a:spcBef>
              <a:spcAft>
                <a:spcPts val="0"/>
              </a:spcAft>
              <a:buClr>
                <a:schemeClr val="dk1"/>
              </a:buClr>
              <a:buSzPts val="2800"/>
              <a:buNone/>
            </a:pPr>
            <a:r>
              <a:rPr lang="en-US"/>
              <a:t> Step 1: Specification of Problem:-</a:t>
            </a:r>
            <a:endParaRPr/>
          </a:p>
          <a:p>
            <a:pPr indent="0" lvl="0" marL="0" rtl="0" algn="l">
              <a:lnSpc>
                <a:spcPct val="90000"/>
              </a:lnSpc>
              <a:spcBef>
                <a:spcPts val="1000"/>
              </a:spcBef>
              <a:spcAft>
                <a:spcPts val="0"/>
              </a:spcAft>
              <a:buClr>
                <a:schemeClr val="dk1"/>
              </a:buClr>
              <a:buSzPts val="2800"/>
              <a:buNone/>
            </a:pPr>
            <a:r>
              <a:rPr lang="en-US"/>
              <a:t> Step 2 Specification of databases</a:t>
            </a:r>
            <a:endParaRPr/>
          </a:p>
          <a:p>
            <a:pPr indent="0" lvl="0" marL="0" rtl="0" algn="l">
              <a:lnSpc>
                <a:spcPct val="90000"/>
              </a:lnSpc>
              <a:spcBef>
                <a:spcPts val="1000"/>
              </a:spcBef>
              <a:spcAft>
                <a:spcPts val="0"/>
              </a:spcAft>
              <a:buClr>
                <a:schemeClr val="dk1"/>
              </a:buClr>
              <a:buSzPts val="2800"/>
              <a:buNone/>
            </a:pPr>
            <a:r>
              <a:rPr lang="en-US"/>
              <a:t>Step3: Specification of Database formats</a:t>
            </a:r>
            <a:endParaRPr/>
          </a:p>
          <a:p>
            <a:pPr indent="0" lvl="0" marL="0" rtl="0" algn="l">
              <a:lnSpc>
                <a:spcPct val="90000"/>
              </a:lnSpc>
              <a:spcBef>
                <a:spcPts val="1000"/>
              </a:spcBef>
              <a:spcAft>
                <a:spcPts val="0"/>
              </a:spcAft>
              <a:buClr>
                <a:schemeClr val="dk1"/>
              </a:buClr>
              <a:buSzPts val="2800"/>
              <a:buNone/>
            </a:pPr>
            <a:r>
              <a:rPr lang="en-US"/>
              <a:t>Step 4: Algorithm</a:t>
            </a:r>
            <a:endParaRPr/>
          </a:p>
        </p:txBody>
      </p:sp>
      <p:sp>
        <p:nvSpPr>
          <p:cNvPr id="211" name="Google Shape;2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Two pass Macro Processor</a:t>
            </a:r>
            <a:br>
              <a:rPr b="1" lang="en-US"/>
            </a:br>
            <a:endParaRPr/>
          </a:p>
        </p:txBody>
      </p:sp>
      <p:sp>
        <p:nvSpPr>
          <p:cNvPr id="217" name="Google Shape;2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All macro definitions are processed during the first pass and all macro invocation statements are expanded during second pass.</a:t>
            </a:r>
            <a:endParaRPr/>
          </a:p>
          <a:p>
            <a:pPr indent="-228600" lvl="0" marL="228600" rtl="0" algn="l">
              <a:lnSpc>
                <a:spcPct val="90000"/>
              </a:lnSpc>
              <a:spcBef>
                <a:spcPts val="1000"/>
              </a:spcBef>
              <a:spcAft>
                <a:spcPts val="0"/>
              </a:spcAft>
              <a:buClr>
                <a:schemeClr val="dk1"/>
              </a:buClr>
              <a:buSzPts val="2800"/>
              <a:buChar char="•"/>
            </a:pPr>
            <a:r>
              <a:rPr lang="en-US"/>
              <a:t>Such a two pass macro processor cannot handle nested macro definitions.</a:t>
            </a:r>
            <a:endParaRPr/>
          </a:p>
          <a:p>
            <a:pPr indent="-228600" lvl="0" marL="228600" rtl="0" algn="l">
              <a:lnSpc>
                <a:spcPct val="90000"/>
              </a:lnSpc>
              <a:spcBef>
                <a:spcPts val="1000"/>
              </a:spcBef>
              <a:spcAft>
                <a:spcPts val="0"/>
              </a:spcAft>
              <a:buClr>
                <a:schemeClr val="dk1"/>
              </a:buClr>
              <a:buSzPts val="2800"/>
              <a:buChar char="•"/>
            </a:pPr>
            <a:r>
              <a:rPr lang="en-US"/>
              <a:t>Consider the macro definition example given below, which is used to swap two numbers. The macro named SWAP defines another macro named STORE inside it. These type of macro are called nested macros.</a:t>
            </a:r>
            <a:endParaRPr/>
          </a:p>
        </p:txBody>
      </p:sp>
      <p:sp>
        <p:nvSpPr>
          <p:cNvPr id="218" name="Google Shape;2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Two pass Macro Processor</a:t>
            </a:r>
            <a:endParaRPr/>
          </a:p>
        </p:txBody>
      </p:sp>
      <p:sp>
        <p:nvSpPr>
          <p:cNvPr id="225" name="Google Shape;22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sz="8000"/>
              <a:t>SWAP	MACRO	&amp;X,&amp;Y</a:t>
            </a:r>
            <a:endParaRPr sz="8000"/>
          </a:p>
          <a:p>
            <a:pPr indent="-228600" lvl="0" marL="228600" rtl="0" algn="l">
              <a:lnSpc>
                <a:spcPct val="90000"/>
              </a:lnSpc>
              <a:spcBef>
                <a:spcPts val="1000"/>
              </a:spcBef>
              <a:spcAft>
                <a:spcPts val="0"/>
              </a:spcAft>
              <a:buClr>
                <a:schemeClr val="dk1"/>
              </a:buClr>
              <a:buSzPct val="100000"/>
              <a:buChar char="•"/>
            </a:pPr>
            <a:r>
              <a:rPr lang="en-US" sz="8000"/>
              <a:t>LDA	&amp;X</a:t>
            </a:r>
            <a:endParaRPr sz="8000"/>
          </a:p>
          <a:p>
            <a:pPr indent="-228600" lvl="0" marL="228600" rtl="0" algn="l">
              <a:lnSpc>
                <a:spcPct val="90000"/>
              </a:lnSpc>
              <a:spcBef>
                <a:spcPts val="1000"/>
              </a:spcBef>
              <a:spcAft>
                <a:spcPts val="0"/>
              </a:spcAft>
              <a:buClr>
                <a:schemeClr val="dk1"/>
              </a:buClr>
              <a:buSzPct val="100000"/>
              <a:buChar char="•"/>
            </a:pPr>
            <a:r>
              <a:rPr lang="en-US" sz="8000"/>
              <a:t>LDX	&amp;Y </a:t>
            </a:r>
            <a:endParaRPr sz="8000"/>
          </a:p>
          <a:p>
            <a:pPr indent="-228600" lvl="0" marL="228600" rtl="0" algn="l">
              <a:lnSpc>
                <a:spcPct val="90000"/>
              </a:lnSpc>
              <a:spcBef>
                <a:spcPts val="1000"/>
              </a:spcBef>
              <a:spcAft>
                <a:spcPts val="0"/>
              </a:spcAft>
              <a:buClr>
                <a:schemeClr val="dk1"/>
              </a:buClr>
              <a:buSzPct val="100000"/>
              <a:buChar char="•"/>
            </a:pPr>
            <a:r>
              <a:rPr lang="en-US" sz="8000"/>
              <a:t>STORE MACRO &amp;X,&amp;Y</a:t>
            </a:r>
            <a:endParaRPr sz="8000"/>
          </a:p>
          <a:p>
            <a:pPr indent="-228600" lvl="0" marL="228600" rtl="0" algn="l">
              <a:lnSpc>
                <a:spcPct val="90000"/>
              </a:lnSpc>
              <a:spcBef>
                <a:spcPts val="1000"/>
              </a:spcBef>
              <a:spcAft>
                <a:spcPts val="0"/>
              </a:spcAft>
              <a:buClr>
                <a:schemeClr val="dk1"/>
              </a:buClr>
              <a:buSzPct val="100000"/>
              <a:buChar char="•"/>
            </a:pPr>
            <a:r>
              <a:rPr lang="en-US" sz="8000"/>
              <a:t>STA	&amp;Y</a:t>
            </a:r>
            <a:endParaRPr sz="8000"/>
          </a:p>
          <a:p>
            <a:pPr indent="-228600" lvl="0" marL="228600" rtl="0" algn="l">
              <a:lnSpc>
                <a:spcPct val="90000"/>
              </a:lnSpc>
              <a:spcBef>
                <a:spcPts val="1000"/>
              </a:spcBef>
              <a:spcAft>
                <a:spcPts val="0"/>
              </a:spcAft>
              <a:buClr>
                <a:schemeClr val="dk1"/>
              </a:buClr>
              <a:buSzPct val="100000"/>
              <a:buChar char="•"/>
            </a:pPr>
            <a:r>
              <a:rPr lang="en-US" sz="8000"/>
              <a:t>STX	&amp;X MEND MEND</a:t>
            </a:r>
            <a:endParaRPr sz="8000"/>
          </a:p>
          <a:p>
            <a:pPr indent="-101600" lvl="0" marL="228600" rtl="0" algn="l">
              <a:lnSpc>
                <a:spcPct val="90000"/>
              </a:lnSpc>
              <a:spcBef>
                <a:spcPts val="1000"/>
              </a:spcBef>
              <a:spcAft>
                <a:spcPts val="0"/>
              </a:spcAft>
              <a:buClr>
                <a:schemeClr val="dk1"/>
              </a:buClr>
              <a:buSzPct val="100000"/>
              <a:buNone/>
            </a:pPr>
            <a:r>
              <a:t/>
            </a:r>
            <a:endParaRPr sz="8000"/>
          </a:p>
          <a:p>
            <a:pPr indent="-228600" lvl="0" marL="228600" rtl="0" algn="l">
              <a:lnSpc>
                <a:spcPct val="90000"/>
              </a:lnSpc>
              <a:spcBef>
                <a:spcPts val="1000"/>
              </a:spcBef>
              <a:spcAft>
                <a:spcPts val="0"/>
              </a:spcAft>
              <a:buClr>
                <a:schemeClr val="dk1"/>
              </a:buClr>
              <a:buSzPct val="100000"/>
              <a:buChar char="•"/>
            </a:pPr>
            <a:r>
              <a:rPr lang="en-US" sz="8000"/>
              <a:t>It contains Inner Macro STORE and Outer Macro SWAP.</a:t>
            </a:r>
            <a:endParaRPr sz="8000"/>
          </a:p>
          <a:p>
            <a:pPr indent="-101600" lvl="0" marL="228600" rtl="0" algn="l">
              <a:lnSpc>
                <a:spcPct val="90000"/>
              </a:lnSpc>
              <a:spcBef>
                <a:spcPts val="1000"/>
              </a:spcBef>
              <a:spcAft>
                <a:spcPts val="0"/>
              </a:spcAft>
              <a:buClr>
                <a:schemeClr val="dk1"/>
              </a:buClr>
              <a:buSzPct val="100000"/>
              <a:buNone/>
            </a:pPr>
            <a:r>
              <a:t/>
            </a:r>
            <a:endParaRPr sz="8000"/>
          </a:p>
          <a:p>
            <a:pPr indent="-101600" lvl="0" marL="228600" rtl="0" algn="l">
              <a:lnSpc>
                <a:spcPct val="90000"/>
              </a:lnSpc>
              <a:spcBef>
                <a:spcPts val="1000"/>
              </a:spcBef>
              <a:spcAft>
                <a:spcPts val="0"/>
              </a:spcAft>
              <a:buClr>
                <a:schemeClr val="dk1"/>
              </a:buClr>
              <a:buSzPct val="100000"/>
              <a:buNone/>
            </a:pPr>
            <a:r>
              <a:t/>
            </a:r>
            <a:endParaRPr sz="8000"/>
          </a:p>
          <a:p>
            <a:pPr indent="-101600" lvl="0" marL="228600" rtl="0" algn="l">
              <a:lnSpc>
                <a:spcPct val="90000"/>
              </a:lnSpc>
              <a:spcBef>
                <a:spcPts val="1000"/>
              </a:spcBef>
              <a:spcAft>
                <a:spcPts val="0"/>
              </a:spcAft>
              <a:buClr>
                <a:schemeClr val="dk1"/>
              </a:buClr>
              <a:buSzPct val="100000"/>
              <a:buNone/>
            </a:pPr>
            <a:r>
              <a:t/>
            </a:r>
            <a:endParaRPr sz="8000"/>
          </a:p>
          <a:p>
            <a:pPr indent="-101600" lvl="0" marL="228600" rtl="0" algn="l">
              <a:lnSpc>
                <a:spcPct val="90000"/>
              </a:lnSpc>
              <a:spcBef>
                <a:spcPts val="1000"/>
              </a:spcBef>
              <a:spcAft>
                <a:spcPts val="0"/>
              </a:spcAft>
              <a:buClr>
                <a:schemeClr val="dk1"/>
              </a:buClr>
              <a:buSzPct val="100000"/>
              <a:buNone/>
            </a:pPr>
            <a:r>
              <a:t/>
            </a:r>
            <a:endParaRPr sz="8000"/>
          </a:p>
          <a:p>
            <a:pPr indent="-101600" lvl="0" marL="228600" rtl="0" algn="l">
              <a:lnSpc>
                <a:spcPct val="90000"/>
              </a:lnSpc>
              <a:spcBef>
                <a:spcPts val="1000"/>
              </a:spcBef>
              <a:spcAft>
                <a:spcPts val="0"/>
              </a:spcAft>
              <a:buClr>
                <a:schemeClr val="dk1"/>
              </a:buClr>
              <a:buSzPct val="100000"/>
              <a:buNone/>
            </a:pPr>
            <a:r>
              <a:t/>
            </a:r>
            <a:endParaRPr sz="8000"/>
          </a:p>
          <a:p>
            <a:pPr indent="0" lvl="0" marL="0" rtl="0" algn="l">
              <a:lnSpc>
                <a:spcPct val="90000"/>
              </a:lnSpc>
              <a:spcBef>
                <a:spcPts val="1000"/>
              </a:spcBef>
              <a:spcAft>
                <a:spcPts val="0"/>
              </a:spcAft>
              <a:buClr>
                <a:schemeClr val="dk1"/>
              </a:buClr>
              <a:buSzPct val="100000"/>
              <a:buNone/>
            </a:pPr>
            <a:r>
              <a:t/>
            </a:r>
            <a:endParaRPr sz="8000"/>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outer macro</a:t>
            </a:r>
            <a:endParaRPr/>
          </a:p>
          <a:p>
            <a:pPr indent="-184150" lvl="0" marL="228600" rtl="0" algn="l">
              <a:lnSpc>
                <a:spcPct val="90000"/>
              </a:lnSpc>
              <a:spcBef>
                <a:spcPts val="1000"/>
              </a:spcBef>
              <a:spcAft>
                <a:spcPts val="0"/>
              </a:spcAft>
              <a:buClr>
                <a:schemeClr val="dk1"/>
              </a:buClr>
              <a:buSzPct val="100000"/>
              <a:buNone/>
            </a:pPr>
            <a:r>
              <a:t/>
            </a:r>
            <a:endParaRPr/>
          </a:p>
        </p:txBody>
      </p:sp>
      <p:sp>
        <p:nvSpPr>
          <p:cNvPr id="226" name="Google Shape;2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 pass macro processor</a:t>
            </a:r>
            <a:br>
              <a:rPr lang="en-US"/>
            </a:br>
            <a:endParaRPr/>
          </a:p>
        </p:txBody>
      </p:sp>
      <p:sp>
        <p:nvSpPr>
          <p:cNvPr id="232" name="Google Shape;23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one-pass macro processor uses only one pass for processing macro definitions and macro expansions.</a:t>
            </a:r>
            <a:endParaRPr/>
          </a:p>
          <a:p>
            <a:pPr indent="-228600" lvl="0" marL="228600" rtl="0" algn="l">
              <a:lnSpc>
                <a:spcPct val="90000"/>
              </a:lnSpc>
              <a:spcBef>
                <a:spcPts val="1000"/>
              </a:spcBef>
              <a:spcAft>
                <a:spcPts val="0"/>
              </a:spcAft>
              <a:buClr>
                <a:schemeClr val="dk1"/>
              </a:buClr>
              <a:buSzPts val="2800"/>
              <a:buChar char="•"/>
            </a:pPr>
            <a:r>
              <a:rPr lang="en-US"/>
              <a:t>It can handle nested macro definitions.</a:t>
            </a:r>
            <a:endParaRPr/>
          </a:p>
          <a:p>
            <a:pPr indent="-228600" lvl="0" marL="228600" rtl="0" algn="l">
              <a:lnSpc>
                <a:spcPct val="90000"/>
              </a:lnSpc>
              <a:spcBef>
                <a:spcPts val="1000"/>
              </a:spcBef>
              <a:spcAft>
                <a:spcPts val="0"/>
              </a:spcAft>
              <a:buClr>
                <a:schemeClr val="dk1"/>
              </a:buClr>
              <a:buSzPts val="2800"/>
              <a:buChar char="•"/>
            </a:pPr>
            <a:r>
              <a:rPr lang="en-US"/>
              <a:t>To implement one pass macro processor, the definition of a macro must appear in the source program before any statements that invoke that macro.</a:t>
            </a:r>
            <a:endParaRPr/>
          </a:p>
        </p:txBody>
      </p:sp>
      <p:sp>
        <p:nvSpPr>
          <p:cNvPr id="233" name="Google Shape;2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110"/>
              <a:buFont typeface="Times New Roman"/>
              <a:buNone/>
            </a:pPr>
            <a:r>
              <a:rPr b="1" lang="en-US" sz="3110">
                <a:latin typeface="Times New Roman"/>
                <a:ea typeface="Times New Roman"/>
                <a:cs typeface="Times New Roman"/>
                <a:sym typeface="Times New Roman"/>
              </a:rPr>
              <a:t>Data Structures involved in the design of one pass macro processor</a:t>
            </a:r>
            <a:endParaRPr b="1" sz="3110">
              <a:latin typeface="Times New Roman"/>
              <a:ea typeface="Times New Roman"/>
              <a:cs typeface="Times New Roman"/>
              <a:sym typeface="Times New Roman"/>
            </a:endParaRPr>
          </a:p>
        </p:txBody>
      </p:sp>
      <p:sp>
        <p:nvSpPr>
          <p:cNvPr id="239" name="Google Shape;23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3 main data structures involved in the design of one pass macro processor:</a:t>
            </a:r>
            <a:endParaRPr/>
          </a:p>
          <a:p>
            <a:pPr indent="-228600" lvl="0" marL="228600" rtl="0" algn="l">
              <a:lnSpc>
                <a:spcPct val="90000"/>
              </a:lnSpc>
              <a:spcBef>
                <a:spcPts val="1000"/>
              </a:spcBef>
              <a:spcAft>
                <a:spcPts val="0"/>
              </a:spcAft>
              <a:buClr>
                <a:schemeClr val="dk1"/>
              </a:buClr>
              <a:buSzPts val="2800"/>
              <a:buChar char="•"/>
            </a:pPr>
            <a:r>
              <a:rPr lang="en-US"/>
              <a:t>DEFTAB </a:t>
            </a:r>
            <a:endParaRPr/>
          </a:p>
          <a:p>
            <a:pPr indent="-228600" lvl="0" marL="228600" rtl="0" algn="l">
              <a:lnSpc>
                <a:spcPct val="90000"/>
              </a:lnSpc>
              <a:spcBef>
                <a:spcPts val="1000"/>
              </a:spcBef>
              <a:spcAft>
                <a:spcPts val="0"/>
              </a:spcAft>
              <a:buClr>
                <a:schemeClr val="dk1"/>
              </a:buClr>
              <a:buSzPts val="2800"/>
              <a:buChar char="•"/>
            </a:pPr>
            <a:r>
              <a:rPr lang="en-US"/>
              <a:t>NAMTAB </a:t>
            </a:r>
            <a:endParaRPr/>
          </a:p>
          <a:p>
            <a:pPr indent="-228600" lvl="0" marL="228600" rtl="0" algn="l">
              <a:lnSpc>
                <a:spcPct val="90000"/>
              </a:lnSpc>
              <a:spcBef>
                <a:spcPts val="1000"/>
              </a:spcBef>
              <a:spcAft>
                <a:spcPts val="0"/>
              </a:spcAft>
              <a:buClr>
                <a:schemeClr val="dk1"/>
              </a:buClr>
              <a:buSzPts val="2800"/>
              <a:buChar char="•"/>
            </a:pPr>
            <a:r>
              <a:rPr lang="en-US"/>
              <a:t>ARGTAB</a:t>
            </a:r>
            <a:endParaRPr/>
          </a:p>
          <a:p>
            <a:pPr indent="0" lvl="0" marL="0" rtl="0" algn="l">
              <a:lnSpc>
                <a:spcPct val="90000"/>
              </a:lnSpc>
              <a:spcBef>
                <a:spcPts val="1000"/>
              </a:spcBef>
              <a:spcAft>
                <a:spcPts val="0"/>
              </a:spcAft>
              <a:buClr>
                <a:schemeClr val="dk1"/>
              </a:buClr>
              <a:buSzPts val="2800"/>
              <a:buNone/>
            </a:pPr>
            <a:r>
              <a:rPr lang="en-US"/>
              <a:t>1.Definition table (DEFTAB)</a:t>
            </a:r>
            <a:endParaRPr/>
          </a:p>
          <a:p>
            <a:pPr indent="0" lvl="0" marL="0" rtl="0" algn="l">
              <a:lnSpc>
                <a:spcPct val="90000"/>
              </a:lnSpc>
              <a:spcBef>
                <a:spcPts val="1000"/>
              </a:spcBef>
              <a:spcAft>
                <a:spcPts val="0"/>
              </a:spcAft>
              <a:buClr>
                <a:schemeClr val="dk1"/>
              </a:buClr>
              <a:buSzPts val="2800"/>
              <a:buNone/>
            </a:pPr>
            <a:r>
              <a:rPr lang="en-US"/>
              <a:t>All the macro definitions in the program are stored in DEFTAB, which includes macro prototype and macro body statements.</a:t>
            </a:r>
            <a:endParaRPr/>
          </a:p>
        </p:txBody>
      </p:sp>
      <p:sp>
        <p:nvSpPr>
          <p:cNvPr id="240" name="Google Shape;2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Structures involved in the design of one pass macro processor</a:t>
            </a:r>
            <a:endParaRPr/>
          </a:p>
        </p:txBody>
      </p:sp>
      <p:sp>
        <p:nvSpPr>
          <p:cNvPr id="246" name="Google Shape;24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90000"/>
              </a:lnSpc>
              <a:spcBef>
                <a:spcPts val="0"/>
              </a:spcBef>
              <a:spcAft>
                <a:spcPts val="0"/>
              </a:spcAft>
              <a:buClr>
                <a:schemeClr val="dk1"/>
              </a:buClr>
              <a:buSzPct val="100000"/>
              <a:buChar char="•"/>
            </a:pPr>
            <a:r>
              <a:rPr lang="en-US"/>
              <a:t>Comment lines from macro definition are not entered into DEFTAB because they will not be a part of macro expansion.</a:t>
            </a:r>
            <a:endParaRPr/>
          </a:p>
          <a:p>
            <a:pPr indent="-228600" lvl="0" marL="228600" rtl="0" algn="l">
              <a:lnSpc>
                <a:spcPct val="90000"/>
              </a:lnSpc>
              <a:spcBef>
                <a:spcPts val="1000"/>
              </a:spcBef>
              <a:spcAft>
                <a:spcPts val="0"/>
              </a:spcAft>
              <a:buClr>
                <a:schemeClr val="dk1"/>
              </a:buClr>
              <a:buSzPct val="100000"/>
              <a:buChar char="•"/>
            </a:pPr>
            <a:r>
              <a:rPr lang="en-US"/>
              <a:t>References to the macro instruction parameters are converted to a positional notation for efficiency in substituting arguments.</a:t>
            </a:r>
            <a:endParaRPr/>
          </a:p>
          <a:p>
            <a:pPr indent="-228600" lvl="0" marL="228600" rtl="0" algn="l">
              <a:lnSpc>
                <a:spcPct val="90000"/>
              </a:lnSpc>
              <a:spcBef>
                <a:spcPts val="1000"/>
              </a:spcBef>
              <a:spcAft>
                <a:spcPts val="0"/>
              </a:spcAft>
              <a:buClr>
                <a:schemeClr val="dk1"/>
              </a:buClr>
              <a:buSzPct val="100000"/>
              <a:buChar char="•"/>
            </a:pPr>
            <a:r>
              <a:rPr b="1" lang="en-US"/>
              <a:t>Name table (NAMTAB)</a:t>
            </a:r>
            <a:endParaRPr b="1"/>
          </a:p>
          <a:p>
            <a:pPr indent="-228600" lvl="0" marL="228600" rtl="0" algn="l">
              <a:lnSpc>
                <a:spcPct val="90000"/>
              </a:lnSpc>
              <a:spcBef>
                <a:spcPts val="1000"/>
              </a:spcBef>
              <a:spcAft>
                <a:spcPts val="0"/>
              </a:spcAft>
              <a:buClr>
                <a:schemeClr val="dk1"/>
              </a:buClr>
              <a:buSzPct val="100000"/>
              <a:buChar char="•"/>
            </a:pPr>
            <a:r>
              <a:rPr lang="en-US"/>
              <a:t>The macro names are entered into NAMTAB</a:t>
            </a:r>
            <a:endParaRPr/>
          </a:p>
          <a:p>
            <a:pPr indent="-228600" lvl="0" marL="228600" rtl="0" algn="l">
              <a:lnSpc>
                <a:spcPct val="90000"/>
              </a:lnSpc>
              <a:spcBef>
                <a:spcPts val="1000"/>
              </a:spcBef>
              <a:spcAft>
                <a:spcPts val="0"/>
              </a:spcAft>
              <a:buClr>
                <a:schemeClr val="dk1"/>
              </a:buClr>
              <a:buSzPct val="100000"/>
              <a:buChar char="•"/>
            </a:pPr>
            <a:r>
              <a:rPr lang="en-US"/>
              <a:t>NAMTAB contains pointers to beginning and end of definition in DEFTAB.</a:t>
            </a:r>
            <a:endParaRPr/>
          </a:p>
          <a:p>
            <a:pPr indent="-68579"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Argument table (ARGTAB)</a:t>
            </a:r>
            <a:endParaRPr b="1"/>
          </a:p>
          <a:p>
            <a:pPr indent="-228600" lvl="0" marL="228600" rtl="0" algn="l">
              <a:lnSpc>
                <a:spcPct val="90000"/>
              </a:lnSpc>
              <a:spcBef>
                <a:spcPts val="1000"/>
              </a:spcBef>
              <a:spcAft>
                <a:spcPts val="0"/>
              </a:spcAft>
              <a:buClr>
                <a:schemeClr val="dk1"/>
              </a:buClr>
              <a:buSzPct val="100000"/>
              <a:buChar char="•"/>
            </a:pPr>
            <a:r>
              <a:rPr lang="en-US"/>
              <a:t>The third data structure is an argument table (ARGTAB), which is used during expansion of macro invocations.</a:t>
            </a:r>
            <a:endParaRPr/>
          </a:p>
          <a:p>
            <a:pPr indent="-68579" lvl="0" marL="228600" rtl="0" algn="l">
              <a:lnSpc>
                <a:spcPct val="90000"/>
              </a:lnSpc>
              <a:spcBef>
                <a:spcPts val="1000"/>
              </a:spcBef>
              <a:spcAft>
                <a:spcPts val="0"/>
              </a:spcAft>
              <a:buClr>
                <a:schemeClr val="dk1"/>
              </a:buClr>
              <a:buSzPct val="100000"/>
              <a:buNone/>
            </a:pPr>
            <a:r>
              <a:t/>
            </a:r>
            <a:endParaRPr/>
          </a:p>
        </p:txBody>
      </p:sp>
      <p:sp>
        <p:nvSpPr>
          <p:cNvPr id="247" name="Google Shape;24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Chapter-1.2</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Macro</a:t>
            </a:r>
            <a:endParaRPr>
              <a:latin typeface="Times New Roman"/>
              <a:ea typeface="Times New Roman"/>
              <a:cs typeface="Times New Roman"/>
              <a:sym typeface="Times New Roman"/>
            </a:endParaRPr>
          </a:p>
        </p:txBody>
      </p:sp>
      <p:sp>
        <p:nvSpPr>
          <p:cNvPr id="121" name="Google Shape;12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Nested Macro Calls</a:t>
            </a:r>
            <a:endParaRPr sz="2400"/>
          </a:p>
          <a:p>
            <a:pPr indent="-228600" lvl="0" marL="228600" rtl="0" algn="l">
              <a:lnSpc>
                <a:spcPct val="90000"/>
              </a:lnSpc>
              <a:spcBef>
                <a:spcPts val="1000"/>
              </a:spcBef>
              <a:spcAft>
                <a:spcPts val="0"/>
              </a:spcAft>
              <a:buClr>
                <a:schemeClr val="dk1"/>
              </a:buClr>
              <a:buSzPts val="2400"/>
              <a:buChar char="•"/>
            </a:pPr>
            <a:r>
              <a:rPr lang="en-US" sz="2400"/>
              <a:t> Advanced Macro Facilities</a:t>
            </a:r>
            <a:endParaRPr sz="2400"/>
          </a:p>
          <a:p>
            <a:pPr indent="-228600" lvl="0" marL="228600" rtl="0" algn="l">
              <a:lnSpc>
                <a:spcPct val="90000"/>
              </a:lnSpc>
              <a:spcBef>
                <a:spcPts val="1000"/>
              </a:spcBef>
              <a:spcAft>
                <a:spcPts val="0"/>
              </a:spcAft>
              <a:buClr>
                <a:schemeClr val="dk1"/>
              </a:buClr>
              <a:buSzPts val="2400"/>
              <a:buChar char="•"/>
            </a:pPr>
            <a:r>
              <a:rPr lang="en-US" sz="2400"/>
              <a:t>Design Of a Macro Preprocessor</a:t>
            </a:r>
            <a:endParaRPr sz="2400"/>
          </a:p>
        </p:txBody>
      </p:sp>
      <p:sp>
        <p:nvSpPr>
          <p:cNvPr id="122" name="Google Shape;122;p2"/>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2"/>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25" name="Google Shape;12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Data Structures involved in the design of one pass macro processor</a:t>
            </a:r>
            <a:br>
              <a:rPr lang="en-US"/>
            </a:br>
            <a:endParaRPr/>
          </a:p>
        </p:txBody>
      </p:sp>
      <p:sp>
        <p:nvSpPr>
          <p:cNvPr id="253" name="Google Shape;25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macro invocation statements are recognized, the arguments are stored in ARGTAB according to their position in argument list.</a:t>
            </a:r>
            <a:endParaRPr/>
          </a:p>
          <a:p>
            <a:pPr indent="-228600" lvl="0" marL="228600" rtl="0" algn="l">
              <a:lnSpc>
                <a:spcPct val="90000"/>
              </a:lnSpc>
              <a:spcBef>
                <a:spcPts val="1000"/>
              </a:spcBef>
              <a:spcAft>
                <a:spcPts val="0"/>
              </a:spcAft>
              <a:buClr>
                <a:schemeClr val="dk1"/>
              </a:buClr>
              <a:buSzPts val="2800"/>
              <a:buChar char="•"/>
            </a:pPr>
            <a:r>
              <a:rPr lang="en-US"/>
              <a:t>As the macro is expanded, arguments from ARGTAB are substituted for the corresponding parameters in the macro body.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4" name="Google Shape;25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0" name="Google Shape;26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228600" rtl="0" algn="l">
              <a:lnSpc>
                <a:spcPct val="90000"/>
              </a:lnSpc>
              <a:spcBef>
                <a:spcPts val="0"/>
              </a:spcBef>
              <a:spcAft>
                <a:spcPts val="0"/>
              </a:spcAft>
              <a:buNone/>
            </a:pPr>
            <a:r>
              <a:rPr lang="en-US"/>
              <a:t>Example: Consider the following source code</a:t>
            </a:r>
            <a:endParaRPr/>
          </a:p>
          <a:p>
            <a:pPr indent="-246380" lvl="0" marL="228600" rtl="0" algn="l">
              <a:lnSpc>
                <a:spcPct val="90000"/>
              </a:lnSpc>
              <a:spcBef>
                <a:spcPts val="1000"/>
              </a:spcBef>
              <a:spcAft>
                <a:spcPts val="0"/>
              </a:spcAft>
              <a:buClr>
                <a:schemeClr val="dk1"/>
              </a:buClr>
              <a:buSzPct val="100000"/>
              <a:buChar char="•"/>
            </a:pPr>
            <a:r>
              <a:rPr lang="en-US"/>
              <a:t>S</a:t>
            </a:r>
            <a:r>
              <a:rPr lang="en-US"/>
              <a:t>UM	MACRO &amp;X,&amp;Y</a:t>
            </a:r>
            <a:endParaRPr/>
          </a:p>
          <a:p>
            <a:pPr indent="-246380" lvl="0" marL="228600" rtl="0" algn="l">
              <a:lnSpc>
                <a:spcPct val="90000"/>
              </a:lnSpc>
              <a:spcBef>
                <a:spcPts val="1000"/>
              </a:spcBef>
              <a:spcAft>
                <a:spcPts val="0"/>
              </a:spcAft>
              <a:buClr>
                <a:schemeClr val="dk1"/>
              </a:buClr>
              <a:buSzPct val="100000"/>
              <a:buChar char="•"/>
            </a:pPr>
            <a:r>
              <a:rPr lang="en-US"/>
              <a:t>LDA	&amp;X</a:t>
            </a:r>
            <a:endParaRPr/>
          </a:p>
          <a:p>
            <a:pPr indent="-246380" lvl="0" marL="228600" rtl="0" algn="l">
              <a:lnSpc>
                <a:spcPct val="90000"/>
              </a:lnSpc>
              <a:spcBef>
                <a:spcPts val="1000"/>
              </a:spcBef>
              <a:spcAft>
                <a:spcPts val="0"/>
              </a:spcAft>
              <a:buClr>
                <a:schemeClr val="dk1"/>
              </a:buClr>
              <a:buSzPct val="100000"/>
              <a:buChar char="•"/>
            </a:pPr>
            <a:r>
              <a:rPr lang="en-US"/>
              <a:t>MOV	B</a:t>
            </a:r>
            <a:endParaRPr/>
          </a:p>
          <a:p>
            <a:pPr indent="-246380" lvl="0" marL="228600" rtl="0" algn="l">
              <a:lnSpc>
                <a:spcPct val="90000"/>
              </a:lnSpc>
              <a:spcBef>
                <a:spcPts val="1000"/>
              </a:spcBef>
              <a:spcAft>
                <a:spcPts val="0"/>
              </a:spcAft>
              <a:buClr>
                <a:schemeClr val="dk1"/>
              </a:buClr>
              <a:buSzPct val="100000"/>
              <a:buChar char="•"/>
            </a:pPr>
            <a:r>
              <a:rPr lang="en-US"/>
              <a:t>LDA	&amp;Y</a:t>
            </a:r>
            <a:endParaRPr/>
          </a:p>
          <a:p>
            <a:pPr indent="-246380" lvl="0" marL="228600" rtl="0" algn="l">
              <a:lnSpc>
                <a:spcPct val="90000"/>
              </a:lnSpc>
              <a:spcBef>
                <a:spcPts val="1000"/>
              </a:spcBef>
              <a:spcAft>
                <a:spcPts val="0"/>
              </a:spcAft>
              <a:buClr>
                <a:schemeClr val="dk1"/>
              </a:buClr>
              <a:buSzPct val="100000"/>
              <a:buChar char="•"/>
            </a:pPr>
            <a:r>
              <a:rPr lang="en-US"/>
              <a:t>ADD	B MEND START</a:t>
            </a:r>
            <a:endParaRPr/>
          </a:p>
          <a:p>
            <a:pPr indent="-246380" lvl="0" marL="228600" rtl="0" algn="l">
              <a:lnSpc>
                <a:spcPct val="90000"/>
              </a:lnSpc>
              <a:spcBef>
                <a:spcPts val="1000"/>
              </a:spcBef>
              <a:spcAft>
                <a:spcPts val="0"/>
              </a:spcAft>
              <a:buClr>
                <a:schemeClr val="dk1"/>
              </a:buClr>
              <a:buSzPct val="100000"/>
              <a:buChar char="•"/>
            </a:pPr>
            <a:r>
              <a:rPr lang="en-US"/>
              <a:t>LDA	4500</a:t>
            </a:r>
            <a:endParaRPr/>
          </a:p>
          <a:p>
            <a:pPr indent="-246380" lvl="0" marL="228600" rtl="0" algn="l">
              <a:lnSpc>
                <a:spcPct val="90000"/>
              </a:lnSpc>
              <a:spcBef>
                <a:spcPts val="1000"/>
              </a:spcBef>
              <a:spcAft>
                <a:spcPts val="0"/>
              </a:spcAft>
              <a:buClr>
                <a:schemeClr val="dk1"/>
              </a:buClr>
              <a:buSzPct val="100000"/>
              <a:buChar char="•"/>
            </a:pPr>
            <a:r>
              <a:rPr lang="en-US"/>
              <a:t>ADD	B</a:t>
            </a:r>
            <a:endParaRPr/>
          </a:p>
          <a:p>
            <a:pPr indent="-246380" lvl="0" marL="228600" rtl="0" algn="l">
              <a:lnSpc>
                <a:spcPct val="90000"/>
              </a:lnSpc>
              <a:spcBef>
                <a:spcPts val="1000"/>
              </a:spcBef>
              <a:spcAft>
                <a:spcPts val="0"/>
              </a:spcAft>
              <a:buClr>
                <a:schemeClr val="dk1"/>
              </a:buClr>
              <a:buSzPct val="100000"/>
              <a:buChar char="•"/>
            </a:pPr>
            <a:r>
              <a:rPr lang="en-US"/>
              <a:t>SUM	P,Q</a:t>
            </a:r>
            <a:endParaRPr/>
          </a:p>
          <a:p>
            <a:pPr indent="-246380" lvl="0" marL="228600" rtl="0" algn="l">
              <a:lnSpc>
                <a:spcPct val="90000"/>
              </a:lnSpc>
              <a:spcBef>
                <a:spcPts val="1000"/>
              </a:spcBef>
              <a:spcAft>
                <a:spcPts val="0"/>
              </a:spcAft>
              <a:buClr>
                <a:schemeClr val="dk1"/>
              </a:buClr>
              <a:buSzPct val="100000"/>
              <a:buChar char="•"/>
            </a:pPr>
            <a:r>
              <a:rPr lang="en-US"/>
              <a:t>LDA	3000</a:t>
            </a:r>
            <a:endParaRPr/>
          </a:p>
          <a:p>
            <a:pPr indent="-246380" lvl="0" marL="228600" rtl="0" algn="l">
              <a:lnSpc>
                <a:spcPct val="90000"/>
              </a:lnSpc>
              <a:spcBef>
                <a:spcPts val="1000"/>
              </a:spcBef>
              <a:spcAft>
                <a:spcPts val="0"/>
              </a:spcAft>
              <a:buClr>
                <a:schemeClr val="dk1"/>
              </a:buClr>
              <a:buSzPct val="100000"/>
              <a:buChar char="•"/>
            </a:pPr>
            <a:r>
              <a:rPr lang="en-US"/>
              <a:t>…………. END</a:t>
            </a:r>
            <a:endParaRPr/>
          </a:p>
        </p:txBody>
      </p:sp>
      <p:sp>
        <p:nvSpPr>
          <p:cNvPr id="261" name="Google Shape;26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Algorithm for one pass macro processor</a:t>
            </a:r>
            <a:endParaRPr/>
          </a:p>
        </p:txBody>
      </p:sp>
      <p:sp>
        <p:nvSpPr>
          <p:cNvPr id="267" name="Google Shape;2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8" name="Google Shape;268;p22"/>
          <p:cNvPicPr preferRelativeResize="0"/>
          <p:nvPr>
            <p:ph idx="1" type="body"/>
          </p:nvPr>
        </p:nvPicPr>
        <p:blipFill rotWithShape="1">
          <a:blip r:embed="rId3">
            <a:alphaModFix/>
          </a:blip>
          <a:srcRect b="0" l="0" r="0" t="0"/>
          <a:stretch/>
        </p:blipFill>
        <p:spPr>
          <a:xfrm>
            <a:off x="838200" y="2896235"/>
            <a:ext cx="5181600" cy="2209165"/>
          </a:xfrm>
          <a:prstGeom prst="rect">
            <a:avLst/>
          </a:prstGeom>
          <a:noFill/>
          <a:ln>
            <a:noFill/>
          </a:ln>
        </p:spPr>
      </p:pic>
      <p:pic>
        <p:nvPicPr>
          <p:cNvPr id="269" name="Google Shape;269;p22"/>
          <p:cNvPicPr preferRelativeResize="0"/>
          <p:nvPr>
            <p:ph idx="2" type="body"/>
          </p:nvPr>
        </p:nvPicPr>
        <p:blipFill rotWithShape="1">
          <a:blip r:embed="rId4">
            <a:alphaModFix/>
          </a:blip>
          <a:srcRect b="0" l="0" r="0" t="0"/>
          <a:stretch/>
        </p:blipFill>
        <p:spPr>
          <a:xfrm>
            <a:off x="6172200" y="2919730"/>
            <a:ext cx="5181600" cy="216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5" name="Google Shape;2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Explanation of algorithm</a:t>
            </a:r>
            <a:endParaRPr/>
          </a:p>
          <a:p>
            <a:pPr indent="-228600" lvl="0" marL="228600" rtl="0" algn="l">
              <a:lnSpc>
                <a:spcPct val="90000"/>
              </a:lnSpc>
              <a:spcBef>
                <a:spcPts val="1000"/>
              </a:spcBef>
              <a:spcAft>
                <a:spcPts val="0"/>
              </a:spcAft>
              <a:buClr>
                <a:schemeClr val="dk1"/>
              </a:buClr>
              <a:buSzPts val="2800"/>
              <a:buChar char="•"/>
            </a:pPr>
            <a:r>
              <a:rPr lang="en-US"/>
              <a:t>The algorithm uses 5 procedures</a:t>
            </a:r>
            <a:endParaRPr/>
          </a:p>
          <a:p>
            <a:pPr indent="-228600" lvl="0" marL="228600" rtl="0" algn="l">
              <a:lnSpc>
                <a:spcPct val="90000"/>
              </a:lnSpc>
              <a:spcBef>
                <a:spcPts val="1000"/>
              </a:spcBef>
              <a:spcAft>
                <a:spcPts val="0"/>
              </a:spcAft>
              <a:buClr>
                <a:schemeClr val="dk1"/>
              </a:buClr>
              <a:buSzPts val="2800"/>
              <a:buChar char="•"/>
            </a:pPr>
            <a:r>
              <a:rPr lang="en-US"/>
              <a:t>MACROPROCESSOR (main function)</a:t>
            </a:r>
            <a:endParaRPr/>
          </a:p>
          <a:p>
            <a:pPr indent="-228600" lvl="0" marL="228600" rtl="0" algn="l">
              <a:lnSpc>
                <a:spcPct val="90000"/>
              </a:lnSpc>
              <a:spcBef>
                <a:spcPts val="1000"/>
              </a:spcBef>
              <a:spcAft>
                <a:spcPts val="0"/>
              </a:spcAft>
              <a:buClr>
                <a:schemeClr val="dk1"/>
              </a:buClr>
              <a:buSzPts val="2800"/>
              <a:buChar char="•"/>
            </a:pPr>
            <a:r>
              <a:rPr lang="en-US"/>
              <a:t>DEFINE</a:t>
            </a:r>
            <a:endParaRPr/>
          </a:p>
          <a:p>
            <a:pPr indent="-228600" lvl="0" marL="228600" rtl="0" algn="l">
              <a:lnSpc>
                <a:spcPct val="90000"/>
              </a:lnSpc>
              <a:spcBef>
                <a:spcPts val="1000"/>
              </a:spcBef>
              <a:spcAft>
                <a:spcPts val="0"/>
              </a:spcAft>
              <a:buClr>
                <a:schemeClr val="dk1"/>
              </a:buClr>
              <a:buSzPts val="2800"/>
              <a:buChar char="•"/>
            </a:pPr>
            <a:r>
              <a:rPr lang="en-US"/>
              <a:t>EXPAND</a:t>
            </a:r>
            <a:endParaRPr/>
          </a:p>
          <a:p>
            <a:pPr indent="-228600" lvl="0" marL="228600" rtl="0" algn="l">
              <a:lnSpc>
                <a:spcPct val="90000"/>
              </a:lnSpc>
              <a:spcBef>
                <a:spcPts val="1000"/>
              </a:spcBef>
              <a:spcAft>
                <a:spcPts val="0"/>
              </a:spcAft>
              <a:buClr>
                <a:schemeClr val="dk1"/>
              </a:buClr>
              <a:buSzPts val="2800"/>
              <a:buChar char="•"/>
            </a:pPr>
            <a:r>
              <a:rPr lang="en-US"/>
              <a:t>PROCESSLINE</a:t>
            </a:r>
            <a:endParaRPr/>
          </a:p>
          <a:p>
            <a:pPr indent="-228600" lvl="0" marL="228600" rtl="0" algn="l">
              <a:lnSpc>
                <a:spcPct val="90000"/>
              </a:lnSpc>
              <a:spcBef>
                <a:spcPts val="1000"/>
              </a:spcBef>
              <a:spcAft>
                <a:spcPts val="0"/>
              </a:spcAft>
              <a:buClr>
                <a:schemeClr val="dk1"/>
              </a:buClr>
              <a:buSzPts val="2800"/>
              <a:buChar char="•"/>
            </a:pPr>
            <a:r>
              <a:rPr lang="en-US"/>
              <a:t>GETLINE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2" name="Google Shape;28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MACROPROCESSOR </a:t>
            </a:r>
            <a:r>
              <a:rPr lang="en-US"/>
              <a:t>(MAIN function)</a:t>
            </a:r>
            <a:endParaRPr/>
          </a:p>
          <a:p>
            <a:pPr indent="-228600" lvl="0" marL="228600" rtl="0" algn="l">
              <a:lnSpc>
                <a:spcPct val="90000"/>
              </a:lnSpc>
              <a:spcBef>
                <a:spcPts val="1000"/>
              </a:spcBef>
              <a:spcAft>
                <a:spcPts val="0"/>
              </a:spcAft>
              <a:buClr>
                <a:schemeClr val="dk1"/>
              </a:buClr>
              <a:buSzPts val="2800"/>
              <a:buChar char="•"/>
            </a:pPr>
            <a:r>
              <a:rPr lang="en-US"/>
              <a:t>This function initialize the variable named EXPANDING to false.</a:t>
            </a:r>
            <a:endParaRPr/>
          </a:p>
          <a:p>
            <a:pPr indent="-228600" lvl="0" marL="228600" rtl="0" algn="l">
              <a:lnSpc>
                <a:spcPct val="90000"/>
              </a:lnSpc>
              <a:spcBef>
                <a:spcPts val="1000"/>
              </a:spcBef>
              <a:spcAft>
                <a:spcPts val="0"/>
              </a:spcAft>
              <a:buClr>
                <a:schemeClr val="dk1"/>
              </a:buClr>
              <a:buSzPts val="2800"/>
              <a:buChar char="•"/>
            </a:pPr>
            <a:r>
              <a:rPr lang="en-US"/>
              <a:t>It then calls GETLINE procedure to get next line from the source program and PROCESSLINE procedure to process that line.</a:t>
            </a:r>
            <a:endParaRPr/>
          </a:p>
          <a:p>
            <a:pPr indent="-228600" lvl="0" marL="228600" rtl="0" algn="l">
              <a:lnSpc>
                <a:spcPct val="90000"/>
              </a:lnSpc>
              <a:spcBef>
                <a:spcPts val="1000"/>
              </a:spcBef>
              <a:spcAft>
                <a:spcPts val="0"/>
              </a:spcAft>
              <a:buClr>
                <a:schemeClr val="dk1"/>
              </a:buClr>
              <a:buSzPts val="2800"/>
              <a:buChar char="•"/>
            </a:pPr>
            <a:r>
              <a:rPr b="1" lang="en-US"/>
              <a:t>PROCESSLINE</a:t>
            </a:r>
            <a:endParaRPr/>
          </a:p>
          <a:p>
            <a:pPr indent="-228600" lvl="0" marL="228600" rtl="0" algn="l">
              <a:lnSpc>
                <a:spcPct val="90000"/>
              </a:lnSpc>
              <a:spcBef>
                <a:spcPts val="1000"/>
              </a:spcBef>
              <a:spcAft>
                <a:spcPts val="0"/>
              </a:spcAft>
              <a:buClr>
                <a:schemeClr val="dk1"/>
              </a:buClr>
              <a:buSzPts val="2800"/>
              <a:buChar char="•"/>
            </a:pPr>
            <a:r>
              <a:rPr lang="en-US"/>
              <a:t>This procedure checks</a:t>
            </a:r>
            <a:endParaRPr/>
          </a:p>
          <a:p>
            <a:pPr indent="-228600" lvl="0" marL="228600" rtl="0" algn="l">
              <a:lnSpc>
                <a:spcPct val="90000"/>
              </a:lnSpc>
              <a:spcBef>
                <a:spcPts val="1000"/>
              </a:spcBef>
              <a:spcAft>
                <a:spcPts val="0"/>
              </a:spcAft>
              <a:buClr>
                <a:schemeClr val="dk1"/>
              </a:buClr>
              <a:buSzPts val="2800"/>
              <a:buChar char="•"/>
            </a:pPr>
            <a:r>
              <a:rPr lang="en-US"/>
              <a:t>oIf the opcode of current statement is present in NAMTAB. If so it is a macro invocation statement and calls the procedure EXPAND</a:t>
            </a:r>
            <a:endParaRPr/>
          </a:p>
        </p:txBody>
      </p:sp>
      <p:sp>
        <p:nvSpPr>
          <p:cNvPr id="283" name="Google Shape;2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chemeClr val="dk1"/>
              </a:buClr>
              <a:buSzPct val="100000"/>
              <a:buChar char="•"/>
            </a:pPr>
            <a:r>
              <a:rPr lang="en-US"/>
              <a:t>DEFINE</a:t>
            </a:r>
            <a:endParaRPr/>
          </a:p>
          <a:p>
            <a:pPr indent="-228600" lvl="0" marL="228600" rtl="0" algn="l">
              <a:lnSpc>
                <a:spcPct val="90000"/>
              </a:lnSpc>
              <a:spcBef>
                <a:spcPts val="1000"/>
              </a:spcBef>
              <a:spcAft>
                <a:spcPts val="0"/>
              </a:spcAft>
              <a:buClr>
                <a:schemeClr val="dk1"/>
              </a:buClr>
              <a:buSzPct val="100000"/>
              <a:buChar char="•"/>
            </a:pPr>
            <a:r>
              <a:rPr lang="en-US"/>
              <a:t>The control will reach in this procedure if and only if it is identified as a macro definition statement.Then:</a:t>
            </a:r>
            <a:endParaRPr/>
          </a:p>
          <a:p>
            <a:pPr indent="-228600" lvl="0" marL="228600" rtl="0" algn="l">
              <a:lnSpc>
                <a:spcPct val="90000"/>
              </a:lnSpc>
              <a:spcBef>
                <a:spcPts val="1000"/>
              </a:spcBef>
              <a:spcAft>
                <a:spcPts val="0"/>
              </a:spcAft>
              <a:buClr>
                <a:schemeClr val="dk1"/>
              </a:buClr>
              <a:buSzPct val="100000"/>
              <a:buChar char="•"/>
            </a:pPr>
            <a:r>
              <a:rPr lang="en-US"/>
              <a:t>oMacro name is entered into NAMTAB</a:t>
            </a:r>
            <a:endParaRPr/>
          </a:p>
          <a:p>
            <a:pPr indent="-228600" lvl="0" marL="228600" rtl="0" algn="l">
              <a:lnSpc>
                <a:spcPct val="90000"/>
              </a:lnSpc>
              <a:spcBef>
                <a:spcPts val="1000"/>
              </a:spcBef>
              <a:spcAft>
                <a:spcPts val="0"/>
              </a:spcAft>
              <a:buClr>
                <a:schemeClr val="dk1"/>
              </a:buClr>
              <a:buSzPct val="100000"/>
              <a:buChar char="•"/>
            </a:pPr>
            <a:r>
              <a:rPr lang="en-US"/>
              <a:t>oThen the macro name along with its parameters are entered into DEFTAB.</a:t>
            </a:r>
            <a:endParaRPr/>
          </a:p>
          <a:p>
            <a:pPr indent="-228600" lvl="0" marL="228600" rtl="0" algn="l">
              <a:lnSpc>
                <a:spcPct val="90000"/>
              </a:lnSpc>
              <a:spcBef>
                <a:spcPts val="1000"/>
              </a:spcBef>
              <a:spcAft>
                <a:spcPts val="0"/>
              </a:spcAft>
              <a:buClr>
                <a:schemeClr val="dk1"/>
              </a:buClr>
              <a:buSzPct val="100000"/>
              <a:buChar char="•"/>
            </a:pPr>
            <a:r>
              <a:rPr lang="en-US"/>
              <a:t>EXPAND</a:t>
            </a:r>
            <a:endParaRPr/>
          </a:p>
          <a:p>
            <a:pPr indent="-228600" lvl="0" marL="228600" rtl="0" algn="l">
              <a:lnSpc>
                <a:spcPct val="90000"/>
              </a:lnSpc>
              <a:spcBef>
                <a:spcPts val="1000"/>
              </a:spcBef>
              <a:spcAft>
                <a:spcPts val="0"/>
              </a:spcAft>
              <a:buClr>
                <a:schemeClr val="dk1"/>
              </a:buClr>
              <a:buSzPct val="100000"/>
              <a:buChar char="•"/>
            </a:pPr>
            <a:r>
              <a:rPr lang="en-US"/>
              <a:t>The control will reach in this procedure if and only if it is identified as a macro call.</a:t>
            </a:r>
            <a:endParaRPr/>
          </a:p>
          <a:p>
            <a:pPr indent="-228600" lvl="0" marL="228600" rtl="0" algn="l">
              <a:lnSpc>
                <a:spcPct val="90000"/>
              </a:lnSpc>
              <a:spcBef>
                <a:spcPts val="1000"/>
              </a:spcBef>
              <a:spcAft>
                <a:spcPts val="0"/>
              </a:spcAft>
              <a:buClr>
                <a:schemeClr val="dk1"/>
              </a:buClr>
              <a:buSzPct val="100000"/>
              <a:buChar char="•"/>
            </a:pPr>
            <a:r>
              <a:rPr lang="en-US"/>
              <a:t>In this procedure, the variable EXPANDING is set to true. It actually indicates the GETLINE procedure that it is going to expand the macro call. So that GETLINE procedure will read the next line from DEFTAB instead of reading from input file.</a:t>
            </a:r>
            <a:endParaRPr/>
          </a:p>
        </p:txBody>
      </p:sp>
      <p:sp>
        <p:nvSpPr>
          <p:cNvPr id="290" name="Google Shape;29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6" name="Google Shape;29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GETLINE</a:t>
            </a:r>
            <a:endParaRPr/>
          </a:p>
          <a:p>
            <a:pPr indent="-228600" lvl="0" marL="228600" rtl="0" algn="l">
              <a:lnSpc>
                <a:spcPct val="90000"/>
              </a:lnSpc>
              <a:spcBef>
                <a:spcPts val="1000"/>
              </a:spcBef>
              <a:spcAft>
                <a:spcPts val="0"/>
              </a:spcAft>
              <a:buClr>
                <a:schemeClr val="dk1"/>
              </a:buClr>
              <a:buSzPts val="2800"/>
              <a:buChar char="•"/>
            </a:pPr>
            <a:r>
              <a:rPr lang="en-US"/>
              <a:t>This procedure is used to get the next line.</a:t>
            </a:r>
            <a:endParaRPr/>
          </a:p>
          <a:p>
            <a:pPr indent="-228600" lvl="0" marL="228600" rtl="0" algn="l">
              <a:lnSpc>
                <a:spcPct val="90000"/>
              </a:lnSpc>
              <a:spcBef>
                <a:spcPts val="1000"/>
              </a:spcBef>
              <a:spcAft>
                <a:spcPts val="0"/>
              </a:spcAft>
              <a:buClr>
                <a:schemeClr val="dk1"/>
              </a:buClr>
              <a:buSzPts val="2800"/>
              <a:buChar char="•"/>
            </a:pPr>
            <a:r>
              <a:rPr lang="en-US"/>
              <a:t>If EXPANDING = TRUE, the next line is fetched from DEFTAB. (It means we are expanding the macro call)</a:t>
            </a:r>
            <a:endParaRPr/>
          </a:p>
          <a:p>
            <a:pPr indent="-228600" lvl="0" marL="228600" rtl="0" algn="l">
              <a:lnSpc>
                <a:spcPct val="90000"/>
              </a:lnSpc>
              <a:spcBef>
                <a:spcPts val="1000"/>
              </a:spcBef>
              <a:spcAft>
                <a:spcPts val="0"/>
              </a:spcAft>
              <a:buClr>
                <a:schemeClr val="dk1"/>
              </a:buClr>
              <a:buSzPts val="2800"/>
              <a:buChar char="•"/>
            </a:pPr>
            <a:r>
              <a:rPr lang="en-US"/>
              <a:t>If EXPANDING = False, the next line is read from input file.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7" name="Google Shape;2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Diagram of a one pass macroprocessor</a:t>
            </a:r>
            <a:endParaRPr/>
          </a:p>
        </p:txBody>
      </p:sp>
      <p:sp>
        <p:nvSpPr>
          <p:cNvPr id="303" name="Google Shape;30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4" name="Google Shape;304;p27"/>
          <p:cNvPicPr preferRelativeResize="0"/>
          <p:nvPr>
            <p:ph idx="1" type="body"/>
          </p:nvPr>
        </p:nvPicPr>
        <p:blipFill rotWithShape="1">
          <a:blip r:embed="rId3">
            <a:alphaModFix/>
          </a:blip>
          <a:srcRect b="0" l="0" r="0" t="0"/>
          <a:stretch/>
        </p:blipFill>
        <p:spPr>
          <a:xfrm>
            <a:off x="1761490" y="1896110"/>
            <a:ext cx="8667750" cy="4210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References</a:t>
            </a:r>
            <a:endParaRPr/>
          </a:p>
        </p:txBody>
      </p:sp>
      <p:sp>
        <p:nvSpPr>
          <p:cNvPr id="310" name="Google Shape;31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u="sng">
              <a:solidFill>
                <a:schemeClr val="hlink"/>
              </a:solidFill>
              <a:hlinkClick r:id="rId3"/>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John J Donovan Systems Programming Ebook Wordpress (pdflife.one)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 [PDF] Systems Programming and Operating Systems by Dhamdhere - Free Download PDF      (dlscrib.com)</a:t>
            </a:r>
            <a:endParaRPr b="1">
              <a:latin typeface="Times New Roman"/>
              <a:ea typeface="Times New Roman"/>
              <a:cs typeface="Times New Roman"/>
              <a:sym typeface="Times New Roman"/>
            </a:endParaRPr>
          </a:p>
          <a:p>
            <a:pPr indent="-165100" lvl="0" marL="3429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311" name="Google Shape;31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9"/>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800" u="none" cap="none" strike="noStrike">
              <a:solidFill>
                <a:srgbClr val="FFFFFF"/>
              </a:solidFill>
              <a:latin typeface="Calibri"/>
              <a:ea typeface="Calibri"/>
              <a:cs typeface="Calibri"/>
              <a:sym typeface="Calibri"/>
            </a:endParaRPr>
          </a:p>
        </p:txBody>
      </p:sp>
      <p:cxnSp>
        <p:nvCxnSpPr>
          <p:cNvPr id="317" name="Google Shape;317;p29"/>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18" name="Google Shape;318;p29"/>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19" name="Google Shape;319;p29"/>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20" name="Google Shape;320;p29"/>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21" name="Google Shape;321;p29"/>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8000" u="none" cap="none" strike="noStrike">
              <a:solidFill>
                <a:srgbClr val="FFFFFF"/>
              </a:solidFill>
              <a:latin typeface="Arial"/>
              <a:ea typeface="Arial"/>
              <a:cs typeface="Arial"/>
              <a:sym typeface="Arial"/>
            </a:endParaRPr>
          </a:p>
        </p:txBody>
      </p:sp>
      <p:sp>
        <p:nvSpPr>
          <p:cNvPr id="322" name="Google Shape;322;p29"/>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29"/>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24" name="Google Shape;324;p29"/>
          <p:cNvGrpSpPr/>
          <p:nvPr/>
        </p:nvGrpSpPr>
        <p:grpSpPr>
          <a:xfrm>
            <a:off x="237520" y="152400"/>
            <a:ext cx="410563" cy="1612900"/>
            <a:chOff x="83821" y="0"/>
            <a:chExt cx="219636" cy="903079"/>
          </a:xfrm>
        </p:grpSpPr>
        <p:sp>
          <p:nvSpPr>
            <p:cNvPr id="325" name="Google Shape;325;p29"/>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29"/>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29"/>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28" name="Google Shape;328;p29"/>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28" name="Google Shape;328;p29"/>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329" name="Google Shape;32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a:t>Nested Macro Calls</a:t>
            </a:r>
            <a:endParaRPr b="1" sz="3200"/>
          </a:p>
        </p:txBody>
      </p:sp>
      <p:sp>
        <p:nvSpPr>
          <p:cNvPr id="131" name="Google Shape;13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None/>
            </a:pPr>
            <a:r>
              <a:rPr b="1" lang="en-US" sz="5600" u="sng">
                <a:latin typeface="Times New Roman"/>
                <a:ea typeface="Times New Roman"/>
                <a:cs typeface="Times New Roman"/>
                <a:sym typeface="Times New Roman"/>
              </a:rPr>
              <a:t> Nested Macro Definitions</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A macro body may also contain further macro definitions. However, these nested macro definitions aren't valid until the enclosing macro has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been expanded! That means, the enclosing macro must have been called, before the nested macros can be called.</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OR</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Nested macros are macros in which definition of one macro contains definition of other macros.Consider the macro definition example given below, which is used to swap two numbers. The macro named SWAP defines another macro named STORE inside it. These type of macro are called nested macros.</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SWAP	MACRO   &amp;X,&amp;Y</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LDA	&amp;X</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LDX	&amp;Y</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STORE MACRO &amp;X,&amp;Y</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STA	&amp;Y</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STX	&amp;X</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MEND MEND</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Inner macro</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t/>
            </a:r>
            <a:endParaRPr sz="5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None/>
            </a:pPr>
            <a:r>
              <a:rPr lang="en-US" sz="5600">
                <a:latin typeface="Times New Roman"/>
                <a:ea typeface="Times New Roman"/>
                <a:cs typeface="Times New Roman"/>
                <a:sym typeface="Times New Roman"/>
              </a:rPr>
              <a:t>outer macro</a:t>
            </a:r>
            <a:endParaRPr sz="5600">
              <a:latin typeface="Times New Roman"/>
              <a:ea typeface="Times New Roman"/>
              <a:cs typeface="Times New Roman"/>
              <a:sym typeface="Times New Roman"/>
            </a:endParaRPr>
          </a:p>
        </p:txBody>
      </p:sp>
      <p:sp>
        <p:nvSpPr>
          <p:cNvPr id="132" name="Google Shape;13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Flow of control during Macro expansion</a:t>
            </a:r>
            <a:endParaRPr b="1" sz="3200">
              <a:latin typeface="Times New Roman"/>
              <a:ea typeface="Times New Roman"/>
              <a:cs typeface="Times New Roman"/>
              <a:sym typeface="Times New Roman"/>
            </a:endParaRPr>
          </a:p>
        </p:txBody>
      </p:sp>
      <p:sp>
        <p:nvSpPr>
          <p:cNvPr id="138" name="Google Shape;13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solidFill>
                <a:srgbClr val="3B3835"/>
              </a:solidFill>
              <a:latin typeface="Source Sans Pro"/>
              <a:ea typeface="Source Sans Pro"/>
              <a:cs typeface="Source Sans Pro"/>
              <a:sym typeface="Source Sans Pro"/>
            </a:endParaRPr>
          </a:p>
          <a:p>
            <a:pPr indent="-228600" lvl="0" marL="228600" rtl="0" algn="l">
              <a:lnSpc>
                <a:spcPct val="90000"/>
              </a:lnSpc>
              <a:spcBef>
                <a:spcPts val="1000"/>
              </a:spcBef>
              <a:spcAft>
                <a:spcPts val="0"/>
              </a:spcAft>
              <a:buClr>
                <a:schemeClr val="dk1"/>
              </a:buClr>
              <a:buSzPts val="2800"/>
              <a:buChar char="•"/>
            </a:pPr>
            <a:r>
              <a:rPr lang="en-US"/>
              <a:t>The default flow of control during Macro expansion is sequential.</a:t>
            </a:r>
            <a:endParaRPr/>
          </a:p>
          <a:p>
            <a:pPr indent="-228600" lvl="0" marL="228600" rtl="0" algn="l">
              <a:lnSpc>
                <a:spcPct val="90000"/>
              </a:lnSpc>
              <a:spcBef>
                <a:spcPts val="1000"/>
              </a:spcBef>
              <a:spcAft>
                <a:spcPts val="0"/>
              </a:spcAft>
              <a:buClr>
                <a:schemeClr val="dk1"/>
              </a:buClr>
              <a:buSzPts val="2800"/>
              <a:buChar char="•"/>
            </a:pPr>
            <a:r>
              <a:rPr lang="en-US"/>
              <a:t>The preprocessor statement can alter the flow of control like conditional expansion.</a:t>
            </a:r>
            <a:endParaRPr/>
          </a:p>
          <a:p>
            <a:pPr indent="-228600" lvl="0" marL="228600" rtl="0" algn="l">
              <a:lnSpc>
                <a:spcPct val="90000"/>
              </a:lnSpc>
              <a:spcBef>
                <a:spcPts val="1000"/>
              </a:spcBef>
              <a:spcAft>
                <a:spcPts val="0"/>
              </a:spcAft>
              <a:buClr>
                <a:schemeClr val="dk1"/>
              </a:buClr>
              <a:buSzPts val="2800"/>
              <a:buChar char="•"/>
            </a:pPr>
            <a:r>
              <a:rPr lang="en-US"/>
              <a:t>Same ststements visited during flow of control are called Loop Expansions. </a:t>
            </a:r>
            <a:br>
              <a:rPr lang="en-US"/>
            </a:br>
            <a:endParaRPr/>
          </a:p>
        </p:txBody>
      </p:sp>
      <p:sp>
        <p:nvSpPr>
          <p:cNvPr id="139" name="Google Shape;13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Macro expansion</a:t>
            </a:r>
            <a:endParaRPr b="1" sz="3200">
              <a:latin typeface="Times New Roman"/>
              <a:ea typeface="Times New Roman"/>
              <a:cs typeface="Times New Roman"/>
              <a:sym typeface="Times New Roman"/>
            </a:endParaRPr>
          </a:p>
        </p:txBody>
      </p:sp>
      <p:sp>
        <p:nvSpPr>
          <p:cNvPr id="145" name="Google Shape;14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Macro expansion is implemented using a macro expansion counter (MEC). </a:t>
            </a:r>
            <a:endParaRPr/>
          </a:p>
          <a:p>
            <a:pPr indent="-228600" lvl="0" marL="228600" rtl="0" algn="l">
              <a:lnSpc>
                <a:spcPct val="90000"/>
              </a:lnSpc>
              <a:spcBef>
                <a:spcPts val="1000"/>
              </a:spcBef>
              <a:spcAft>
                <a:spcPts val="0"/>
              </a:spcAft>
              <a:buClr>
                <a:schemeClr val="dk1"/>
              </a:buClr>
              <a:buSzPct val="100000"/>
              <a:buNone/>
            </a:pPr>
            <a:r>
              <a:rPr lang="en-US"/>
              <a:t> Algorithm: (Outline of macro expansion) </a:t>
            </a:r>
            <a:endParaRPr/>
          </a:p>
          <a:p>
            <a:pPr indent="-228600" lvl="0" marL="228600" rtl="0" algn="l">
              <a:lnSpc>
                <a:spcPct val="90000"/>
              </a:lnSpc>
              <a:spcBef>
                <a:spcPts val="1000"/>
              </a:spcBef>
              <a:spcAft>
                <a:spcPts val="0"/>
              </a:spcAft>
              <a:buClr>
                <a:schemeClr val="dk1"/>
              </a:buClr>
              <a:buSzPct val="100000"/>
              <a:buNone/>
            </a:pPr>
            <a:r>
              <a:rPr lang="en-US"/>
              <a:t>MEC=statement number of first statement following the prototype statement; </a:t>
            </a:r>
            <a:endParaRPr/>
          </a:p>
          <a:p>
            <a:pPr indent="-228600" lvl="0" marL="228600" rtl="0" algn="l">
              <a:lnSpc>
                <a:spcPct val="90000"/>
              </a:lnSpc>
              <a:spcBef>
                <a:spcPts val="1000"/>
              </a:spcBef>
              <a:spcAft>
                <a:spcPts val="0"/>
              </a:spcAft>
              <a:buClr>
                <a:schemeClr val="dk1"/>
              </a:buClr>
              <a:buSzPct val="100000"/>
              <a:buNone/>
            </a:pPr>
            <a:r>
              <a:rPr lang="en-US"/>
              <a:t> While statement pointed by MEC is not a MEND statement </a:t>
            </a:r>
            <a:endParaRPr/>
          </a:p>
          <a:p>
            <a:pPr indent="-228600" lvl="0" marL="228600" rtl="0" algn="l">
              <a:lnSpc>
                <a:spcPct val="90000"/>
              </a:lnSpc>
              <a:spcBef>
                <a:spcPts val="1000"/>
              </a:spcBef>
              <a:spcAft>
                <a:spcPts val="0"/>
              </a:spcAft>
              <a:buClr>
                <a:schemeClr val="dk1"/>
              </a:buClr>
              <a:buSzPct val="100000"/>
              <a:buNone/>
            </a:pPr>
            <a:r>
              <a:rPr lang="en-US"/>
              <a:t> (a) if a model statement then </a:t>
            </a:r>
            <a:endParaRPr/>
          </a:p>
          <a:p>
            <a:pPr indent="-571500" lvl="0" marL="571500" rtl="0" algn="l">
              <a:lnSpc>
                <a:spcPct val="90000"/>
              </a:lnSpc>
              <a:spcBef>
                <a:spcPts val="1000"/>
              </a:spcBef>
              <a:spcAft>
                <a:spcPts val="0"/>
              </a:spcAft>
              <a:buClr>
                <a:schemeClr val="dk1"/>
              </a:buClr>
              <a:buSzPct val="100000"/>
              <a:buAutoNum type="romanLcParenBoth"/>
            </a:pPr>
            <a:r>
              <a:rPr lang="en-US"/>
              <a:t>Expand the statement </a:t>
            </a:r>
            <a:endParaRPr/>
          </a:p>
          <a:p>
            <a:pPr indent="-571500" lvl="0" marL="571500" rtl="0" algn="l">
              <a:lnSpc>
                <a:spcPct val="90000"/>
              </a:lnSpc>
              <a:spcBef>
                <a:spcPts val="1000"/>
              </a:spcBef>
              <a:spcAft>
                <a:spcPts val="0"/>
              </a:spcAft>
              <a:buClr>
                <a:schemeClr val="dk1"/>
              </a:buClr>
              <a:buSzPct val="100000"/>
              <a:buNone/>
            </a:pPr>
            <a:r>
              <a:rPr lang="en-US"/>
              <a:t> (ii) MEC=MEC+1; </a:t>
            </a:r>
            <a:endParaRPr/>
          </a:p>
          <a:p>
            <a:pPr indent="-571500" lvl="0" marL="571500" rtl="0" algn="l">
              <a:lnSpc>
                <a:spcPct val="90000"/>
              </a:lnSpc>
              <a:spcBef>
                <a:spcPts val="1000"/>
              </a:spcBef>
              <a:spcAft>
                <a:spcPts val="0"/>
              </a:spcAft>
              <a:buClr>
                <a:schemeClr val="dk1"/>
              </a:buClr>
              <a:buSzPct val="100000"/>
              <a:buNone/>
            </a:pPr>
            <a:r>
              <a:rPr lang="en-US"/>
              <a:t>(b) Else (i.e. a preprocessor statement) </a:t>
            </a:r>
            <a:endParaRPr/>
          </a:p>
          <a:p>
            <a:pPr indent="-571500" lvl="0" marL="571500" rtl="0" algn="l">
              <a:lnSpc>
                <a:spcPct val="90000"/>
              </a:lnSpc>
              <a:spcBef>
                <a:spcPts val="1000"/>
              </a:spcBef>
              <a:spcAft>
                <a:spcPts val="0"/>
              </a:spcAft>
              <a:buClr>
                <a:schemeClr val="dk1"/>
              </a:buClr>
              <a:buSzPct val="100000"/>
              <a:buNone/>
            </a:pPr>
            <a:r>
              <a:rPr lang="en-US"/>
              <a:t> (i) MEC= new value specified in the statement; </a:t>
            </a:r>
            <a:endParaRPr/>
          </a:p>
          <a:p>
            <a:pPr indent="-571500" lvl="0" marL="571500" rtl="0" algn="l">
              <a:lnSpc>
                <a:spcPct val="90000"/>
              </a:lnSpc>
              <a:spcBef>
                <a:spcPts val="1000"/>
              </a:spcBef>
              <a:spcAft>
                <a:spcPts val="0"/>
              </a:spcAft>
              <a:buClr>
                <a:schemeClr val="dk1"/>
              </a:buClr>
              <a:buSzPct val="100000"/>
              <a:buNone/>
            </a:pPr>
            <a:r>
              <a:rPr lang="en-US"/>
              <a:t> Exit from macro expansion.</a:t>
            </a:r>
            <a:endParaRPr/>
          </a:p>
        </p:txBody>
      </p:sp>
      <p:sp>
        <p:nvSpPr>
          <p:cNvPr id="146" name="Google Shape;14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Advanced MACRO Facilities</a:t>
            </a:r>
            <a:endParaRPr b="1" sz="3200" u="sng">
              <a:latin typeface="Times New Roman"/>
              <a:ea typeface="Times New Roman"/>
              <a:cs typeface="Times New Roman"/>
              <a:sym typeface="Times New Roman"/>
            </a:endParaRPr>
          </a:p>
        </p:txBody>
      </p:sp>
      <p:sp>
        <p:nvSpPr>
          <p:cNvPr id="152" name="Google Shape;15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000"/>
              <a:buNone/>
            </a:pPr>
            <a:r>
              <a:rPr lang="en-US" sz="2000"/>
              <a:t>  It is having facilities for change of flow of control.</a:t>
            </a:r>
            <a:endParaRPr sz="2000"/>
          </a:p>
          <a:p>
            <a:pPr indent="-228600" lvl="0" marL="228600" rtl="0" algn="l">
              <a:lnSpc>
                <a:spcPct val="90000"/>
              </a:lnSpc>
              <a:spcBef>
                <a:spcPts val="1000"/>
              </a:spcBef>
              <a:spcAft>
                <a:spcPts val="0"/>
              </a:spcAft>
              <a:buClr>
                <a:schemeClr val="dk1"/>
              </a:buClr>
              <a:buSzPts val="2000"/>
              <a:buChar char="•"/>
            </a:pPr>
            <a:r>
              <a:rPr lang="en-US" sz="2000"/>
              <a:t>Expansion Time Variables</a:t>
            </a:r>
            <a:endParaRPr sz="2000"/>
          </a:p>
          <a:p>
            <a:pPr indent="-228600" lvl="0" marL="228600" rtl="0" algn="l">
              <a:lnSpc>
                <a:spcPct val="90000"/>
              </a:lnSpc>
              <a:spcBef>
                <a:spcPts val="1000"/>
              </a:spcBef>
              <a:spcAft>
                <a:spcPts val="0"/>
              </a:spcAft>
              <a:buClr>
                <a:schemeClr val="dk1"/>
              </a:buClr>
              <a:buSzPts val="2000"/>
              <a:buChar char="•"/>
            </a:pPr>
            <a:r>
              <a:rPr lang="en-US" sz="2000"/>
              <a:t>Attributes of parameters</a:t>
            </a:r>
            <a:endParaRPr sz="2000"/>
          </a:p>
          <a:p>
            <a:pPr indent="-228600" lvl="0" marL="228600" rtl="0" algn="l">
              <a:lnSpc>
                <a:spcPct val="90000"/>
              </a:lnSpc>
              <a:spcBef>
                <a:spcPts val="1000"/>
              </a:spcBef>
              <a:spcAft>
                <a:spcPts val="0"/>
              </a:spcAft>
              <a:buClr>
                <a:schemeClr val="dk1"/>
              </a:buClr>
              <a:buSzPts val="2000"/>
              <a:buChar char="•"/>
            </a:pPr>
            <a:r>
              <a:rPr lang="en-US" sz="2000"/>
              <a:t>Advanced Directives</a:t>
            </a:r>
            <a:endParaRPr sz="2000"/>
          </a:p>
          <a:p>
            <a:pPr indent="-228600" lvl="0" marL="228600" rtl="0" algn="l">
              <a:lnSpc>
                <a:spcPct val="90000"/>
              </a:lnSpc>
              <a:spcBef>
                <a:spcPts val="1000"/>
              </a:spcBef>
              <a:spcAft>
                <a:spcPts val="0"/>
              </a:spcAft>
              <a:buClr>
                <a:schemeClr val="dk1"/>
              </a:buClr>
              <a:buSzPts val="2000"/>
              <a:buNone/>
            </a:pPr>
            <a:r>
              <a:rPr lang="en-US" sz="2000"/>
              <a:t>- Remove Directives</a:t>
            </a:r>
            <a:endParaRPr sz="2000"/>
          </a:p>
          <a:p>
            <a:pPr indent="-228600" lvl="0" marL="228600" rtl="0" algn="l">
              <a:lnSpc>
                <a:spcPct val="90000"/>
              </a:lnSpc>
              <a:spcBef>
                <a:spcPts val="1000"/>
              </a:spcBef>
              <a:spcAft>
                <a:spcPts val="0"/>
              </a:spcAft>
              <a:buClr>
                <a:schemeClr val="dk1"/>
              </a:buClr>
              <a:buSzPts val="2000"/>
              <a:buNone/>
            </a:pPr>
            <a:r>
              <a:rPr lang="en-US" sz="2000"/>
              <a:t>-IRP Directive</a:t>
            </a:r>
            <a:endParaRPr sz="2000"/>
          </a:p>
          <a:p>
            <a:pPr indent="-228600" lvl="0" marL="228600" rtl="0" algn="l">
              <a:lnSpc>
                <a:spcPct val="90000"/>
              </a:lnSpc>
              <a:spcBef>
                <a:spcPts val="1000"/>
              </a:spcBef>
              <a:spcAft>
                <a:spcPts val="0"/>
              </a:spcAft>
              <a:buClr>
                <a:schemeClr val="dk1"/>
              </a:buClr>
              <a:buSzPts val="2000"/>
              <a:buNone/>
            </a:pPr>
            <a:r>
              <a:rPr lang="en-US" sz="2000"/>
              <a:t>-The Repeat Directive</a:t>
            </a:r>
            <a:endParaRPr sz="2000"/>
          </a:p>
        </p:txBody>
      </p:sp>
      <p:sp>
        <p:nvSpPr>
          <p:cNvPr id="153" name="Google Shape;15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Advanced Macro Facilities</a:t>
            </a:r>
            <a:endParaRPr/>
          </a:p>
        </p:txBody>
      </p:sp>
      <p:sp>
        <p:nvSpPr>
          <p:cNvPr id="160" name="Google Shape;16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1900"/>
              <a:buNone/>
            </a:pPr>
            <a:r>
              <a:rPr lang="en-US" sz="1600">
                <a:latin typeface="Times New Roman"/>
                <a:ea typeface="Times New Roman"/>
                <a:cs typeface="Times New Roman"/>
                <a:sym typeface="Times New Roman"/>
              </a:rPr>
              <a:t>Two features are provided for this purpose</a:t>
            </a:r>
            <a:endParaRPr sz="16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None/>
            </a:pPr>
            <a:r>
              <a:rPr lang="en-US" sz="1600"/>
              <a:t>Alteration of flow of control during expansion: </a:t>
            </a:r>
            <a:endParaRPr sz="1600"/>
          </a:p>
          <a:p>
            <a:pPr indent="-469265" lvl="0" marL="514350" rtl="0" algn="just">
              <a:lnSpc>
                <a:spcPct val="90000"/>
              </a:lnSpc>
              <a:spcBef>
                <a:spcPts val="1000"/>
              </a:spcBef>
              <a:spcAft>
                <a:spcPts val="0"/>
              </a:spcAft>
              <a:buClr>
                <a:schemeClr val="dk1"/>
              </a:buClr>
              <a:buSzPts val="1600"/>
              <a:buAutoNum type="arabicPeriod"/>
            </a:pPr>
            <a:r>
              <a:rPr b="1" lang="en-US" sz="1600"/>
              <a:t>Expansion time sequencing symbols (SS) </a:t>
            </a:r>
            <a:r>
              <a:rPr lang="en-US" sz="1600"/>
              <a:t>Sequencing symbol has syntax .</a:t>
            </a:r>
            <a:endParaRPr sz="1600"/>
          </a:p>
          <a:p>
            <a:pPr indent="-514350" lvl="0" marL="514350" rtl="0" algn="just">
              <a:lnSpc>
                <a:spcPct val="90000"/>
              </a:lnSpc>
              <a:spcBef>
                <a:spcPts val="1000"/>
              </a:spcBef>
              <a:spcAft>
                <a:spcPts val="0"/>
              </a:spcAft>
              <a:buClr>
                <a:schemeClr val="dk1"/>
              </a:buClr>
              <a:buSzPts val="2800"/>
              <a:buNone/>
            </a:pPr>
            <a:r>
              <a:rPr lang="en-US" sz="1600"/>
              <a:t>      .&lt;ordinary string&gt; </a:t>
            </a:r>
            <a:endParaRPr sz="1600"/>
          </a:p>
          <a:p>
            <a:pPr indent="-514350" lvl="0" marL="514350" rtl="0" algn="just">
              <a:lnSpc>
                <a:spcPct val="90000"/>
              </a:lnSpc>
              <a:spcBef>
                <a:spcPts val="1000"/>
              </a:spcBef>
              <a:spcAft>
                <a:spcPts val="0"/>
              </a:spcAft>
              <a:buClr>
                <a:schemeClr val="dk1"/>
              </a:buClr>
              <a:buSzPts val="2800"/>
              <a:buNone/>
            </a:pPr>
            <a:r>
              <a:rPr lang="en-US" sz="1600"/>
              <a:t>      A SS is defined by putting it in the label field of statement in the macro body.</a:t>
            </a:r>
            <a:endParaRPr sz="1600"/>
          </a:p>
          <a:p>
            <a:pPr indent="-514350" lvl="0" marL="514350" rtl="0" algn="just">
              <a:lnSpc>
                <a:spcPct val="90000"/>
              </a:lnSpc>
              <a:spcBef>
                <a:spcPts val="1000"/>
              </a:spcBef>
              <a:spcAft>
                <a:spcPts val="0"/>
              </a:spcAft>
              <a:buClr>
                <a:schemeClr val="dk1"/>
              </a:buClr>
              <a:buSzPts val="2800"/>
              <a:buNone/>
            </a:pPr>
            <a:r>
              <a:rPr b="1" lang="en-US" sz="1600"/>
              <a:t>2. Expansion time statements </a:t>
            </a:r>
            <a:r>
              <a:rPr lang="en-US" sz="1600"/>
              <a:t>AIF, AGO and ANOP for expansion control transfer.</a:t>
            </a:r>
            <a:endParaRPr sz="1600"/>
          </a:p>
          <a:p>
            <a:pPr indent="-514350" lvl="0" marL="514350" rtl="0" algn="just">
              <a:lnSpc>
                <a:spcPct val="90000"/>
              </a:lnSpc>
              <a:spcBef>
                <a:spcPts val="1000"/>
              </a:spcBef>
              <a:spcAft>
                <a:spcPts val="0"/>
              </a:spcAft>
              <a:buClr>
                <a:schemeClr val="dk1"/>
              </a:buClr>
              <a:buSzPts val="2800"/>
              <a:buNone/>
            </a:pPr>
            <a:r>
              <a:rPr lang="en-US" sz="1600"/>
              <a:t>  An AIF statement has syntax </a:t>
            </a:r>
            <a:endParaRPr sz="1600"/>
          </a:p>
          <a:p>
            <a:pPr indent="-514350" lvl="0" marL="514350" rtl="0" algn="just">
              <a:lnSpc>
                <a:spcPct val="90000"/>
              </a:lnSpc>
              <a:spcBef>
                <a:spcPts val="1000"/>
              </a:spcBef>
              <a:spcAft>
                <a:spcPts val="0"/>
              </a:spcAft>
              <a:buClr>
                <a:schemeClr val="dk1"/>
              </a:buClr>
              <a:buSzPts val="2800"/>
              <a:buNone/>
            </a:pPr>
            <a:r>
              <a:rPr b="1" lang="en-US" sz="1600"/>
              <a:t>AIF (&lt;expression&gt;) &lt;sequencing symbol&gt; </a:t>
            </a:r>
            <a:endParaRPr b="1" sz="1600"/>
          </a:p>
          <a:p>
            <a:pPr indent="-514350" lvl="0" marL="514350" rtl="0" algn="just">
              <a:lnSpc>
                <a:spcPct val="90000"/>
              </a:lnSpc>
              <a:spcBef>
                <a:spcPts val="1000"/>
              </a:spcBef>
              <a:spcAft>
                <a:spcPts val="0"/>
              </a:spcAft>
              <a:buClr>
                <a:schemeClr val="dk1"/>
              </a:buClr>
              <a:buSzPts val="2800"/>
              <a:buNone/>
            </a:pPr>
            <a:r>
              <a:rPr lang="en-US" sz="1600"/>
              <a:t> Where relational expression involving ordinary strings, formal parameters and their </a:t>
            </a:r>
            <a:endParaRPr sz="1600"/>
          </a:p>
          <a:p>
            <a:pPr indent="0" lvl="0" marL="0" rtl="0" algn="just">
              <a:lnSpc>
                <a:spcPct val="90000"/>
              </a:lnSpc>
              <a:spcBef>
                <a:spcPts val="1000"/>
              </a:spcBef>
              <a:spcAft>
                <a:spcPts val="0"/>
              </a:spcAft>
              <a:buClr>
                <a:schemeClr val="dk1"/>
              </a:buClr>
              <a:buSzPts val="2800"/>
              <a:buNone/>
            </a:pPr>
            <a:r>
              <a:rPr lang="en-US" sz="1600"/>
              <a:t>attributes, and expansion time variables.</a:t>
            </a:r>
            <a:endParaRPr sz="1600"/>
          </a:p>
          <a:p>
            <a:pPr indent="-514350" lvl="0" marL="514350" rtl="0" algn="just">
              <a:lnSpc>
                <a:spcPct val="90000"/>
              </a:lnSpc>
              <a:spcBef>
                <a:spcPts val="1000"/>
              </a:spcBef>
              <a:spcAft>
                <a:spcPts val="0"/>
              </a:spcAft>
              <a:buClr>
                <a:schemeClr val="dk1"/>
              </a:buClr>
              <a:buSzPts val="2800"/>
              <a:buNone/>
            </a:pPr>
            <a:r>
              <a:rPr lang="en-US" sz="1600"/>
              <a:t>If the relational expression evaluates to true, expansion time control is transferred to the statement containing</a:t>
            </a:r>
            <a:endParaRPr sz="1600"/>
          </a:p>
          <a:p>
            <a:pPr indent="-514350" lvl="0" marL="514350" rtl="0" algn="just">
              <a:lnSpc>
                <a:spcPct val="90000"/>
              </a:lnSpc>
              <a:spcBef>
                <a:spcPts val="1000"/>
              </a:spcBef>
              <a:spcAft>
                <a:spcPts val="0"/>
              </a:spcAft>
              <a:buClr>
                <a:schemeClr val="dk1"/>
              </a:buClr>
              <a:buSzPts val="2800"/>
              <a:buNone/>
            </a:pPr>
            <a:r>
              <a:rPr lang="en-US" sz="1600"/>
              <a:t> &lt;sequencing symbol&gt; in its label field.</a:t>
            </a:r>
            <a:endParaRPr sz="1600"/>
          </a:p>
          <a:p>
            <a:pPr indent="-514350" lvl="0" marL="514350" rtl="0" algn="just">
              <a:lnSpc>
                <a:spcPct val="90000"/>
              </a:lnSpc>
              <a:spcBef>
                <a:spcPts val="1000"/>
              </a:spcBef>
              <a:spcAft>
                <a:spcPts val="0"/>
              </a:spcAft>
              <a:buClr>
                <a:schemeClr val="dk1"/>
              </a:buClr>
              <a:buSzPts val="2800"/>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AGO/ANOP</a:t>
            </a:r>
            <a:endParaRPr b="1">
              <a:latin typeface="Times New Roman"/>
              <a:ea typeface="Times New Roman"/>
              <a:cs typeface="Times New Roman"/>
              <a:sym typeface="Times New Roman"/>
            </a:endParaRPr>
          </a:p>
        </p:txBody>
      </p:sp>
      <p:sp>
        <p:nvSpPr>
          <p:cNvPr id="167" name="Google Shape;16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AGO statement  has the syntax</a:t>
            </a:r>
            <a:endParaRPr/>
          </a:p>
          <a:p>
            <a:pPr indent="-228600" lvl="0" marL="228600" rtl="0" algn="l">
              <a:lnSpc>
                <a:spcPct val="90000"/>
              </a:lnSpc>
              <a:spcBef>
                <a:spcPts val="1000"/>
              </a:spcBef>
              <a:spcAft>
                <a:spcPts val="0"/>
              </a:spcAft>
              <a:buClr>
                <a:schemeClr val="dk1"/>
              </a:buClr>
              <a:buSzPts val="2800"/>
              <a:buNone/>
            </a:pPr>
            <a:r>
              <a:rPr lang="en-US"/>
              <a:t>        AGO &lt;sequencing symbol&gt;</a:t>
            </a:r>
            <a:endParaRPr/>
          </a:p>
          <a:p>
            <a:pPr indent="-228600" lvl="0" marL="228600" rtl="0" algn="l">
              <a:lnSpc>
                <a:spcPct val="90000"/>
              </a:lnSpc>
              <a:spcBef>
                <a:spcPts val="1000"/>
              </a:spcBef>
              <a:spcAft>
                <a:spcPts val="0"/>
              </a:spcAft>
              <a:buClr>
                <a:schemeClr val="dk1"/>
              </a:buClr>
              <a:buSzPts val="2800"/>
              <a:buChar char="•"/>
            </a:pPr>
            <a:r>
              <a:rPr lang="en-US"/>
              <a:t> Unconditionally transfer expansion time control to the statement containing &lt;sequencing symbol&gt; in its label field. </a:t>
            </a:r>
            <a:endParaRPr/>
          </a:p>
          <a:p>
            <a:pPr indent="-228600" lvl="0" marL="228600" rtl="0" algn="l">
              <a:lnSpc>
                <a:spcPct val="90000"/>
              </a:lnSpc>
              <a:spcBef>
                <a:spcPts val="1000"/>
              </a:spcBef>
              <a:spcAft>
                <a:spcPts val="0"/>
              </a:spcAft>
              <a:buClr>
                <a:schemeClr val="dk1"/>
              </a:buClr>
              <a:buSzPts val="2800"/>
              <a:buChar char="•"/>
            </a:pPr>
            <a:r>
              <a:rPr lang="en-US"/>
              <a:t>An ANOP statement is written as </a:t>
            </a:r>
            <a:endParaRPr/>
          </a:p>
          <a:p>
            <a:pPr indent="-228600" lvl="0" marL="228600" rtl="0" algn="l">
              <a:lnSpc>
                <a:spcPct val="90000"/>
              </a:lnSpc>
              <a:spcBef>
                <a:spcPts val="1000"/>
              </a:spcBef>
              <a:spcAft>
                <a:spcPts val="0"/>
              </a:spcAft>
              <a:buClr>
                <a:schemeClr val="dk1"/>
              </a:buClr>
              <a:buSzPts val="2800"/>
              <a:buNone/>
            </a:pPr>
            <a:r>
              <a:rPr lang="en-US"/>
              <a:t>&lt;sequencing symbol&gt;ANOP </a:t>
            </a:r>
            <a:endParaRPr/>
          </a:p>
          <a:p>
            <a:pPr indent="-228600" lvl="0" marL="228600" rtl="0" algn="l">
              <a:lnSpc>
                <a:spcPct val="90000"/>
              </a:lnSpc>
              <a:spcBef>
                <a:spcPts val="1000"/>
              </a:spcBef>
              <a:spcAft>
                <a:spcPts val="0"/>
              </a:spcAft>
              <a:buClr>
                <a:schemeClr val="dk1"/>
              </a:buClr>
              <a:buSzPts val="2800"/>
              <a:buNone/>
            </a:pPr>
            <a:r>
              <a:rPr lang="en-US"/>
              <a:t> Simply has the effect of defining the sequencing symbol.</a:t>
            </a:r>
            <a:endParaRPr/>
          </a:p>
        </p:txBody>
      </p:sp>
      <p:sp>
        <p:nvSpPr>
          <p:cNvPr id="168" name="Google Shape;16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Expansion Time Variable </a:t>
            </a:r>
            <a:br>
              <a:rPr lang="en-US"/>
            </a:br>
            <a:endParaRPr/>
          </a:p>
        </p:txBody>
      </p:sp>
      <p:sp>
        <p:nvSpPr>
          <p:cNvPr id="174" name="Google Shape;17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Expansion time variable are variables which can only be used during the expansion of macro calls. </a:t>
            </a:r>
            <a:endParaRPr/>
          </a:p>
          <a:p>
            <a:pPr indent="-228600" lvl="0" marL="228600" rtl="0" algn="l">
              <a:lnSpc>
                <a:spcPct val="90000"/>
              </a:lnSpc>
              <a:spcBef>
                <a:spcPts val="1000"/>
              </a:spcBef>
              <a:spcAft>
                <a:spcPts val="0"/>
              </a:spcAft>
              <a:buClr>
                <a:schemeClr val="dk1"/>
              </a:buClr>
              <a:buSzPct val="100000"/>
              <a:buChar char="•"/>
            </a:pPr>
            <a:r>
              <a:rPr lang="en-US"/>
              <a:t> Local EV is created for use only during a particular macro call. </a:t>
            </a:r>
            <a:endParaRPr/>
          </a:p>
          <a:p>
            <a:pPr indent="-228600" lvl="0" marL="228600" rtl="0" algn="l">
              <a:lnSpc>
                <a:spcPct val="90000"/>
              </a:lnSpc>
              <a:spcBef>
                <a:spcPts val="1000"/>
              </a:spcBef>
              <a:spcAft>
                <a:spcPts val="0"/>
              </a:spcAft>
              <a:buClr>
                <a:schemeClr val="dk1"/>
              </a:buClr>
              <a:buSzPct val="100000"/>
              <a:buChar char="•"/>
            </a:pPr>
            <a:r>
              <a:rPr lang="en-US"/>
              <a:t>Global EV exists across all macro calls situated in program and can be used in any macro which has a declaration for it.</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LCL&lt;EV Specification&gt;[,&lt;EV specification&gt;…]</a:t>
            </a:r>
            <a:endParaRPr b="1"/>
          </a:p>
          <a:p>
            <a:pPr indent="-228600" lvl="0" marL="228600" rtl="0" algn="l">
              <a:lnSpc>
                <a:spcPct val="90000"/>
              </a:lnSpc>
              <a:spcBef>
                <a:spcPts val="1000"/>
              </a:spcBef>
              <a:spcAft>
                <a:spcPts val="0"/>
              </a:spcAft>
              <a:buClr>
                <a:schemeClr val="dk1"/>
              </a:buClr>
              <a:buSzPct val="100000"/>
              <a:buChar char="•"/>
            </a:pPr>
            <a:r>
              <a:rPr b="1" lang="en-US"/>
              <a:t>GBL &lt;EV specification&gt;[,&lt;EV specification&gt;…]</a:t>
            </a:r>
            <a:endParaRPr b="1"/>
          </a:p>
          <a:p>
            <a:pPr indent="-228600" lvl="0" marL="228600" rtl="0" algn="l">
              <a:lnSpc>
                <a:spcPct val="90000"/>
              </a:lnSpc>
              <a:spcBef>
                <a:spcPts val="1000"/>
              </a:spcBef>
              <a:spcAft>
                <a:spcPts val="0"/>
              </a:spcAft>
              <a:buClr>
                <a:schemeClr val="dk1"/>
              </a:buClr>
              <a:buSzPct val="100000"/>
              <a:buNone/>
            </a:pPr>
            <a:r>
              <a:rPr lang="en-US"/>
              <a:t>&lt;EV specification&gt;has syntax </a:t>
            </a:r>
            <a:endParaRPr/>
          </a:p>
          <a:p>
            <a:pPr indent="-228600" lvl="0" marL="228600" rtl="0" algn="l">
              <a:lnSpc>
                <a:spcPct val="90000"/>
              </a:lnSpc>
              <a:spcBef>
                <a:spcPts val="1000"/>
              </a:spcBef>
              <a:spcAft>
                <a:spcPts val="0"/>
              </a:spcAft>
              <a:buClr>
                <a:schemeClr val="dk1"/>
              </a:buClr>
              <a:buSzPct val="100000"/>
              <a:buNone/>
            </a:pPr>
            <a:r>
              <a:rPr b="1" lang="en-US"/>
              <a:t>&lt;EV Name&gt; </a:t>
            </a:r>
            <a:r>
              <a:rPr lang="en-US"/>
              <a:t>where EV name is ordinary string. </a:t>
            </a:r>
            <a:endParaRPr/>
          </a:p>
          <a:p>
            <a:pPr indent="-228600" lvl="0" marL="228600" rtl="0" algn="l">
              <a:lnSpc>
                <a:spcPct val="90000"/>
              </a:lnSpc>
              <a:spcBef>
                <a:spcPts val="1000"/>
              </a:spcBef>
              <a:spcAft>
                <a:spcPts val="0"/>
              </a:spcAft>
              <a:buClr>
                <a:schemeClr val="dk1"/>
              </a:buClr>
              <a:buSzPct val="100000"/>
              <a:buChar char="•"/>
            </a:pPr>
            <a:r>
              <a:rPr lang="en-US"/>
              <a:t> Initialize EV by preprocessor statement SET.</a:t>
            </a:r>
            <a:endParaRPr/>
          </a:p>
          <a:p>
            <a:pPr indent="-228600" lvl="0" marL="228600" rtl="0" algn="l">
              <a:lnSpc>
                <a:spcPct val="90000"/>
              </a:lnSpc>
              <a:spcBef>
                <a:spcPts val="1000"/>
              </a:spcBef>
              <a:spcAft>
                <a:spcPts val="0"/>
              </a:spcAft>
              <a:buClr>
                <a:schemeClr val="dk1"/>
              </a:buClr>
              <a:buSzPct val="100000"/>
              <a:buNone/>
            </a:pPr>
            <a:r>
              <a:rPr b="1" lang="en-US"/>
              <a:t>&lt;EV Specification &gt;SET&lt;SET-Expression&gt;</a:t>
            </a:r>
            <a:endParaRPr b="1"/>
          </a:p>
        </p:txBody>
      </p:sp>
      <p:sp>
        <p:nvSpPr>
          <p:cNvPr id="175" name="Google Shape;17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2019-01-09T10:33:00Z</dcterms:created>
  <dc:creator>Branding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0BEB4A81D7CB496895D382407B8B7C7F</vt:lpwstr>
  </property>
  <property fmtid="{D5CDD505-2E9C-101B-9397-08002B2CF9AE}" pid="3" name="KSOProductBuildVer">
    <vt:lpwstr>1033-11.2.0.11254</vt:lpwstr>
  </property>
</Properties>
</file>