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0"/>
  </p:notesMasterIdLst>
  <p:handoutMasterIdLst>
    <p:handoutMasterId r:id="rId21"/>
  </p:handoutMasterIdLst>
  <p:sldIdLst>
    <p:sldId id="277" r:id="rId3"/>
    <p:sldId id="280" r:id="rId4"/>
    <p:sldId id="327" r:id="rId5"/>
    <p:sldId id="336" r:id="rId6"/>
    <p:sldId id="335" r:id="rId7"/>
    <p:sldId id="334" r:id="rId8"/>
    <p:sldId id="337" r:id="rId9"/>
    <p:sldId id="338" r:id="rId10"/>
    <p:sldId id="339" r:id="rId11"/>
    <p:sldId id="340" r:id="rId12"/>
    <p:sldId id="333" r:id="rId13"/>
    <p:sldId id="332" r:id="rId14"/>
    <p:sldId id="331" r:id="rId15"/>
    <p:sldId id="330" r:id="rId16"/>
    <p:sldId id="329" r:id="rId17"/>
    <p:sldId id="326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>
        <p:scale>
          <a:sx n="50" d="100"/>
          <a:sy n="50" d="100"/>
        </p:scale>
        <p:origin x="-1476" y="-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2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engineering.in/pdf-principles-of-compiler-design-by-alfred-v-aho-j-d-ullman-free-download/" TargetMode="External"/><Relationship Id="rId2" Type="http://schemas.openxmlformats.org/officeDocument/2006/relationships/hyperlink" Target="https://dlscrib.com/download/systems-programming-and-operating-systems-by-dhamdhere_59b64cb7dc0d60182f8ceb1f_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304721"/>
              </p:ext>
            </p:extLst>
          </p:nvPr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27857" y="2051945"/>
            <a:ext cx="9063318" cy="547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COMPUTER SCIENCE &amp; ENGINEERING</a:t>
            </a:r>
            <a:endParaRPr lang="en-US" sz="32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 Engineering 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System Programming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Code: CST-281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13890" y="242054"/>
            <a:ext cx="330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Department of Computer Science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8043" y="6120884"/>
            <a:ext cx="3627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Compilers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</a:t>
            </a:r>
            <a:r>
              <a:rPr lang="en-US" dirty="0"/>
              <a:t>Principle</a:t>
            </a:r>
          </a:p>
          <a:p>
            <a:r>
              <a:rPr lang="en-US" dirty="0"/>
              <a:t>Scan the string from left until seeing ·&gt; and put a pointer.</a:t>
            </a:r>
          </a:p>
          <a:p>
            <a:r>
              <a:rPr lang="en-US" dirty="0"/>
              <a:t>Scan backwards the string from right to left until seeing &lt;·</a:t>
            </a:r>
          </a:p>
          <a:p>
            <a:r>
              <a:rPr lang="en-US" dirty="0"/>
              <a:t>Everything between the two relations &lt;· and ·&gt; forms the handle.</a:t>
            </a:r>
          </a:p>
          <a:p>
            <a:r>
              <a:rPr lang="en-US" dirty="0"/>
              <a:t>Replace handle with the head of the production.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LR Parser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LR parser is a non-recursive, shift-reduce, bottom-up parser.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uses a wide class of context-free grammar which makes it the most efficient syntax analysis technique.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LR parsers are also known as LR(k) parsers, where L stands for left-to-right scanning of the input stream; R stands for the construction of right-most derivation in reverse, and k denotes the number of look ahead symbols to make decisions.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LR Parser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There are three widely used algorithms available for constructing an LR parser: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SLR(1) – Simple LR Parser: </a:t>
            </a:r>
          </a:p>
          <a:p>
            <a:pPr algn="just"/>
            <a:r>
              <a:rPr lang="en-US" dirty="0" smtClean="0"/>
              <a:t>Works on smallest class of grammar </a:t>
            </a:r>
          </a:p>
          <a:p>
            <a:pPr algn="just"/>
            <a:r>
              <a:rPr lang="en-US" dirty="0" smtClean="0"/>
              <a:t>Few number of states, hence very small table </a:t>
            </a:r>
          </a:p>
          <a:p>
            <a:pPr algn="just"/>
            <a:r>
              <a:rPr lang="en-US" dirty="0" smtClean="0"/>
              <a:t>Simple and fast construction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LR Parser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LR(1) – LR Parser: </a:t>
            </a:r>
          </a:p>
          <a:p>
            <a:r>
              <a:rPr lang="en-US" dirty="0" smtClean="0"/>
              <a:t>Works on complete set of LR(1) Grammar </a:t>
            </a:r>
          </a:p>
          <a:p>
            <a:r>
              <a:rPr lang="en-US" dirty="0" smtClean="0"/>
              <a:t>Generates large table and large number of states </a:t>
            </a:r>
          </a:p>
          <a:p>
            <a:r>
              <a:rPr lang="en-US" dirty="0" smtClean="0"/>
              <a:t>Slow construction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LR Parser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LALR(1) – Look-Ahead LR Parser: </a:t>
            </a:r>
          </a:p>
          <a:p>
            <a:r>
              <a:rPr lang="en-US" dirty="0" smtClean="0"/>
              <a:t>Works on intermediate size of grammar </a:t>
            </a:r>
          </a:p>
          <a:p>
            <a:r>
              <a:rPr lang="en-US" dirty="0" smtClean="0"/>
              <a:t>Number of states are same as in SLR(1)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pPr algn="ctr"/>
            <a:r>
              <a:rPr lang="en-US" b="1" dirty="0" smtClean="0"/>
              <a:t>LL vs. LR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738" y="1095375"/>
            <a:ext cx="10729912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 smtClean="0"/>
          </a:p>
          <a:p>
            <a:r>
              <a:rPr lang="en-US" dirty="0" smtClean="0">
                <a:hlinkClick r:id="rId2"/>
              </a:rPr>
              <a:t>[PDF] Systems Programming and Operating Systems by </a:t>
            </a:r>
            <a:r>
              <a:rPr lang="en-US" dirty="0" err="1" smtClean="0">
                <a:hlinkClick r:id="rId2"/>
              </a:rPr>
              <a:t>Dhamdhere</a:t>
            </a:r>
            <a:r>
              <a:rPr lang="en-US" dirty="0" smtClean="0">
                <a:hlinkClick r:id="rId2"/>
              </a:rPr>
              <a:t> - Free Download PDF      (dlscrib.com)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[PDF] Principles of Compiler Design By Alfred V. </a:t>
            </a:r>
            <a:r>
              <a:rPr lang="en-US" dirty="0" err="1" smtClean="0">
                <a:hlinkClick r:id="rId3"/>
              </a:rPr>
              <a:t>Aho</a:t>
            </a:r>
            <a:r>
              <a:rPr lang="en-US" dirty="0" smtClean="0">
                <a:hlinkClick r:id="rId3"/>
              </a:rPr>
              <a:t> &amp; </a:t>
            </a:r>
            <a:r>
              <a:rPr lang="en-US" dirty="0" err="1" smtClean="0">
                <a:hlinkClick r:id="rId3"/>
              </a:rPr>
              <a:t>J.D.Ullman</a:t>
            </a:r>
            <a:r>
              <a:rPr lang="en-US" dirty="0" smtClean="0">
                <a:hlinkClick r:id="rId3"/>
              </a:rPr>
              <a:t> Free Download – </a:t>
            </a:r>
            <a:r>
              <a:rPr lang="en-US" dirty="0" err="1" smtClean="0">
                <a:hlinkClick r:id="rId3"/>
              </a:rPr>
              <a:t>Learnengineering.in</a:t>
            </a:r>
            <a:endParaRPr lang="en-US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91970" y="0"/>
            <a:ext cx="330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Department of computer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7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Chapter-2.2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Scanning &amp; parsing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Bottom Up Parser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7720" y="39084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44370" y="0"/>
            <a:ext cx="330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Department of computer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0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Bottom-Up Parsers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A bottom-up parser constructs a parse tree by beginning at the leaves and progressing toward the root. </a:t>
            </a:r>
          </a:p>
          <a:p>
            <a:pPr algn="just"/>
            <a:r>
              <a:rPr lang="en-US" dirty="0" smtClean="0"/>
              <a:t>Bottom-up parsing starts from the leaf nodes of a tree and works in upward direction till it reaches the root node. </a:t>
            </a:r>
          </a:p>
          <a:p>
            <a:pPr algn="just"/>
            <a:r>
              <a:rPr lang="en-US" dirty="0" smtClean="0"/>
              <a:t>Here, we start from a sentence and then apply production rules in reverse manner in order to reach the start symbol. </a:t>
            </a:r>
          </a:p>
          <a:p>
            <a:pPr algn="just"/>
            <a:r>
              <a:rPr lang="en-US" dirty="0" smtClean="0"/>
              <a:t>The image given below depicts the bottom-up parsers available.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Bottom-Up Parsers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6538" y="1485900"/>
            <a:ext cx="7066441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Shift-Reduce Parsing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Shift-reduce parsing uses two unique steps for bottom-up parsing. These steps are known as shift-step and reduce-step. 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Shift step:</a:t>
            </a:r>
            <a:r>
              <a:rPr lang="en-US" dirty="0" smtClean="0"/>
              <a:t> The shift step refers to the advancement of the input pointer to the next input symbol, which is called the shifted symbol. </a:t>
            </a:r>
          </a:p>
          <a:p>
            <a:pPr algn="just"/>
            <a:r>
              <a:rPr lang="en-US" dirty="0" smtClean="0"/>
              <a:t>This symbol is pushed onto the stack. The shifted symbol is treated as a single node of the parse tree.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Shift-Reduce Parsing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Reduce step : When the parser finds a complete grammar rule (RHS) and replaces it to (LHS), it is known as reduce-step.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occurs when the top of the stack contains a handle.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To reduce, a POP function is performed on the stack which pops off the handle and replaces it with LHS non-terminal symbol.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Operator Precedence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Before moving to Operator Precedence parsing we should know what is operator </a:t>
            </a:r>
            <a:r>
              <a:rPr lang="en-US" dirty="0" err="1" smtClean="0"/>
              <a:t>grammer</a:t>
            </a:r>
            <a:endParaRPr lang="en-US" dirty="0" smtClean="0"/>
          </a:p>
          <a:p>
            <a:r>
              <a:rPr lang="en-US" dirty="0" smtClean="0"/>
              <a:t>Operator </a:t>
            </a:r>
            <a:r>
              <a:rPr lang="en-US" dirty="0"/>
              <a:t>Grammars have the property that no production right side is empty or has two adjacent non-terminals</a:t>
            </a:r>
            <a:r>
              <a:rPr lang="en-US" dirty="0" smtClean="0"/>
              <a:t>.</a:t>
            </a:r>
          </a:p>
          <a:p>
            <a:r>
              <a:rPr lang="en-US" dirty="0"/>
              <a:t>E-&gt; E A E | id</a:t>
            </a:r>
          </a:p>
          <a:p>
            <a:r>
              <a:rPr lang="en-US" dirty="0"/>
              <a:t>A-&gt; + | *</a:t>
            </a:r>
          </a:p>
          <a:p>
            <a:r>
              <a:rPr lang="en-US" dirty="0"/>
              <a:t>The above grammar is not an operator grammar but we can convert that grammar into operator grammar like −</a:t>
            </a:r>
          </a:p>
          <a:p>
            <a:r>
              <a:rPr lang="en-US" dirty="0"/>
              <a:t>E-&gt; E + E | E * E | id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Operator Precedence Parsing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precedence relations, which are given below </a:t>
            </a:r>
            <a:r>
              <a:rPr lang="en-US" dirty="0" smtClean="0"/>
              <a:t>−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456532" y="2462054"/>
          <a:ext cx="5278936" cy="3078480"/>
        </p:xfrm>
        <a:graphic>
          <a:graphicData uri="http://schemas.openxmlformats.org/drawingml/2006/table">
            <a:tbl>
              <a:tblPr/>
              <a:tblGrid>
                <a:gridCol w="2639468"/>
                <a:gridCol w="2639468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Relation</a:t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Meaning</a:t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i="1">
                          <a:effectLst/>
                        </a:rPr>
                        <a:t>a</a:t>
                      </a:r>
                      <a:r>
                        <a:rPr lang="en-IN">
                          <a:effectLst/>
                        </a:rPr>
                        <a:t> ⋖ </a:t>
                      </a:r>
                      <a:r>
                        <a:rPr lang="en-IN" i="1">
                          <a:effectLst/>
                        </a:rPr>
                        <a:t>b</a:t>
                      </a:r>
                      <a:r>
                        <a:rPr lang="en-IN">
                          <a:effectLst/>
                        </a:rPr>
                        <a:t/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i="1">
                          <a:effectLst/>
                        </a:rPr>
                        <a:t>a</a:t>
                      </a:r>
                      <a:r>
                        <a:rPr lang="en-US">
                          <a:effectLst/>
                        </a:rPr>
                        <a:t> yields precedence to </a:t>
                      </a:r>
                      <a:r>
                        <a:rPr lang="en-US" i="1">
                          <a:effectLst/>
                        </a:rPr>
                        <a:t>b</a:t>
                      </a:r>
                      <a:r>
                        <a:rPr lang="en-US">
                          <a:effectLst/>
                        </a:rPr>
                        <a:t/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i="1">
                          <a:effectLst/>
                        </a:rPr>
                        <a:t>a</a:t>
                      </a:r>
                      <a:r>
                        <a:rPr lang="en-IN">
                          <a:effectLst/>
                        </a:rPr>
                        <a:t> = · </a:t>
                      </a:r>
                      <a:r>
                        <a:rPr lang="en-IN" i="1">
                          <a:effectLst/>
                        </a:rPr>
                        <a:t>b</a:t>
                      </a:r>
                      <a:r>
                        <a:rPr lang="en-IN">
                          <a:effectLst/>
                        </a:rPr>
                        <a:t/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i="1">
                          <a:effectLst/>
                        </a:rPr>
                        <a:t>a</a:t>
                      </a:r>
                      <a:r>
                        <a:rPr lang="en-US">
                          <a:effectLst/>
                        </a:rPr>
                        <a:t> has the same precedence as </a:t>
                      </a:r>
                      <a:r>
                        <a:rPr lang="en-US" i="1">
                          <a:effectLst/>
                        </a:rPr>
                        <a:t>b</a:t>
                      </a:r>
                      <a:r>
                        <a:rPr lang="en-US">
                          <a:effectLst/>
                        </a:rPr>
                        <a:t/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i="1">
                          <a:effectLst/>
                        </a:rPr>
                        <a:t>a</a:t>
                      </a:r>
                      <a:r>
                        <a:rPr lang="en-IN">
                          <a:effectLst/>
                        </a:rPr>
                        <a:t> ⋗ </a:t>
                      </a:r>
                      <a:r>
                        <a:rPr lang="en-IN" i="1">
                          <a:effectLst/>
                        </a:rPr>
                        <a:t>b</a:t>
                      </a:r>
                      <a:r>
                        <a:rPr lang="en-IN">
                          <a:effectLst/>
                        </a:rPr>
                        <a:t/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i="1" dirty="0" err="1">
                          <a:effectLst/>
                        </a:rPr>
                        <a:t>a</a:t>
                      </a:r>
                      <a:r>
                        <a:rPr lang="en-IN" dirty="0" err="1">
                          <a:effectLst/>
                        </a:rPr>
                        <a:t>takes</a:t>
                      </a:r>
                      <a:r>
                        <a:rPr lang="en-IN" dirty="0">
                          <a:effectLst/>
                        </a:rPr>
                        <a:t> precedence over </a:t>
                      </a:r>
                      <a:r>
                        <a:rPr lang="en-IN" i="1" dirty="0">
                          <a:effectLst/>
                        </a:rPr>
                        <a:t>b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73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437"/>
            <a:ext cx="10515600" cy="2378075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98187"/>
              </p:ext>
            </p:extLst>
          </p:nvPr>
        </p:nvGraphicFramePr>
        <p:xfrm>
          <a:off x="1875382" y="3078480"/>
          <a:ext cx="5278935" cy="3779520"/>
        </p:xfrm>
        <a:graphic>
          <a:graphicData uri="http://schemas.openxmlformats.org/drawingml/2006/table">
            <a:tbl>
              <a:tblPr/>
              <a:tblGrid>
                <a:gridCol w="1055787"/>
                <a:gridCol w="1055787"/>
                <a:gridCol w="1055787"/>
                <a:gridCol w="1055787"/>
                <a:gridCol w="1055787"/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/>
                      </a:r>
                      <a:br>
                        <a:rPr lang="en-IN" dirty="0">
                          <a:effectLst/>
                        </a:rPr>
                      </a:br>
                      <a:r>
                        <a:rPr lang="en-IN" dirty="0">
                          <a:effectLst/>
                        </a:rPr>
                        <a:t>id</a:t>
                      </a:r>
                      <a:br>
                        <a:rPr lang="en-IN" dirty="0">
                          <a:effectLst/>
                        </a:rPr>
                      </a:b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+</a:t>
                      </a:r>
                      <a:br>
                        <a:rPr lang="en-IN" dirty="0">
                          <a:effectLst/>
                        </a:rPr>
                      </a:b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*</a:t>
                      </a:r>
                      <a:br>
                        <a:rPr lang="en-IN" dirty="0">
                          <a:effectLst/>
                        </a:rPr>
                      </a:b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$</a:t>
                      </a:r>
                      <a:br>
                        <a:rPr lang="en-IN" dirty="0">
                          <a:effectLst/>
                        </a:rPr>
                      </a:b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id</a:t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/>
                      </a:r>
                      <a:br>
                        <a:rPr lang="en-IN" dirty="0">
                          <a:effectLst/>
                        </a:rPr>
                      </a:b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⋗</a:t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⋗</a:t>
                      </a:r>
                      <a:br>
                        <a:rPr lang="en-IN" dirty="0">
                          <a:effectLst/>
                        </a:rPr>
                      </a:b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⋗</a:t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+</a:t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⋖</a:t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⋗</a:t>
                      </a:r>
                      <a:br>
                        <a:rPr lang="en-IN" dirty="0">
                          <a:effectLst/>
                        </a:rPr>
                      </a:b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⋖</a:t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⋗</a:t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*</a:t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⋖</a:t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⋗</a:t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⋗</a:t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⋗</a:t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$</a:t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⋖</a:t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⋖</a:t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⋖</a:t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⋗</a:t>
                      </a:r>
                      <a:br>
                        <a:rPr lang="en-IN" dirty="0">
                          <a:effectLst/>
                        </a:rPr>
                      </a:b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455988" y="2111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9150" y="704850"/>
            <a:ext cx="109537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Precedence Table</a:t>
            </a:r>
            <a:br>
              <a:rPr lang="en-IN" sz="2800" b="1" dirty="0"/>
            </a:br>
            <a:r>
              <a:rPr lang="en-US" sz="2800" dirty="0"/>
              <a:t>The input string is as follows −</a:t>
            </a:r>
            <a:br>
              <a:rPr lang="en-US" sz="2800" dirty="0"/>
            </a:br>
            <a:r>
              <a:rPr lang="en-US" sz="2800" dirty="0"/>
              <a:t>id1 + id2 * id3</a:t>
            </a:r>
            <a:br>
              <a:rPr lang="en-US" sz="2800" dirty="0"/>
            </a:br>
            <a:r>
              <a:rPr lang="en-US" sz="2800" dirty="0"/>
              <a:t>After inserting precedence relations is−</a:t>
            </a:r>
            <a:br>
              <a:rPr lang="en-US" sz="2800" dirty="0"/>
            </a:br>
            <a:r>
              <a:rPr lang="en-US" sz="2800" dirty="0"/>
              <a:t>&lt;⋅id1⋅&gt;+&lt;⋅id2⋅&gt;∗&lt;⋅id3⋅&gt;&lt;·id1·&gt;+&lt;·id2·&gt;∗&lt;·id3·&gt;</a:t>
            </a:r>
            <a:br>
              <a:rPr lang="en-US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781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1755</TotalTime>
  <Words>659</Words>
  <Application>Microsoft Office PowerPoint</Application>
  <PresentationFormat>Custom</PresentationFormat>
  <Paragraphs>134</Paragraphs>
  <Slides>17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1_Office Theme</vt:lpstr>
      <vt:lpstr>Contents Slide Master</vt:lpstr>
      <vt:lpstr>CorelDRAW</vt:lpstr>
      <vt:lpstr>PowerPoint Presentation</vt:lpstr>
      <vt:lpstr>Chapter-2.2 Scanning &amp; parsing</vt:lpstr>
      <vt:lpstr>Bottom-Up Parsers </vt:lpstr>
      <vt:lpstr>Bottom-Up Parsers </vt:lpstr>
      <vt:lpstr>Shift-Reduce Parsing </vt:lpstr>
      <vt:lpstr>Shift-Reduce Parsing </vt:lpstr>
      <vt:lpstr>Operator Precedence Parsing</vt:lpstr>
      <vt:lpstr>Operator Precedence Parsing</vt:lpstr>
      <vt:lpstr>  </vt:lpstr>
      <vt:lpstr>PowerPoint Presentation</vt:lpstr>
      <vt:lpstr>LR Parser </vt:lpstr>
      <vt:lpstr>LR Parser </vt:lpstr>
      <vt:lpstr>LR Parser </vt:lpstr>
      <vt:lpstr>LR Parser </vt:lpstr>
      <vt:lpstr>LL vs. LR </vt:lpstr>
      <vt:lpstr>References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WELCOME</cp:lastModifiedBy>
  <cp:revision>233</cp:revision>
  <dcterms:created xsi:type="dcterms:W3CDTF">2019-01-09T10:33:58Z</dcterms:created>
  <dcterms:modified xsi:type="dcterms:W3CDTF">2022-10-12T06:21:24Z</dcterms:modified>
</cp:coreProperties>
</file>