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embeddedFontLst>
    <p:embeddedFont>
      <p:font typeface="Raleway ExtraBold"/>
      <p:bold r:id="rId45"/>
      <p:boldItalic r:id="rId46"/>
    </p:embeddedFont>
    <p:embeddedFont>
      <p:font typeface="Nunito"/>
      <p:regular r:id="rId47"/>
      <p:bold r:id="rId48"/>
      <p:italic r:id="rId49"/>
      <p:boldItalic r:id="rId50"/>
    </p:embeddedFont>
    <p:embeddedFont>
      <p:font typeface="Arial Black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gpSf4CmjLAbV4Hr1waZG1PYp5p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alewayExtraBold-boldItalic.fntdata"/><Relationship Id="rId45" Type="http://schemas.openxmlformats.org/officeDocument/2006/relationships/font" Target="fonts/Raleway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Black-regular.fntdata"/><Relationship Id="rId50" Type="http://schemas.openxmlformats.org/officeDocument/2006/relationships/font" Target="fonts/Nunito-bold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88e33285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88e33285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688e33285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91e1fd3a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91e1fd3a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691e1fd3a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91e1fd3a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691e1fd3a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691e1fd3a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691e1fd3a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691e1fd3a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691e1fd3a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91e1fd3ad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91e1fd3ad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691e1fd3ad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7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7"/>
          <p:cNvSpPr/>
          <p:nvPr/>
        </p:nvSpPr>
        <p:spPr>
          <a:xfrm>
            <a:off x="-19050" y="0"/>
            <a:ext cx="12211050" cy="4438650"/>
          </a:xfrm>
          <a:custGeom>
            <a:rect b="b" l="l" r="r" t="t"/>
            <a:pathLst>
              <a:path extrusionOk="0" h="4438650" w="122110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7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7"/>
          <p:cNvSpPr/>
          <p:nvPr>
            <p:ph idx="2" type="pic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0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50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5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51"/>
          <p:cNvSpPr txBox="1"/>
          <p:nvPr>
            <p:ph idx="2" type="body"/>
          </p:nvPr>
        </p:nvSpPr>
        <p:spPr>
          <a:xfrm>
            <a:off x="0" y="932723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5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1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2"/>
          <p:cNvSpPr txBox="1"/>
          <p:nvPr>
            <p:ph idx="1" type="body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52"/>
          <p:cNvSpPr txBox="1"/>
          <p:nvPr>
            <p:ph idx="2" type="body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52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3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3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3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3"/>
          <p:cNvSpPr/>
          <p:nvPr>
            <p:ph idx="3" type="pic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0" name="Google Shape;120;p53"/>
          <p:cNvSpPr/>
          <p:nvPr>
            <p:ph idx="4" type="pic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53"/>
          <p:cNvSpPr/>
          <p:nvPr>
            <p:ph idx="5" type="pic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53"/>
          <p:cNvSpPr/>
          <p:nvPr>
            <p:ph idx="6" type="pic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4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4"/>
          <p:cNvSpPr/>
          <p:nvPr>
            <p:ph idx="2" type="pic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>
            <p:ph idx="2" type="pic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55"/>
          <p:cNvSpPr/>
          <p:nvPr>
            <p:ph idx="3" type="pic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/>
          <p:nvPr>
            <p:ph idx="2" type="pic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56"/>
          <p:cNvSpPr/>
          <p:nvPr>
            <p:ph idx="3" type="pic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56"/>
          <p:cNvSpPr/>
          <p:nvPr>
            <p:ph idx="4" type="pic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7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57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7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7"/>
          <p:cNvSpPr/>
          <p:nvPr>
            <p:ph idx="3" type="pic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57"/>
          <p:cNvSpPr/>
          <p:nvPr>
            <p:ph idx="4" type="pic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0" name="Google Shape;140;p57"/>
          <p:cNvSpPr/>
          <p:nvPr>
            <p:ph idx="5" type="pic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1" name="Google Shape;141;p57"/>
          <p:cNvSpPr/>
          <p:nvPr>
            <p:ph idx="6" type="pic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8"/>
          <p:cNvSpPr/>
          <p:nvPr>
            <p:ph idx="2" type="pic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58"/>
          <p:cNvSpPr/>
          <p:nvPr>
            <p:ph idx="3" type="pic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58"/>
          <p:cNvSpPr/>
          <p:nvPr>
            <p:ph idx="4" type="pic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58"/>
          <p:cNvSpPr/>
          <p:nvPr>
            <p:ph idx="5" type="pic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58"/>
          <p:cNvSpPr/>
          <p:nvPr>
            <p:ph idx="6" type="pic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9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59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1" name="Google Shape;151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46767" y="2276873"/>
            <a:ext cx="7238124" cy="396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9"/>
          <p:cNvSpPr/>
          <p:nvPr>
            <p:ph idx="3" type="pic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3" name="Google Shape;153;p59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9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0"/>
          <p:cNvSpPr txBox="1"/>
          <p:nvPr>
            <p:ph idx="1" type="body"/>
          </p:nvPr>
        </p:nvSpPr>
        <p:spPr>
          <a:xfrm>
            <a:off x="0" y="242176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60"/>
          <p:cNvSpPr txBox="1"/>
          <p:nvPr>
            <p:ph idx="2" type="body"/>
          </p:nvPr>
        </p:nvSpPr>
        <p:spPr>
          <a:xfrm>
            <a:off x="0" y="1010261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73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158" name="Google Shape;15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00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59" name="Google Shape;159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6826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160" name="Google Shape;16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251" y="1815747"/>
            <a:ext cx="3360373" cy="3350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0"/>
          <p:cNvSpPr/>
          <p:nvPr>
            <p:ph idx="3" type="pic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60"/>
          <p:cNvSpPr/>
          <p:nvPr>
            <p:ph idx="4" type="pic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3" name="Google Shape;163;p60"/>
          <p:cNvSpPr/>
          <p:nvPr>
            <p:ph idx="5" type="pic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4" name="Google Shape;164;p60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0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1"/>
          <p:cNvSpPr/>
          <p:nvPr>
            <p:ph idx="2" type="pic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2"/>
          <p:cNvSpPr txBox="1"/>
          <p:nvPr>
            <p:ph idx="1" type="body"/>
          </p:nvPr>
        </p:nvSpPr>
        <p:spPr>
          <a:xfrm>
            <a:off x="0" y="164638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5645" lvl="1" marL="914400" marR="0" rtl="0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b="0" i="0" sz="37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0" name="Google Shape;170;p62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171" name="Google Shape;171;p62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2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2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javatpoint.com/yacc" TargetMode="External"/><Relationship Id="rId4" Type="http://schemas.openxmlformats.org/officeDocument/2006/relationships/hyperlink" Target="https://www.geeksforgeeks.org/introduction-to-yacc/" TargetMode="External"/><Relationship Id="rId5" Type="http://schemas.openxmlformats.org/officeDocument/2006/relationships/hyperlink" Target="https://silcnitc.github.io/yacc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javatpoint.com/lex" TargetMode="External"/><Relationship Id="rId4" Type="http://schemas.openxmlformats.org/officeDocument/2006/relationships/hyperlink" Target="https://www.academia.edu/2866013/LEX_a_case_study_in_development_and_validation_of_formal_specifications" TargetMode="External"/><Relationship Id="rId5" Type="http://schemas.openxmlformats.org/officeDocument/2006/relationships/hyperlink" Target="https://www.epaperpress.com/lexandyacc/download/lex.pdf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"/>
          <p:cNvSpPr/>
          <p:nvPr/>
        </p:nvSpPr>
        <p:spPr>
          <a:xfrm flipH="1" rot="10800000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>
              <mc:Choice Requires="v">
                <p:oleObj r:id="rId4" imgH="3148059" imgW="3303056" progId="" spid="_x0000_s1">
                  <p:embed/>
                </p:oleObj>
              </mc:Choice>
              <mc:Fallback>
                <p:oleObj r:id="rId5" imgH="3148059" imgW="3303056" progId="">
                  <p:embed/>
                  <p:pic>
                    <p:nvPicPr>
                      <p:cNvPr id="183" name="Google Shape;183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Google Shape;184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COMPUTER SCIENCE &amp; ENGINEERING</a:t>
            </a:r>
            <a:endParaRPr b="1" sz="3200" u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 Engineering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System Programming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b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CST-281</a:t>
            </a:r>
            <a:endParaRPr b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t/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b="1" lang="en-US" sz="32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200" u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8513890" y="242054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"/>
          <p:cNvSpPr/>
          <p:nvPr/>
        </p:nvSpPr>
        <p:spPr>
          <a:xfrm>
            <a:off x="678043" y="6120884"/>
            <a:ext cx="3627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above Figure state 0 is the start state and state 2 is the accepting state.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characters are read we make a transition from one state to another.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 first letter is read we transition to state 1.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remain in state 1 as more letters or digits are read.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When we read a character other than a letter or digit we transition to accepting state 2.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Any FSA may be expressed as a computer program. </a:t>
            </a:r>
            <a:endParaRPr/>
          </a:p>
        </p:txBody>
      </p:sp>
      <p:sp>
        <p:nvSpPr>
          <p:cNvPr id="262" name="Google Shape;2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68" name="Google Shape;26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our 3-state machine is easily programmed: </a:t>
            </a:r>
            <a:endParaRPr/>
          </a:p>
        </p:txBody>
      </p:sp>
      <p:sp>
        <p:nvSpPr>
          <p:cNvPr id="269" name="Google Shape;2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650" y="2624138"/>
            <a:ext cx="54102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the technique used by lex.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are translated by lex to a computer program that mimics an FSA.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next input character and current state the next state is easily determined by indexing into a computer-generated state table. </a:t>
            </a:r>
            <a:endParaRPr/>
          </a:p>
        </p:txBody>
      </p:sp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LEX’s limitations</a:t>
            </a:r>
            <a:r>
              <a:rPr lang="en-US"/>
              <a:t>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 cannot be used to recognize nested structures such as parentheses.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Nested structures are handled by incorporating a stack.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Whenever we encounter a “(” we push it on the stack. When a “)” is encountered we match it with the top of the stack and pop the stack</a:t>
            </a:r>
            <a:endParaRPr/>
          </a:p>
        </p:txBody>
      </p:sp>
      <p:sp>
        <p:nvSpPr>
          <p:cNvPr id="284" name="Google Shape;2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 lex only has states and transitions between states.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it has no stack it is not well suited for parsing nested structures.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 augments an FSA with a stack and can process constructs such as parentheses with ease.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important thing is to use the right tool for the job.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Lex is good at pattern matching.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 is appropriate for more challenging tasks.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 is officially known as a "parser".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It's job is to analyse the structure of the input stream, and operate of the "big picture".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course of it's normal work, the parser also verifies that the input is syntactically sound. </a:t>
            </a:r>
            <a:endParaRPr/>
          </a:p>
        </p:txBody>
      </p:sp>
      <p:sp>
        <p:nvSpPr>
          <p:cNvPr id="298" name="Google Shape;29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again the example of a C-compiler. In the C-language, a word can be a function name or a variable, depending on whether it is followed by a ( or a = There should be exactly one ) for each in the program. YACC stands for "Yet Another Compiler".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because this kind of analysis of text files is normally associated with writing compilers. </a:t>
            </a:r>
            <a:endParaRPr/>
          </a:p>
        </p:txBody>
      </p:sp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a C program may contain something like: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 i;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i= 33;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printf("int: %d\n",i);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} </a:t>
            </a:r>
            <a:endParaRPr/>
          </a:p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case, the lexical analyzer would have broken the input stream into a series of "tokens", like this: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=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33 </a:t>
            </a:r>
            <a:endParaRPr/>
          </a:p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"int: %d\n"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}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838200" y="360361"/>
            <a:ext cx="10515600" cy="1279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Chapter-2.1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Compilers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Case Study :LEX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07720" y="390841"/>
            <a:ext cx="10515600" cy="1263651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85443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lexical analyser has already determined that where the keyword int appears within quotes, it is really just part of a literal string.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up to the parser to decide if the token int is being used as a keyword or variable.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parser also ensures that each statement ends with a ; and that the brackets balance. </a:t>
            </a:r>
            <a:endParaRPr/>
          </a:p>
        </p:txBody>
      </p:sp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838200" y="1333500"/>
            <a:ext cx="10515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Grammars for yacc are described using a variant of Backus Naur Form (BNF).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technique, pioneered by John Backus and Peter Naur, was used to describe ALGOL60.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BNF grammar can be used to express context-free languages. Most constructs in modern programming languages can be represented in BNF.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For example, the grammar for an expression that multiplies and adds numbers is </a:t>
            </a:r>
            <a:endParaRPr/>
          </a:p>
        </p:txBody>
      </p:sp>
      <p:sp>
        <p:nvSpPr>
          <p:cNvPr id="340" name="Google Shape;3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0449" y="4957763"/>
            <a:ext cx="3539373" cy="190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productions have been specified.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Terms that appear on the left-hand side (lhs) of a production, such as E (expression) are non-terminals.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Terms such as id (identifier) are terminals (tokens returned by lex) and only appear on the right-hand side (rhs) of a production.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grammar specifies that an expression may be the sum of two expressions, the product of two expressions, or an identifier. </a:t>
            </a:r>
            <a:endParaRPr/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use this grammar to generate expressions: </a:t>
            </a:r>
            <a:endParaRPr/>
          </a:p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074" y="2728913"/>
            <a:ext cx="5638533" cy="241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each step we expanded a term and replace the lhs of a production with the corresponding rhs.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numbers on the right indicate which rule applied.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To parse an expression we need to do the reverse operation. Instead of starting with a single non-terminal (start symbol) and generating an expression from a grammar we need to reduce an expression to a single non-terminal.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is known as bottom-up or shift-reduce parsing and uses a stack for storing terms. </a:t>
            </a:r>
            <a:endParaRPr/>
          </a:p>
        </p:txBody>
      </p:sp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733550"/>
            <a:ext cx="11219519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Terms to the left of the dot are on the stack while remaining input is to the right of the dot.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start by shifting tokens onto the stack. When the top of the stack matches the rhs of a production we replace the matched tokens on the stack with the lhs of the production.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other words the matched tokens of the rhs are popped off the stack, and the lhs of the production is pushed on the stack.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matched tokens are known as a handle and we are reducing the handle to the lhs of the production. </a:t>
            </a:r>
            <a:endParaRPr/>
          </a:p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84" name="Google Shape;38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process continues until we have shifted all input to the stack and only the starting non-terminal remains on the stack.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step 1 we shift the x to the stack. Step 2 applies rule r3 to the stack to change x to 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We continue shifting and reducing until a single non-terminal, the start symbol, remains in the stack. In step 9, when we reduce rule r2, we emit the multiply instruction.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 the add instruction is emitted in step 10. Consequently multiply has a higher precedence than addition. </a:t>
            </a:r>
            <a:endParaRPr/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shift at step 6.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 of shifting we could have reduced and apply rule r1. This would result in addition having a higher precedence than multiplication.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known as a shift reduce conflict.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grammar is ambiguous because there is more than one possible derivation that will yield the expression.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case operator precedence is affected. As another example, associativity in the rule: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 -&gt; E + E  </a:t>
            </a:r>
            <a:r>
              <a:rPr lang="en-US"/>
              <a:t>is ambiguous, for we may recurse on the left or the right. </a:t>
            </a:r>
            <a:endParaRPr/>
          </a:p>
        </p:txBody>
      </p:sp>
      <p:sp>
        <p:nvSpPr>
          <p:cNvPr id="392" name="Google Shape;39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398" name="Google Shape;39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remedy the situation, we could rewrite the grammar or supply yacc with directives that indicate which operator has precedence.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grammar has a reduce-reduce conflict. With an id on the stack we may reduce to T, or E. </a:t>
            </a:r>
            <a:endParaRPr/>
          </a:p>
        </p:txBody>
      </p:sp>
      <p:sp>
        <p:nvSpPr>
          <p:cNvPr id="399" name="Google Shape;39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474" y="4071938"/>
            <a:ext cx="3720041" cy="229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11" name="Google Shape;2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 is officially known as a "Lexical Analyser".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It's main job is to break up an input stream into more usable elements.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Or in, other words, to identify the "interesting bits" in a text file. </a:t>
            </a:r>
            <a:endParaRPr/>
          </a:p>
        </p:txBody>
      </p:sp>
      <p:sp>
        <p:nvSpPr>
          <p:cNvPr id="212" name="Google Shape;2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YACC</a:t>
            </a:r>
            <a:endParaRPr/>
          </a:p>
        </p:txBody>
      </p:sp>
      <p:sp>
        <p:nvSpPr>
          <p:cNvPr id="406" name="Google Shape;40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YACC takes a default action when there is a conflict.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shift-reduce conflicts yacc will shift.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reduce-reduce conflicts it will use the first rule in the listing.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It also issues a warning message whenever a conflict exists.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warnings may be suppressed by making the grammar unambiguous. </a:t>
            </a:r>
            <a:endParaRPr/>
          </a:p>
        </p:txBody>
      </p:sp>
      <p:sp>
        <p:nvSpPr>
          <p:cNvPr id="407" name="Google Shape;40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688e332853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Grammer</a:t>
            </a:r>
            <a:endParaRPr/>
          </a:p>
        </p:txBody>
      </p:sp>
      <p:sp>
        <p:nvSpPr>
          <p:cNvPr id="414" name="Google Shape;414;g1688e332853_1_0"/>
          <p:cNvSpPr txBox="1"/>
          <p:nvPr>
            <p:ph idx="1" type="body"/>
          </p:nvPr>
        </p:nvSpPr>
        <p:spPr>
          <a:xfrm>
            <a:off x="403400" y="1556026"/>
            <a:ext cx="10950300" cy="462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Noam Chomosky, there are four types of grammars − Type 0, Type 1, Type 2, and Type 3. The following table shows how they differ from each other −</a:t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g1688e332853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6" name="Google Shape;416;g1688e33285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900" y="2868075"/>
            <a:ext cx="8731000" cy="38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91e1fd3ad_0_0"/>
          <p:cNvSpPr txBox="1"/>
          <p:nvPr>
            <p:ph type="title"/>
          </p:nvPr>
        </p:nvSpPr>
        <p:spPr>
          <a:xfrm flipH="1" rot="10800000">
            <a:off x="838200" y="-13335"/>
            <a:ext cx="10515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691e1fd3ad_0_0"/>
          <p:cNvSpPr txBox="1"/>
          <p:nvPr>
            <p:ph idx="1" type="body"/>
          </p:nvPr>
        </p:nvSpPr>
        <p:spPr>
          <a:xfrm>
            <a:off x="838200" y="922075"/>
            <a:ext cx="10515600" cy="525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5854">
                <a:latin typeface="Arial"/>
                <a:ea typeface="Arial"/>
                <a:cs typeface="Arial"/>
                <a:sym typeface="Arial"/>
              </a:rPr>
              <a:t>Type - 3 Grammar</a:t>
            </a:r>
            <a:endParaRPr sz="585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7593">
                <a:latin typeface="Nunito"/>
                <a:ea typeface="Nunito"/>
                <a:cs typeface="Nunito"/>
                <a:sym typeface="Nunito"/>
              </a:rPr>
              <a:t>Type-3 grammars generate regular languages. Type-3 grammars must have a single non-terminal on the left-hand side and a right-hand side consisting of a single terminal or single terminal followed by a single non-terminal.</a:t>
            </a:r>
            <a:endParaRPr sz="7593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453">
                <a:latin typeface="Nunito"/>
                <a:ea typeface="Nunito"/>
                <a:cs typeface="Nunito"/>
                <a:sym typeface="Nunito"/>
              </a:rPr>
              <a:t>The productions must be in the form X → a or X → aY</a:t>
            </a:r>
            <a:endParaRPr sz="6453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453">
                <a:latin typeface="Nunito"/>
                <a:ea typeface="Nunito"/>
                <a:cs typeface="Nunito"/>
                <a:sym typeface="Nunito"/>
              </a:rPr>
              <a:t>where X, Y ∈ N (Non terminal)</a:t>
            </a:r>
            <a:endParaRPr sz="6453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453">
                <a:latin typeface="Nunito"/>
                <a:ea typeface="Nunito"/>
                <a:cs typeface="Nunito"/>
                <a:sym typeface="Nunito"/>
              </a:rPr>
              <a:t>and a ∈ T (Terminal)</a:t>
            </a:r>
            <a:endParaRPr sz="6453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453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rule S → ε is allowed if S does not appear on the right side of any ru</a:t>
            </a:r>
            <a:endParaRPr sz="6453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691e1fd3ad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91e1fd3ad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691e1fd3ad_0_23"/>
          <p:cNvSpPr txBox="1"/>
          <p:nvPr>
            <p:ph idx="1" type="body"/>
          </p:nvPr>
        </p:nvSpPr>
        <p:spPr>
          <a:xfrm>
            <a:off x="838200" y="1825625"/>
            <a:ext cx="10515600" cy="468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Type - 2 Grammar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Nunito"/>
                <a:ea typeface="Nunito"/>
                <a:cs typeface="Nunito"/>
                <a:sym typeface="Nunito"/>
              </a:rPr>
              <a:t>Type-2 grammars generate context-free languages.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Nunito"/>
                <a:ea typeface="Nunito"/>
                <a:cs typeface="Nunito"/>
                <a:sym typeface="Nunito"/>
              </a:rPr>
              <a:t>The productions must be in the form A → γ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Nunito"/>
                <a:ea typeface="Nunito"/>
                <a:cs typeface="Nunito"/>
                <a:sym typeface="Nunito"/>
              </a:rPr>
              <a:t>where A ∈ N (Non terminal)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Nunito"/>
                <a:ea typeface="Nunito"/>
                <a:cs typeface="Nunito"/>
                <a:sym typeface="Nunito"/>
              </a:rPr>
              <a:t>and γ ∈ (T ∪ N)* (String of terminals and non-terminals).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These languages generated by these grammars are be recognized by a non-deterministic pushdown automaton.</a:t>
            </a:r>
            <a:endParaRPr sz="5400"/>
          </a:p>
        </p:txBody>
      </p:sp>
      <p:sp>
        <p:nvSpPr>
          <p:cNvPr id="432" name="Google Shape;432;g1691e1fd3ad_0_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691e1fd3ad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1691e1fd3ad_0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4436"/>
              <a:buFont typeface="Arial"/>
              <a:buNone/>
            </a:pPr>
            <a:r>
              <a:rPr lang="en-US" sz="3194">
                <a:latin typeface="Arial"/>
                <a:ea typeface="Arial"/>
                <a:cs typeface="Arial"/>
                <a:sym typeface="Arial"/>
              </a:rPr>
              <a:t>Type - 1 Grammar</a:t>
            </a:r>
            <a:endParaRPr sz="319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1598"/>
              <a:buFont typeface="Arial"/>
              <a:buNone/>
            </a:pPr>
            <a:r>
              <a:rPr lang="en-US" sz="2644">
                <a:latin typeface="Nunito"/>
                <a:ea typeface="Nunito"/>
                <a:cs typeface="Nunito"/>
                <a:sym typeface="Nunito"/>
              </a:rPr>
              <a:t>Type-1 grammars generate context-sensitive languages. The productions must be in the form</a:t>
            </a:r>
            <a:endParaRPr sz="2644">
              <a:latin typeface="Nunito"/>
              <a:ea typeface="Nunito"/>
              <a:cs typeface="Nunito"/>
              <a:sym typeface="Nunito"/>
            </a:endParaRPr>
          </a:p>
          <a:p>
            <a:pPr indent="0" lvl="0" marL="64770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1598"/>
              <a:buFont typeface="Arial"/>
              <a:buNone/>
            </a:pPr>
            <a:r>
              <a:rPr lang="en-US" sz="2644">
                <a:latin typeface="Nunito"/>
                <a:ea typeface="Nunito"/>
                <a:cs typeface="Nunito"/>
                <a:sym typeface="Nunito"/>
              </a:rPr>
              <a:t>α A β → α γ β</a:t>
            </a:r>
            <a:endParaRPr sz="2644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1598"/>
              <a:buFont typeface="Arial"/>
              <a:buNone/>
            </a:pPr>
            <a:r>
              <a:rPr lang="en-US" sz="2644">
                <a:latin typeface="Nunito"/>
                <a:ea typeface="Nunito"/>
                <a:cs typeface="Nunito"/>
                <a:sym typeface="Nunito"/>
              </a:rPr>
              <a:t>where A ∈ N (Non-terminal)</a:t>
            </a:r>
            <a:endParaRPr sz="2644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1598"/>
              <a:buFont typeface="Arial"/>
              <a:buNone/>
            </a:pPr>
            <a:r>
              <a:rPr lang="en-US" sz="2644">
                <a:latin typeface="Nunito"/>
                <a:ea typeface="Nunito"/>
                <a:cs typeface="Nunito"/>
                <a:sym typeface="Nunito"/>
              </a:rPr>
              <a:t>and α, β, γ ∈ (T ∪ N)* (Strings of terminals and non-terminals)</a:t>
            </a:r>
            <a:endParaRPr sz="2644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1598"/>
              <a:buFont typeface="Arial"/>
              <a:buNone/>
            </a:pPr>
            <a:r>
              <a:rPr lang="en-US" sz="2644">
                <a:latin typeface="Nunito"/>
                <a:ea typeface="Nunito"/>
                <a:cs typeface="Nunito"/>
                <a:sym typeface="Nunito"/>
              </a:rPr>
              <a:t>The strings α and β may be empty, but γ must be non-empty.</a:t>
            </a:r>
            <a:endParaRPr sz="2644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1598"/>
              <a:buFont typeface="Arial"/>
              <a:buNone/>
            </a:pPr>
            <a:r>
              <a:rPr lang="en-US" sz="2644">
                <a:latin typeface="Nunito"/>
                <a:ea typeface="Nunito"/>
                <a:cs typeface="Nunito"/>
                <a:sym typeface="Nunito"/>
              </a:rPr>
              <a:t>The rule S → ε is allowed if S does not appear on the right side of any rule. The languages generated by these grammars are recognized by a linear bounded automaton.</a:t>
            </a:r>
            <a:endParaRPr sz="2644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691e1fd3ad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691e1fd3ad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1691e1fd3ad_0_40"/>
          <p:cNvSpPr txBox="1"/>
          <p:nvPr>
            <p:ph idx="1" type="body"/>
          </p:nvPr>
        </p:nvSpPr>
        <p:spPr>
          <a:xfrm>
            <a:off x="838200" y="1498375"/>
            <a:ext cx="10515600" cy="467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6819"/>
              <a:buFont typeface="Arial"/>
              <a:buNone/>
            </a:pPr>
            <a:r>
              <a:rPr lang="en-US" sz="2987">
                <a:latin typeface="Arial"/>
                <a:ea typeface="Arial"/>
                <a:cs typeface="Arial"/>
                <a:sym typeface="Arial"/>
              </a:rPr>
              <a:t>Type - 0 Grammar</a:t>
            </a:r>
            <a:endParaRPr sz="298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6819"/>
              <a:buFont typeface="Arial"/>
              <a:buNone/>
            </a:pPr>
            <a:r>
              <a:t/>
            </a:r>
            <a:endParaRPr sz="298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87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Type-0 grammars generate recursively enumerable languages. The productions have no restrictions. They are any phase structure grammar including all formal grammars</a:t>
            </a:r>
            <a:endParaRPr sz="2987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6819"/>
              <a:buFont typeface="Arial"/>
              <a:buNone/>
            </a:pPr>
            <a:r>
              <a:rPr lang="en-US" sz="2987">
                <a:latin typeface="Nunito"/>
                <a:ea typeface="Nunito"/>
                <a:cs typeface="Nunito"/>
                <a:sym typeface="Nunito"/>
              </a:rPr>
              <a:t>They generate the languages that are recognized by a Turing machine.</a:t>
            </a:r>
            <a:endParaRPr sz="298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819"/>
              <a:buFont typeface="Arial"/>
              <a:buNone/>
            </a:pPr>
            <a:r>
              <a:rPr lang="en-US" sz="2987">
                <a:latin typeface="Nunito"/>
                <a:ea typeface="Nunito"/>
                <a:cs typeface="Nunito"/>
                <a:sym typeface="Nunito"/>
              </a:rPr>
              <a:t>The productions can be in the form of α → β where α is a string of terminals and nonterminals with at least one non-terminal and α cannot be null. β is a string of terminals and non-terminals.</a:t>
            </a:r>
            <a:endParaRPr sz="298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6819"/>
              <a:buFont typeface="Arial"/>
              <a:buNone/>
            </a:pPr>
            <a:r>
              <a:rPr lang="en-US" sz="2987">
                <a:latin typeface="Arial"/>
                <a:ea typeface="Arial"/>
                <a:cs typeface="Arial"/>
                <a:sym typeface="Arial"/>
              </a:rPr>
              <a:t>Example</a:t>
            </a:r>
            <a:endParaRPr sz="298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87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 → ACaB </a:t>
            </a:r>
            <a:endParaRPr sz="2987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87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Bc → acB </a:t>
            </a:r>
            <a:endParaRPr sz="2987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87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CB → DB </a:t>
            </a:r>
            <a:endParaRPr sz="2987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87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aD → Db </a:t>
            </a:r>
            <a:endParaRPr sz="2987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g1691e1fd3ad_0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https://www.javatpoint.com/yacc#:~:text=YACC%20stands%20for%20Yet%20Another,by%20LALR%20(1)%20grammar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https://www.geeksforgeeks.org/introduction-to-yacc/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https://silcnitc.github.io/yacc.html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https://www.javatpoint.com/lex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https://www.academia.edu/2866013/LEX_a_case_study_in_development_and_validation_of_formal_specifications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https://www.epaperpress.com/lexandyacc/download/lex.pdf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838200" y="1803400"/>
            <a:ext cx="10515600" cy="43688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8391970" y="0"/>
            <a:ext cx="3302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72" name="Google Shape;472;p33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3" name="Google Shape;473;p33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4" name="Google Shape;474;p33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Google Shape;475;p33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6" name="Google Shape;476;p33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2641599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2898774" y="1214279"/>
            <a:ext cx="2430463" cy="322580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9" name="Google Shape;479;p33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480" name="Google Shape;480;p33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483" name="Google Shape;483;p33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>
                <mc:Choice Requires="v">
                  <p:oleObj r:id="rId4" imgH="183422" imgW="183878" progId="" spid="_x0000_s1">
                    <p:embed/>
                  </p:oleObj>
                </mc:Choice>
                <mc:Fallback>
                  <p:oleObj r:id="rId5" imgH="183422" imgW="183878" progId="">
                    <p:embed/>
                    <p:pic>
                      <p:nvPicPr>
                        <p:cNvPr id="483" name="Google Shape;483;p33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4" name="Google Shape;48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if you are writing a compiler for the C programming language, the symbols { } ( ); all have significance on their own.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letter a usually appears as part of a keyword or variable name, and is not interesting on it's own.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Instead, we are interested in the whole word. Spaces and newlines are completely uninteresting, and we want to ignore them completely, unless they appear within quotes "like this"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of these things are handled by the Lexical Analyser.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the first phase the compiler reads the input and converts strings in the source to tokens.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regular expressions we can specify patterns to lex so it can generate code that will allow it to scan and match strings in the input. </a:t>
            </a:r>
            <a:endParaRPr/>
          </a:p>
        </p:txBody>
      </p:sp>
      <p:sp>
        <p:nvSpPr>
          <p:cNvPr id="226" name="Google Shape;2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32" name="Google Shape;2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pattern specified in the input to lex has an associated action.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an action returns a token that represents the matched string for subsequent use by the parser.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Initially we will simply print the matched string rather than return a token value.</a:t>
            </a:r>
            <a:endParaRPr/>
          </a:p>
        </p:txBody>
      </p:sp>
      <p:sp>
        <p:nvSpPr>
          <p:cNvPr id="233" name="Google Shape;2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represents a simple pattern, composed of a regular expression, that scans for identifiers.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 will read this pattern and produce C code for a lexical analyzer that scans for identifiers.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letter(letter|digit)*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pattern matches a string of characters that begins with a single letter followed by zero or more letters or digits. </a:t>
            </a:r>
            <a:endParaRPr/>
          </a:p>
        </p:txBody>
      </p: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example nicely illustrates operations allowed in regular expressions: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repetition, expressed by the “*” operator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alternation, expressed by the “|” operator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concatenation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LEX</a:t>
            </a:r>
            <a:endParaRPr/>
          </a:p>
        </p:txBody>
      </p:sp>
      <p:sp>
        <p:nvSpPr>
          <p:cNvPr id="253" name="Google Shape;25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Any regular expression expressions may be expressed as a finite state automaton (FSA).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represent an FSA using states, and transitions between states. There is one start state and one or more final or accepting states. </a:t>
            </a:r>
            <a:endParaRPr/>
          </a:p>
        </p:txBody>
      </p:sp>
      <p:sp>
        <p:nvSpPr>
          <p:cNvPr id="254" name="Google Shape;25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4067175"/>
            <a:ext cx="9615487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</cp:coreProperties>
</file>