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69" r:id="rId6"/>
    <p:sldId id="270" r:id="rId7"/>
    <p:sldId id="259" r:id="rId8"/>
    <p:sldId id="260" r:id="rId9"/>
    <p:sldId id="262" r:id="rId10"/>
    <p:sldId id="263" r:id="rId11"/>
    <p:sldId id="264" r:id="rId12"/>
    <p:sldId id="265" r:id="rId13"/>
    <p:sldId id="271" r:id="rId14"/>
    <p:sldId id="266" r:id="rId15"/>
    <p:sldId id="267" r:id="rId16"/>
  </p:sldIdLst>
  <p:sldSz cx="12192000" cy="6858000"/>
  <p:notesSz cx="6858000" cy="9144000"/>
  <p:embeddedFontLst>
    <p:embeddedFont>
      <p:font typeface="Raleway ExtraBold" panose="020B0604020202020204" charset="0"/>
      <p:bold r:id="rId18"/>
      <p:boldItalic r:id="rId19"/>
    </p:embeddedFont>
    <p:embeddedFont>
      <p:font typeface="Arial Black" panose="020B0A04020102020204" pitchFamily="34" charset="0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jFKnbi7tSERN8nITJwey+9VO7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102AE88-2E5A-4017-B678-6B7C4356269D}">
  <a:tblStyle styleId="{8102AE88-2E5A-4017-B678-6B7C435626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62914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6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6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6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mer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loomers.com/bulbs/tulip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oleObject" Target="../embeddings/Microsoft_Word_97_-_2003_Document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 rot="10800000" flipH="1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1" name="Google Shape;101;p1"/>
          <p:cNvGraphicFramePr/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4" imgW="3303056" imgH="3148059" progId="">
                  <p:embed/>
                </p:oleObj>
              </mc:Choice>
              <mc:Fallback>
                <p:oleObj r:id="rId4" imgW="3303056" imgH="3148059" progId="">
                  <p:embed/>
                  <p:pic>
                    <p:nvPicPr>
                      <p:cNvPr id="101" name="Google Shape;101;p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Google Shape;102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6881359" y="6029085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127857" y="2051945"/>
            <a:ext cx="9063318" cy="4921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INSTITUTE : UIE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DEPARTMENT : CSE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(Computer Science &amp; Engineering)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AND MOBILE SECURITY (Professional Elective-I)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(20CST/IT-333)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3178041" y="4566315"/>
            <a:ext cx="6432043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OF PRESENTATION: </a:t>
            </a:r>
            <a:endParaRPr/>
          </a:p>
          <a:p>
            <a:pPr marL="0" marR="0" lvl="0" indent="0" algn="l" rtl="0">
              <a:spcBef>
                <a:spcPts val="84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3206107" y="4985847"/>
            <a:ext cx="70471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Client-side scripting, Server-side scripting.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0" y="6096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 smtClean="0">
                <a:latin typeface="Arial"/>
                <a:ea typeface="Arial"/>
                <a:cs typeface="Arial"/>
                <a:sym typeface="Arial"/>
              </a:rPr>
              <a:t>General Server Characteristics</a:t>
            </a:r>
            <a:endParaRPr lang="en-US" dirty="0"/>
          </a:p>
        </p:txBody>
      </p:sp>
      <p:sp>
        <p:nvSpPr>
          <p:cNvPr id="166" name="Google Shape;166;p8"/>
          <p:cNvSpPr txBox="1">
            <a:spLocks noGrp="1"/>
          </p:cNvSpPr>
          <p:nvPr>
            <p:ph type="body" idx="1"/>
          </p:nvPr>
        </p:nvSpPr>
        <p:spPr>
          <a:xfrm>
            <a:off x="711200" y="1752600"/>
            <a:ext cx="10972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Web servers have two separate directories</a:t>
            </a:r>
            <a:endParaRPr b="1"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The document root is the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root directory of all servable documents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(well, not really all)</a:t>
            </a:r>
            <a:endParaRPr dirty="0"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e.g. Suppose the site name is </a:t>
            </a:r>
            <a:r>
              <a:rPr lang="en-US" sz="20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www.bloomers.com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and the document root is named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topdocs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and it is stored in the /admin/web directory</a:t>
            </a:r>
            <a:endParaRPr dirty="0"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So, /admin/web/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topdocs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is the document directory address</a:t>
            </a:r>
            <a:endParaRPr dirty="0"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If a request URL is: </a:t>
            </a:r>
            <a:endParaRPr dirty="0"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http://www.bloomers.com/bulbs/tulips.html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	The server will search for the file with the given path /admin/web/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topdocs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/bulbs/tulips.html</a:t>
            </a:r>
            <a:endParaRPr dirty="0"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101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11415185" y="80964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xfrm>
            <a:off x="0" y="6096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GENERAL SERVER CHARACTERISTICS</a:t>
            </a:r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body" idx="1"/>
          </p:nvPr>
        </p:nvSpPr>
        <p:spPr>
          <a:xfrm>
            <a:off x="508000" y="1752600"/>
            <a:ext cx="114808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The server root  is the root directory for all of the code that implements the server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server root usually has four files</a:t>
            </a:r>
            <a:endParaRPr dirty="0">
              <a:solidFill>
                <a:srgbClr val="FF0000"/>
              </a:solidFill>
            </a:endParaRPr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One is the code for the server itself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Three others are subdirectories</a:t>
            </a:r>
            <a:endParaRPr dirty="0"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 dirty="0" err="1">
                <a:latin typeface="Arial"/>
                <a:ea typeface="Arial"/>
                <a:cs typeface="Arial"/>
                <a:sym typeface="Arial"/>
              </a:rPr>
              <a:t>conf</a:t>
            </a:r>
            <a:r>
              <a:rPr lang="en-US" sz="2000" u="sng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- for configuration information</a:t>
            </a:r>
            <a:endParaRPr dirty="0"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 dirty="0">
                <a:latin typeface="Arial"/>
                <a:ea typeface="Arial"/>
                <a:cs typeface="Arial"/>
                <a:sym typeface="Arial"/>
              </a:rPr>
              <a:t>logs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- to store what has happened</a:t>
            </a:r>
            <a:endParaRPr dirty="0"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 dirty="0" err="1">
                <a:latin typeface="Arial"/>
                <a:ea typeface="Arial"/>
                <a:cs typeface="Arial"/>
                <a:sym typeface="Arial"/>
              </a:rPr>
              <a:t>cgi</a:t>
            </a:r>
            <a:r>
              <a:rPr lang="en-US" sz="2000" u="sng" dirty="0">
                <a:latin typeface="Arial"/>
                <a:ea typeface="Arial"/>
                <a:cs typeface="Arial"/>
                <a:sym typeface="Arial"/>
              </a:rPr>
              <a:t>-bin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- for executable scripts</a:t>
            </a:r>
            <a:endParaRPr dirty="0"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Contemporary servers provide many services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Virtual hosts - multiple sites on the same system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Proxy servers - to serve documents from the document roots of other sites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Besides HTTP, support for FTP, Gopher, News, email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Support for database access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11415185" y="80964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10"/>
          <p:cNvGraphicFramePr/>
          <p:nvPr/>
        </p:nvGraphicFramePr>
        <p:xfrm>
          <a:off x="1497725" y="677916"/>
          <a:ext cx="9285925" cy="5817425"/>
        </p:xfrm>
        <a:graphic>
          <a:graphicData uri="http://schemas.openxmlformats.org/drawingml/2006/table">
            <a:tbl>
              <a:tblPr>
                <a:noFill/>
                <a:tableStyleId>{8102AE88-2E5A-4017-B678-6B7C4356269D}</a:tableStyleId>
              </a:tblPr>
              <a:tblGrid>
                <a:gridCol w="863875"/>
                <a:gridCol w="1073300"/>
                <a:gridCol w="3674375"/>
                <a:gridCol w="3674375"/>
              </a:tblGrid>
              <a:tr h="649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Sr. No.</a:t>
                      </a:r>
                      <a:endParaRPr dirty="0"/>
                    </a:p>
                  </a:txBody>
                  <a:tcPr marL="52800" marR="52800" marT="52800" marB="528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Key</a:t>
                      </a:r>
                      <a:endParaRPr/>
                    </a:p>
                  </a:txBody>
                  <a:tcPr marL="52800" marR="52800" marT="52800" marB="528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Linux</a:t>
                      </a:r>
                      <a:endParaRPr/>
                    </a:p>
                  </a:txBody>
                  <a:tcPr marL="52800" marR="52800" marT="52800" marB="528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Windows</a:t>
                      </a:r>
                      <a:endParaRPr/>
                    </a:p>
                  </a:txBody>
                  <a:tcPr marL="52800" marR="52800" marT="52800" marB="528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</a:tr>
              <a:tr h="903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/>
                    </a:p>
                  </a:txBody>
                  <a:tcPr marL="52800" marR="52800" marT="52800" marB="52800" anchor="ctr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Open Source</a:t>
                      </a:r>
                      <a:endParaRPr/>
                    </a:p>
                  </a:txBody>
                  <a:tcPr marL="52800" marR="52800" marT="52800" marB="528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Linux is Open Source and is free to use.</a:t>
                      </a:r>
                      <a:endParaRPr/>
                    </a:p>
                  </a:txBody>
                  <a:tcPr marL="52800" marR="52800" marT="52800" marB="528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Windows is not open source and is not free to use.</a:t>
                      </a:r>
                      <a:endParaRPr/>
                    </a:p>
                  </a:txBody>
                  <a:tcPr marL="52800" marR="52800" marT="52800" marB="528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03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/>
                    </a:p>
                  </a:txBody>
                  <a:tcPr marL="52800" marR="52800" marT="52800" marB="52800" anchor="ctr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Case sensitivity</a:t>
                      </a:r>
                      <a:endParaRPr/>
                    </a:p>
                  </a:txBody>
                  <a:tcPr marL="52800" marR="52800" marT="52800" marB="528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Linux file system is case sensitive.</a:t>
                      </a:r>
                      <a:endParaRPr/>
                    </a:p>
                  </a:txBody>
                  <a:tcPr marL="52800" marR="52800" marT="52800" marB="528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Windows file system is case insensitive.</a:t>
                      </a:r>
                      <a:endParaRPr/>
                    </a:p>
                  </a:txBody>
                  <a:tcPr marL="52800" marR="52800" marT="52800" marB="528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9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/>
                    </a:p>
                  </a:txBody>
                  <a:tcPr marL="52800" marR="52800" marT="52800" marB="52800" anchor="ctr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kernel type</a:t>
                      </a:r>
                      <a:endParaRPr/>
                    </a:p>
                  </a:txBody>
                  <a:tcPr marL="52800" marR="52800" marT="52800" marB="528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Linux uses monolithic kernel.</a:t>
                      </a:r>
                      <a:endParaRPr dirty="0"/>
                    </a:p>
                  </a:txBody>
                  <a:tcPr marL="52800" marR="52800" marT="52800" marB="528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Windows uses micro kernel.</a:t>
                      </a:r>
                      <a:endParaRPr/>
                    </a:p>
                  </a:txBody>
                  <a:tcPr marL="52800" marR="52800" marT="52800" marB="528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03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4</a:t>
                      </a:r>
                      <a:endParaRPr/>
                    </a:p>
                  </a:txBody>
                  <a:tcPr marL="52800" marR="52800" marT="52800" marB="52800" anchor="ctr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Efficiency</a:t>
                      </a:r>
                      <a:endParaRPr/>
                    </a:p>
                  </a:txBody>
                  <a:tcPr marL="52800" marR="52800" marT="52800" marB="528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Linux is more efficient in operations as compared to Windows.</a:t>
                      </a:r>
                      <a:endParaRPr/>
                    </a:p>
                  </a:txBody>
                  <a:tcPr marL="52800" marR="52800" marT="52800" marB="528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Windows is less efficient in operations.</a:t>
                      </a:r>
                      <a:endParaRPr/>
                    </a:p>
                  </a:txBody>
                  <a:tcPr marL="52800" marR="52800" marT="52800" marB="528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03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5</a:t>
                      </a:r>
                      <a:endParaRPr/>
                    </a:p>
                  </a:txBody>
                  <a:tcPr marL="52800" marR="52800" marT="52800" marB="52800" anchor="ctr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Path Seperator</a:t>
                      </a:r>
                      <a:endParaRPr/>
                    </a:p>
                  </a:txBody>
                  <a:tcPr marL="52800" marR="52800" marT="52800" marB="528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Linux uses forward slash as path seperator between directorioes.</a:t>
                      </a:r>
                      <a:endParaRPr/>
                    </a:p>
                  </a:txBody>
                  <a:tcPr marL="52800" marR="52800" marT="52800" marB="528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Windows uses backward slash as a path seperator.</a:t>
                      </a:r>
                      <a:endParaRPr/>
                    </a:p>
                  </a:txBody>
                  <a:tcPr marL="52800" marR="52800" marT="52800" marB="528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03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6</a:t>
                      </a:r>
                      <a:endParaRPr/>
                    </a:p>
                  </a:txBody>
                  <a:tcPr marL="52800" marR="52800" marT="52800" marB="52800" anchor="ctr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Security</a:t>
                      </a:r>
                      <a:endParaRPr/>
                    </a:p>
                  </a:txBody>
                  <a:tcPr marL="52800" marR="52800" marT="52800" marB="528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Linux is highly secure as compared to Windows.</a:t>
                      </a:r>
                      <a:endParaRPr/>
                    </a:p>
                  </a:txBody>
                  <a:tcPr marL="52800" marR="52800" marT="52800" marB="528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Windows provides less security as compared to Linux.</a:t>
                      </a:r>
                      <a:endParaRPr/>
                    </a:p>
                  </a:txBody>
                  <a:tcPr marL="52800" marR="52800" marT="52800" marB="528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80" name="Google Shape;18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5891"/>
              </p:ext>
            </p:extLst>
          </p:nvPr>
        </p:nvGraphicFramePr>
        <p:xfrm>
          <a:off x="838200" y="601250"/>
          <a:ext cx="7010400" cy="4910719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</a:tblGrid>
              <a:tr h="1064885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Linux is widely used in hacking purpose based systems.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While windows does not provide much efficiency in hacking.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</a:tcPr>
                </a:tc>
              </a:tr>
              <a:tr h="1378087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There are 3 types of user account – </a:t>
                      </a:r>
                    </a:p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(1) Regular , (2) Root , (3) Service account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There are 4 types of user account – </a:t>
                      </a:r>
                    </a:p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(1) Administrator , (2) Standard , (3) Child , (4) Guest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64885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Root user is the super user and has all administrative privileges.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Administrator user has all administrative privileges of computers.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78087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>
                          <a:effectLst/>
                        </a:rPr>
                        <a:t>Linux file naming convention in case sensitive. Thus, sample and SAMPLE are 2 different files in Linux/Unix operating system.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In Windows, you cannot have 2 files with the same name in the same folder.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09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/>
          </p:nvPr>
        </p:nvSpPr>
        <p:spPr>
          <a:xfrm>
            <a:off x="1116330" y="524398"/>
            <a:ext cx="10515600" cy="77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References: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561051" y="1391654"/>
            <a:ext cx="7575551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Books: 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Design With HTML, CSS, JavaScript and jQuery Set, 1st Edition, by Jon Duckett.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Hacking Exposed Web Applications, 3rd edition, Joel Scambray, Vincent Liu, Caleb Sima, Released October 2010, Publisher(s): McGraw-Hill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Lectures : 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https://www.youtube.com/watch?v=thJSev60yfg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https://intellipaat.com/blog/what-is-a-web-server/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Links: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https://www.tutorialspoint.com/internet_technologies/web_servers.htm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https://www.educba.com/linux-vs-windows-server/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8" name="Google Shape;188;p11"/>
          <p:cNvGrpSpPr/>
          <p:nvPr/>
        </p:nvGrpSpPr>
        <p:grpSpPr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89" name="Google Shape;189;p11"/>
            <p:cNvSpPr/>
            <p:nvPr/>
          </p:nvSpPr>
          <p:spPr>
            <a:xfrm flipH="1">
              <a:off x="1681" y="3824"/>
              <a:ext cx="110" cy="107"/>
            </a:xfrm>
            <a:custGeom>
              <a:avLst/>
              <a:gdLst/>
              <a:ahLst/>
              <a:cxnLst/>
              <a:rect l="l" t="t" r="r" b="b"/>
              <a:pathLst>
                <a:path w="110" h="107" extrusionOk="0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 flipH="1">
              <a:off x="1786" y="3762"/>
              <a:ext cx="35" cy="88"/>
            </a:xfrm>
            <a:custGeom>
              <a:avLst/>
              <a:gdLst/>
              <a:ahLst/>
              <a:cxnLst/>
              <a:rect l="l" t="t" r="r" b="b"/>
              <a:pathLst>
                <a:path w="35" h="88" extrusionOk="0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 flipH="1">
              <a:off x="1587" y="3719"/>
              <a:ext cx="54" cy="29"/>
            </a:xfrm>
            <a:custGeom>
              <a:avLst/>
              <a:gdLst/>
              <a:ahLst/>
              <a:cxnLst/>
              <a:rect l="l" t="t" r="r" b="b"/>
              <a:pathLst>
                <a:path w="54" h="29" extrusionOk="0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 flipH="1">
              <a:off x="1259" y="3082"/>
              <a:ext cx="884" cy="884"/>
            </a:xfrm>
            <a:custGeom>
              <a:avLst/>
              <a:gdLst/>
              <a:ahLst/>
              <a:cxnLst/>
              <a:rect l="l" t="t" r="r" b="b"/>
              <a:pathLst>
                <a:path w="884" h="884" extrusionOk="0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flipH="1">
              <a:off x="1517" y="3611"/>
              <a:ext cx="102" cy="78"/>
            </a:xfrm>
            <a:custGeom>
              <a:avLst/>
              <a:gdLst/>
              <a:ahLst/>
              <a:cxnLst/>
              <a:rect l="l" t="t" r="r" b="b"/>
              <a:pathLst>
                <a:path w="102" h="78" extrusionOk="0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99" name="Google Shape;199;p12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0" name="Google Shape;200;p12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12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12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" name="Google Shape;203;p12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204" name="Google Shape;204;p12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2"/>
          <p:cNvSpPr/>
          <p:nvPr/>
        </p:nvSpPr>
        <p:spPr>
          <a:xfrm>
            <a:off x="2898774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12"/>
          <p:cNvGrpSpPr/>
          <p:nvPr/>
        </p:nvGrpSpPr>
        <p:grpSpPr>
          <a:xfrm>
            <a:off x="222054" y="94089"/>
            <a:ext cx="410563" cy="1538089"/>
            <a:chOff x="83821" y="0"/>
            <a:chExt cx="219636" cy="903079"/>
          </a:xfrm>
        </p:grpSpPr>
        <p:sp>
          <p:nvSpPr>
            <p:cNvPr id="207" name="Google Shape;207;p12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210" name="Google Shape;210;p12"/>
            <p:cNvGraphicFramePr/>
            <p:nvPr/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r:id="rId4" imgW="183878" imgH="183422" progId="">
                    <p:embed/>
                  </p:oleObj>
                </mc:Choice>
                <mc:Fallback>
                  <p:oleObj r:id="rId4" imgW="183878" imgH="183422" progId="">
                    <p:embed/>
                    <p:pic>
                      <p:nvPicPr>
                        <p:cNvPr id="210" name="Google Shape;210;p12"/>
                        <p:cNvPicPr preferRelativeResize="0"/>
                        <p:nvPr/>
                      </p:nvPicPr>
                      <p:blipFill rotWithShape="1">
                        <a:blip r:embed="rId5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100850" y="246475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073" name="Picture 1" descr="rId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241300"/>
            <a:ext cx="1778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body" idx="2"/>
          </p:nvPr>
        </p:nvSpPr>
        <p:spPr>
          <a:xfrm>
            <a:off x="449263" y="1840230"/>
            <a:ext cx="4322762" cy="45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 this lecture, we will discuss:</a:t>
            </a:r>
            <a:endParaRPr dirty="0"/>
          </a:p>
          <a:p>
            <a:pPr marL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Introduction to </a:t>
            </a:r>
            <a:r>
              <a:rPr lang="en-US" sz="2400" dirty="0"/>
              <a:t>Web server architecture </a:t>
            </a:r>
            <a:r>
              <a:rPr lang="en-US" sz="2400" dirty="0" smtClean="0"/>
              <a:t>. </a:t>
            </a:r>
          </a:p>
          <a:p>
            <a:pPr marL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 smtClean="0"/>
              <a:t>Windows vs </a:t>
            </a:r>
            <a:r>
              <a:rPr lang="en-US" sz="2400" dirty="0"/>
              <a:t>Linux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700722" y="501650"/>
            <a:ext cx="445656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Objectives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449262" y="1611630"/>
            <a:ext cx="4322762" cy="474472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 descr="Introduction to Web Development with HTML, CSS, JavaScript | Courser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 descr="Application architecture of CryoWEB. The complete linux server can be... |  Download Scientific Diagram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 descr="Hosting Controller - Linux Hosting Control Panel - Windows Linux Hosting  Automation | Linux Hosting Panel | Windows &amp; Linux Hosting Control Panel | Windows  Linux Cluster Management, Apache and IIS, Cross Platform Support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2525" y="1150883"/>
            <a:ext cx="520262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0" y="6096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WEB SERVER</a:t>
            </a:r>
            <a:endParaRPr/>
          </a:p>
        </p:txBody>
      </p:sp>
      <p:sp>
        <p:nvSpPr>
          <p:cNvPr id="131" name="Google Shape;131;p3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11277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Web server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Specialized software that responds to client requests by providing resources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When users enter URL into Web browsers, they request specific documents from Web server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Maps URL to file on server and returns requested document to client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Communicates with client using HTTP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Protocol for transferring requests and files over the Internet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Example of Web servers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Internet Information Services (IIS), Personal Web Server (PWS), Apache Web Server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Tomcat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11415185" y="80964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451"/>
            <a:ext cx="5911742" cy="2314183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Architecture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incorporates a modular architecture that supports a variety of APIs and programming technologies that enable you to do the following: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dynamic content in response to client requests</a:t>
            </a:r>
            <a:b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and extend the behavior of the server</a:t>
            </a:r>
            <a:b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content that is stored in the server</a:t>
            </a:r>
            <a:r>
              <a:rPr lang="en-US" sz="1800" i="1" dirty="0"/>
              <a:t/>
            </a:r>
            <a:br>
              <a:rPr lang="en-US" sz="1800" i="1" dirty="0"/>
            </a:br>
            <a:endParaRPr lang="en-US" sz="18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89059" y="2999112"/>
            <a:ext cx="5799007" cy="2940485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includes a number of software modules, which are discussed in the following topics in this section: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Engines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Extensions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Environments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Services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30" y="1175706"/>
            <a:ext cx="4997884" cy="4147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76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048" y="162838"/>
            <a:ext cx="3932237" cy="914400"/>
          </a:xfrm>
        </p:spPr>
        <p:txBody>
          <a:bodyPr/>
          <a:lstStyle/>
          <a:p>
            <a:r>
              <a:rPr lang="en-US" b="1" dirty="0" smtClean="0"/>
              <a:t>Content Engine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39788" y="1114816"/>
            <a:ext cx="10158064" cy="4754172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content engines are designed for manipulating customer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three content engines make up the Web Publishing layer of Web Server architecture: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(Web Server)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Handling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HTTP engine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core of Web Server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Web Server architecture resides on top of this engine for performance and integration functionality.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Handling engine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you to manage your server’s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You can create and store HTML pages,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JavaServer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other files such as graphics, text, sound, or video on your server. When clients connect to your server they can view your files provided they have access.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Search engine enables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Server users to search the contents and attributes of documents on the server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 a server administrator, you can create a customized text search interface that works with various types of document formats. Web Server converts many types of non-HTML documents into HTML as it indexes them, so users can use a web browser to view the documents that are found for their search.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262" y="645090"/>
            <a:ext cx="3932237" cy="6075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39788" y="463463"/>
            <a:ext cx="9982700" cy="5405525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Extensions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 extensions enable you to extend or replace the function of the server to better suit your business operations. The following server extensions are part of the core Web Server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  <a:p>
            <a:pPr algn="just"/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Gateway Interface (CGI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NetscapeServer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Programming Interface (NSAPI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Java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 and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JavaServer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Pages (JSP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Gateway Interface (CGI) is a stand-alone application development interface that enables you to create programs that process your client requests dynamically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Services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Server architecture includes a set of application services for various application-specific functions. These application services include the following: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access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control, Session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service, File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service, Mail service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Environments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includes a set of runtime environments that support the server extensions. These runtime environments include the following: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CGI Processor , NSAPI Engine, Java Virtual Machine JVM for the Java platform tool interface.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6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Types of Web Server</a:t>
            </a:r>
            <a:endParaRPr dirty="0"/>
          </a:p>
        </p:txBody>
      </p:sp>
      <p:pic>
        <p:nvPicPr>
          <p:cNvPr id="5122" name="Picture 2" descr="Types of Web Serv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84" y="1665962"/>
            <a:ext cx="7753609" cy="387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9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b="1" dirty="0"/>
              <a:t>Usage statistics of web servers</a:t>
            </a:r>
            <a:br>
              <a:rPr lang="en-US" b="1" dirty="0"/>
            </a:b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137" y="734860"/>
            <a:ext cx="6187792" cy="612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406400" y="609600"/>
            <a:ext cx="1158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/>
          </a:p>
        </p:txBody>
      </p:sp>
      <p:graphicFrame>
        <p:nvGraphicFramePr>
          <p:cNvPr id="159" name="Google Shape;159;p7"/>
          <p:cNvGraphicFramePr/>
          <p:nvPr/>
        </p:nvGraphicFramePr>
        <p:xfrm>
          <a:off x="406400" y="1676400"/>
          <a:ext cx="11379200" cy="689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4" imgW="11379200" imgH="6897688" progId="Word.Document.8">
                  <p:embed/>
                </p:oleObj>
              </mc:Choice>
              <mc:Fallback>
                <p:oleObj r:id="rId4" imgW="11379200" imgH="6897688" progId="Word.Document.8">
                  <p:embed/>
                  <p:pic>
                    <p:nvPicPr>
                      <p:cNvPr id="159" name="Google Shape;159;p7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406400" y="1676400"/>
                        <a:ext cx="11379200" cy="689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" name="Google Shape;160;p7"/>
          <p:cNvSpPr txBox="1"/>
          <p:nvPr/>
        </p:nvSpPr>
        <p:spPr>
          <a:xfrm>
            <a:off x="11415185" y="80964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827</Words>
  <Application>Microsoft Office PowerPoint</Application>
  <PresentationFormat>Custom</PresentationFormat>
  <Paragraphs>141</Paragraphs>
  <Slides>15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Raleway ExtraBold</vt:lpstr>
      <vt:lpstr>Arial Black</vt:lpstr>
      <vt:lpstr>Times New Roman</vt:lpstr>
      <vt:lpstr>Calibri</vt:lpstr>
      <vt:lpstr>1_Office Theme</vt:lpstr>
      <vt:lpstr>Microsoft Word 97 - 2003 Document</vt:lpstr>
      <vt:lpstr>PowerPoint Presentation</vt:lpstr>
      <vt:lpstr>Lecture Objectives </vt:lpstr>
      <vt:lpstr>INTRODUCTION TO WEB SERVER</vt:lpstr>
      <vt:lpstr>Web Server Architecture Web Server incorporates a modular architecture that supports a variety of APIs and programming technologies that enable you to do the following: Generate dynamic content in response to client requests Modify and extend the behavior of the server Modify the content that is stored in the server </vt:lpstr>
      <vt:lpstr>Content Engine</vt:lpstr>
      <vt:lpstr> </vt:lpstr>
      <vt:lpstr>Types of Web Server</vt:lpstr>
      <vt:lpstr>Usage statistics of web servers </vt:lpstr>
      <vt:lpstr>WEB SERVER</vt:lpstr>
      <vt:lpstr>General Server Characteristics</vt:lpstr>
      <vt:lpstr>GENERAL SERVER CHARACTERISTICS</vt:lpstr>
      <vt:lpstr>PowerPoint Presentation</vt:lpstr>
      <vt:lpstr>PowerPoint Presentation</vt:lpstr>
      <vt:lpstr>References: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Pooja</cp:lastModifiedBy>
  <cp:revision>6</cp:revision>
  <dcterms:created xsi:type="dcterms:W3CDTF">2019-01-09T10:33:58Z</dcterms:created>
  <dcterms:modified xsi:type="dcterms:W3CDTF">2022-08-05T10:42:48Z</dcterms:modified>
</cp:coreProperties>
</file>