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3" r:id="rId2"/>
  </p:sldMasterIdLst>
  <p:notesMasterIdLst>
    <p:notesMasterId r:id="rId19"/>
  </p:notesMasterIdLst>
  <p:sldIdLst>
    <p:sldId id="256" r:id="rId3"/>
    <p:sldId id="257" r:id="rId4"/>
    <p:sldId id="258" r:id="rId5"/>
    <p:sldId id="270" r:id="rId6"/>
    <p:sldId id="275" r:id="rId7"/>
    <p:sldId id="271" r:id="rId8"/>
    <p:sldId id="272" r:id="rId9"/>
    <p:sldId id="259" r:id="rId10"/>
    <p:sldId id="273" r:id="rId11"/>
    <p:sldId id="276" r:id="rId12"/>
    <p:sldId id="274" r:id="rId13"/>
    <p:sldId id="263" r:id="rId14"/>
    <p:sldId id="266" r:id="rId15"/>
    <p:sldId id="267" r:id="rId16"/>
    <p:sldId id="268" r:id="rId17"/>
    <p:sldId id="269" r:id="rId18"/>
  </p:sldIdLst>
  <p:sldSz cx="12192000" cy="6858000"/>
  <p:notesSz cx="6858000" cy="9144000"/>
  <p:embeddedFontLst>
    <p:embeddedFont>
      <p:font typeface="Raleway ExtraBold" panose="020B0604020202020204" charset="0"/>
      <p:bold r:id="rId20"/>
      <p:boldItalic r:id="rId21"/>
    </p:embeddedFont>
    <p:embeddedFont>
      <p:font typeface="Calibri" panose="020F0502020204030204" pitchFamily="34" charset="0"/>
      <p:regular r:id="rId22"/>
      <p:bold r:id="rId23"/>
      <p:italic r:id="rId24"/>
      <p:boldItalic r:id="rId25"/>
    </p:embeddedFont>
    <p:embeddedFont>
      <p:font typeface="Arial Black" panose="020B0A04020102020204" pitchFamily="34" charset="0"/>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2F916hLVIxYx5XCOEkcFYve+T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4" d="100"/>
          <a:sy n="64" d="100"/>
        </p:scale>
        <p:origin x="-948"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customschemas.google.com/relationships/presentationmetadata" Target="metadata"/><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160874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96"/>
        <p:cNvGrpSpPr/>
        <p:nvPr/>
      </p:nvGrpSpPr>
      <p:grpSpPr>
        <a:xfrm>
          <a:off x="0" y="0"/>
          <a:ext cx="0" cy="0"/>
          <a:chOff x="0" y="0"/>
          <a:chExt cx="0" cy="0"/>
        </a:xfrm>
      </p:grpSpPr>
      <p:sp>
        <p:nvSpPr>
          <p:cNvPr id="97" name="Google Shape;97;p29"/>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29"/>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29"/>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 name="Google Shape;100;p29"/>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10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103"/>
        <p:cNvGrpSpPr/>
        <p:nvPr/>
      </p:nvGrpSpPr>
      <p:grpSpPr>
        <a:xfrm>
          <a:off x="0" y="0"/>
          <a:ext cx="0" cy="0"/>
          <a:chOff x="0" y="0"/>
          <a:chExt cx="0" cy="0"/>
        </a:xfrm>
      </p:grpSpPr>
      <p:sp>
        <p:nvSpPr>
          <p:cNvPr id="104" name="Google Shape;104;p32"/>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5" name="Google Shape;105;p32"/>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6" name="Google Shape;106;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7" name="Google Shape;107;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8"/>
        <p:cNvGrpSpPr/>
        <p:nvPr/>
      </p:nvGrpSpPr>
      <p:grpSpPr>
        <a:xfrm>
          <a:off x="0" y="0"/>
          <a:ext cx="0" cy="0"/>
          <a:chOff x="0" y="0"/>
          <a:chExt cx="0" cy="0"/>
        </a:xfrm>
      </p:grpSpPr>
      <p:sp>
        <p:nvSpPr>
          <p:cNvPr id="109" name="Google Shape;109;p33"/>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0" name="Google Shape;110;p33"/>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3"/>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2" name="Google Shape;112;p33"/>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5" name="Google Shape;115;p34"/>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6" name="Google Shape;116;p34"/>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17"/>
        <p:cNvGrpSpPr/>
        <p:nvPr/>
      </p:nvGrpSpPr>
      <p:grpSpPr>
        <a:xfrm>
          <a:off x="0" y="0"/>
          <a:ext cx="0" cy="0"/>
          <a:chOff x="0" y="0"/>
          <a:chExt cx="0" cy="0"/>
        </a:xfrm>
      </p:grpSpPr>
      <p:sp>
        <p:nvSpPr>
          <p:cNvPr id="118" name="Google Shape;118;p35"/>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9" name="Google Shape;119;p35"/>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20" name="Google Shape;120;p35"/>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1" name="Google Shape;121;p35"/>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2" name="Google Shape;122;p35"/>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3" name="Google Shape;123;p35"/>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4" name="Google Shape;124;p35"/>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5" name="Google Shape;125;p35"/>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6" name="Google Shape;126;p35"/>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7" name="Google Shape;127;p35"/>
          <p:cNvSpPr>
            <a:spLocks noGrp="1"/>
          </p:cNvSpPr>
          <p:nvPr>
            <p:ph type="pic" idx="3"/>
          </p:nvPr>
        </p:nvSpPr>
        <p:spPr>
          <a:xfrm>
            <a:off x="815413" y="2517005"/>
            <a:ext cx="1920000" cy="1920000"/>
          </a:xfrm>
          <a:prstGeom prst="ellipse">
            <a:avLst/>
          </a:prstGeom>
          <a:solidFill>
            <a:srgbClr val="F2F2F2"/>
          </a:solidFill>
          <a:ln>
            <a:noFill/>
          </a:ln>
        </p:spPr>
      </p:sp>
      <p:sp>
        <p:nvSpPr>
          <p:cNvPr id="128" name="Google Shape;128;p35"/>
          <p:cNvSpPr>
            <a:spLocks noGrp="1"/>
          </p:cNvSpPr>
          <p:nvPr>
            <p:ph type="pic" idx="4"/>
          </p:nvPr>
        </p:nvSpPr>
        <p:spPr>
          <a:xfrm>
            <a:off x="3695732" y="2517005"/>
            <a:ext cx="1920000" cy="1920000"/>
          </a:xfrm>
          <a:prstGeom prst="ellipse">
            <a:avLst/>
          </a:prstGeom>
          <a:solidFill>
            <a:srgbClr val="F2F2F2"/>
          </a:solidFill>
          <a:ln>
            <a:noFill/>
          </a:ln>
        </p:spPr>
      </p:sp>
      <p:sp>
        <p:nvSpPr>
          <p:cNvPr id="129" name="Google Shape;129;p35"/>
          <p:cNvSpPr>
            <a:spLocks noGrp="1"/>
          </p:cNvSpPr>
          <p:nvPr>
            <p:ph type="pic" idx="5"/>
          </p:nvPr>
        </p:nvSpPr>
        <p:spPr>
          <a:xfrm>
            <a:off x="6576051" y="2517005"/>
            <a:ext cx="1920000" cy="1920000"/>
          </a:xfrm>
          <a:prstGeom prst="ellipse">
            <a:avLst/>
          </a:prstGeom>
          <a:solidFill>
            <a:srgbClr val="F2F2F2"/>
          </a:solidFill>
          <a:ln>
            <a:noFill/>
          </a:ln>
        </p:spPr>
      </p:sp>
      <p:sp>
        <p:nvSpPr>
          <p:cNvPr id="130" name="Google Shape;130;p35"/>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31"/>
        <p:cNvGrpSpPr/>
        <p:nvPr/>
      </p:nvGrpSpPr>
      <p:grpSpPr>
        <a:xfrm>
          <a:off x="0" y="0"/>
          <a:ext cx="0" cy="0"/>
          <a:chOff x="0" y="0"/>
          <a:chExt cx="0" cy="0"/>
        </a:xfrm>
      </p:grpSpPr>
      <p:sp>
        <p:nvSpPr>
          <p:cNvPr id="132" name="Google Shape;132;p36"/>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33" name="Google Shape;133;p36"/>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34"/>
        <p:cNvGrpSpPr/>
        <p:nvPr/>
      </p:nvGrpSpPr>
      <p:grpSpPr>
        <a:xfrm>
          <a:off x="0" y="0"/>
          <a:ext cx="0" cy="0"/>
          <a:chOff x="0" y="0"/>
          <a:chExt cx="0" cy="0"/>
        </a:xfrm>
      </p:grpSpPr>
      <p:sp>
        <p:nvSpPr>
          <p:cNvPr id="135" name="Google Shape;135;p37"/>
          <p:cNvSpPr>
            <a:spLocks noGrp="1"/>
          </p:cNvSpPr>
          <p:nvPr>
            <p:ph type="pic" idx="2"/>
          </p:nvPr>
        </p:nvSpPr>
        <p:spPr>
          <a:xfrm>
            <a:off x="0" y="990600"/>
            <a:ext cx="3887755" cy="5867400"/>
          </a:xfrm>
          <a:prstGeom prst="rect">
            <a:avLst/>
          </a:prstGeom>
          <a:solidFill>
            <a:srgbClr val="F2F2F2"/>
          </a:solidFill>
          <a:ln>
            <a:noFill/>
          </a:ln>
        </p:spPr>
      </p:sp>
      <p:sp>
        <p:nvSpPr>
          <p:cNvPr id="136" name="Google Shape;136;p37"/>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37"/>
        <p:cNvGrpSpPr/>
        <p:nvPr/>
      </p:nvGrpSpPr>
      <p:grpSpPr>
        <a:xfrm>
          <a:off x="0" y="0"/>
          <a:ext cx="0" cy="0"/>
          <a:chOff x="0" y="0"/>
          <a:chExt cx="0" cy="0"/>
        </a:xfrm>
      </p:grpSpPr>
      <p:sp>
        <p:nvSpPr>
          <p:cNvPr id="138" name="Google Shape;138;p38"/>
          <p:cNvSpPr>
            <a:spLocks noGrp="1"/>
          </p:cNvSpPr>
          <p:nvPr>
            <p:ph type="pic" idx="2"/>
          </p:nvPr>
        </p:nvSpPr>
        <p:spPr>
          <a:xfrm>
            <a:off x="0" y="1013496"/>
            <a:ext cx="3887755" cy="3567632"/>
          </a:xfrm>
          <a:prstGeom prst="rect">
            <a:avLst/>
          </a:prstGeom>
          <a:solidFill>
            <a:srgbClr val="F2F2F2"/>
          </a:solidFill>
          <a:ln>
            <a:noFill/>
          </a:ln>
        </p:spPr>
      </p:sp>
      <p:sp>
        <p:nvSpPr>
          <p:cNvPr id="139" name="Google Shape;139;p38"/>
          <p:cNvSpPr>
            <a:spLocks noGrp="1"/>
          </p:cNvSpPr>
          <p:nvPr>
            <p:ph type="pic" idx="3"/>
          </p:nvPr>
        </p:nvSpPr>
        <p:spPr>
          <a:xfrm>
            <a:off x="8304245" y="0"/>
            <a:ext cx="3887755" cy="4581128"/>
          </a:xfrm>
          <a:prstGeom prst="rect">
            <a:avLst/>
          </a:prstGeom>
          <a:solidFill>
            <a:srgbClr val="F2F2F2"/>
          </a:solidFill>
          <a:ln>
            <a:noFill/>
          </a:ln>
        </p:spPr>
      </p:sp>
      <p:sp>
        <p:nvSpPr>
          <p:cNvPr id="140" name="Google Shape;140;p38"/>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41"/>
        <p:cNvGrpSpPr/>
        <p:nvPr/>
      </p:nvGrpSpPr>
      <p:grpSpPr>
        <a:xfrm>
          <a:off x="0" y="0"/>
          <a:ext cx="0" cy="0"/>
          <a:chOff x="0" y="0"/>
          <a:chExt cx="0" cy="0"/>
        </a:xfrm>
      </p:grpSpPr>
      <p:sp>
        <p:nvSpPr>
          <p:cNvPr id="142" name="Google Shape;142;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43" name="Google Shape;143;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44" name="Google Shape;144;p39"/>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45" name="Google Shape;145;p39"/>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46" name="Google Shape;146;p39"/>
          <p:cNvSpPr>
            <a:spLocks noGrp="1"/>
          </p:cNvSpPr>
          <p:nvPr>
            <p:ph type="pic" idx="3"/>
          </p:nvPr>
        </p:nvSpPr>
        <p:spPr>
          <a:xfrm>
            <a:off x="595027" y="1700808"/>
            <a:ext cx="2400000" cy="2304000"/>
          </a:xfrm>
          <a:prstGeom prst="rect">
            <a:avLst/>
          </a:prstGeom>
          <a:solidFill>
            <a:srgbClr val="F2F2F2"/>
          </a:solidFill>
          <a:ln>
            <a:noFill/>
          </a:ln>
        </p:spPr>
      </p:sp>
      <p:sp>
        <p:nvSpPr>
          <p:cNvPr id="147" name="Google Shape;147;p39"/>
          <p:cNvSpPr>
            <a:spLocks noGrp="1"/>
          </p:cNvSpPr>
          <p:nvPr>
            <p:ph type="pic" idx="4"/>
          </p:nvPr>
        </p:nvSpPr>
        <p:spPr>
          <a:xfrm>
            <a:off x="9196973" y="4101331"/>
            <a:ext cx="2400000" cy="2304000"/>
          </a:xfrm>
          <a:prstGeom prst="rect">
            <a:avLst/>
          </a:prstGeom>
          <a:solidFill>
            <a:srgbClr val="F2F2F2"/>
          </a:solidFill>
          <a:ln>
            <a:noFill/>
          </a:ln>
        </p:spPr>
      </p:sp>
      <p:sp>
        <p:nvSpPr>
          <p:cNvPr id="148" name="Google Shape;148;p39"/>
          <p:cNvSpPr>
            <a:spLocks noGrp="1"/>
          </p:cNvSpPr>
          <p:nvPr>
            <p:ph type="pic" idx="5"/>
          </p:nvPr>
        </p:nvSpPr>
        <p:spPr>
          <a:xfrm>
            <a:off x="3119669" y="4101331"/>
            <a:ext cx="5952663" cy="2304000"/>
          </a:xfrm>
          <a:prstGeom prst="rect">
            <a:avLst/>
          </a:prstGeom>
          <a:solidFill>
            <a:srgbClr val="F2F2F2"/>
          </a:solidFill>
          <a:ln>
            <a:noFill/>
          </a:ln>
        </p:spPr>
      </p:sp>
      <p:sp>
        <p:nvSpPr>
          <p:cNvPr id="149" name="Google Shape;149;p39"/>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50"/>
        <p:cNvGrpSpPr/>
        <p:nvPr/>
      </p:nvGrpSpPr>
      <p:grpSpPr>
        <a:xfrm>
          <a:off x="0" y="0"/>
          <a:ext cx="0" cy="0"/>
          <a:chOff x="0" y="0"/>
          <a:chExt cx="0" cy="0"/>
        </a:xfrm>
      </p:grpSpPr>
      <p:sp>
        <p:nvSpPr>
          <p:cNvPr id="151" name="Google Shape;151;p40"/>
          <p:cNvSpPr>
            <a:spLocks noGrp="1"/>
          </p:cNvSpPr>
          <p:nvPr>
            <p:ph type="pic" idx="2"/>
          </p:nvPr>
        </p:nvSpPr>
        <p:spPr>
          <a:xfrm>
            <a:off x="709650" y="480055"/>
            <a:ext cx="4224469" cy="4197085"/>
          </a:xfrm>
          <a:prstGeom prst="rect">
            <a:avLst/>
          </a:prstGeom>
          <a:solidFill>
            <a:srgbClr val="F2F2F2"/>
          </a:solidFill>
          <a:ln>
            <a:noFill/>
          </a:ln>
        </p:spPr>
      </p:sp>
      <p:sp>
        <p:nvSpPr>
          <p:cNvPr id="152" name="Google Shape;152;p40"/>
          <p:cNvSpPr>
            <a:spLocks noGrp="1"/>
          </p:cNvSpPr>
          <p:nvPr>
            <p:ph type="pic" idx="3"/>
          </p:nvPr>
        </p:nvSpPr>
        <p:spPr>
          <a:xfrm>
            <a:off x="5126140" y="480056"/>
            <a:ext cx="6336704" cy="2296105"/>
          </a:xfrm>
          <a:prstGeom prst="rect">
            <a:avLst/>
          </a:prstGeom>
          <a:solidFill>
            <a:srgbClr val="F2F2F2"/>
          </a:solidFill>
          <a:ln>
            <a:noFill/>
          </a:ln>
        </p:spPr>
      </p:sp>
      <p:sp>
        <p:nvSpPr>
          <p:cNvPr id="153" name="Google Shape;153;p40"/>
          <p:cNvSpPr>
            <a:spLocks noGrp="1"/>
          </p:cNvSpPr>
          <p:nvPr>
            <p:ph type="pic" idx="4"/>
          </p:nvPr>
        </p:nvSpPr>
        <p:spPr>
          <a:xfrm>
            <a:off x="5126140" y="2948948"/>
            <a:ext cx="1968000" cy="1728192"/>
          </a:xfrm>
          <a:prstGeom prst="rect">
            <a:avLst/>
          </a:prstGeom>
          <a:solidFill>
            <a:srgbClr val="F2F2F2"/>
          </a:solidFill>
          <a:ln>
            <a:noFill/>
          </a:ln>
        </p:spPr>
      </p:sp>
      <p:sp>
        <p:nvSpPr>
          <p:cNvPr id="154" name="Google Shape;154;p40"/>
          <p:cNvSpPr>
            <a:spLocks noGrp="1"/>
          </p:cNvSpPr>
          <p:nvPr>
            <p:ph type="pic" idx="5"/>
          </p:nvPr>
        </p:nvSpPr>
        <p:spPr>
          <a:xfrm>
            <a:off x="7310492" y="2948948"/>
            <a:ext cx="1968000" cy="1728192"/>
          </a:xfrm>
          <a:prstGeom prst="rect">
            <a:avLst/>
          </a:prstGeom>
          <a:solidFill>
            <a:srgbClr val="F2F2F2"/>
          </a:solidFill>
          <a:ln>
            <a:noFill/>
          </a:ln>
        </p:spPr>
      </p:sp>
      <p:sp>
        <p:nvSpPr>
          <p:cNvPr id="155" name="Google Shape;155;p40"/>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56"/>
        <p:cNvGrpSpPr/>
        <p:nvPr/>
      </p:nvGrpSpPr>
      <p:grpSpPr>
        <a:xfrm>
          <a:off x="0" y="0"/>
          <a:ext cx="0" cy="0"/>
          <a:chOff x="0" y="0"/>
          <a:chExt cx="0" cy="0"/>
        </a:xfrm>
      </p:grpSpPr>
      <p:sp>
        <p:nvSpPr>
          <p:cNvPr id="157" name="Google Shape;157;p41"/>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8" name="Google Shape;158;p41"/>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9" name="Google Shape;159;p41"/>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60" name="Google Shape;160;p41"/>
          <p:cNvSpPr>
            <a:spLocks noGrp="1"/>
          </p:cNvSpPr>
          <p:nvPr>
            <p:ph type="pic" idx="3"/>
          </p:nvPr>
        </p:nvSpPr>
        <p:spPr>
          <a:xfrm>
            <a:off x="5705875" y="2485912"/>
            <a:ext cx="4832891" cy="3124239"/>
          </a:xfrm>
          <a:prstGeom prst="rect">
            <a:avLst/>
          </a:prstGeom>
          <a:solidFill>
            <a:srgbClr val="F2F2F2"/>
          </a:solidFill>
          <a:ln>
            <a:noFill/>
          </a:ln>
        </p:spPr>
      </p:sp>
      <p:sp>
        <p:nvSpPr>
          <p:cNvPr id="161" name="Google Shape;161;p41"/>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2" name="Google Shape;162;p41"/>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63"/>
        <p:cNvGrpSpPr/>
        <p:nvPr/>
      </p:nvGrpSpPr>
      <p:grpSpPr>
        <a:xfrm>
          <a:off x="0" y="0"/>
          <a:ext cx="0" cy="0"/>
          <a:chOff x="0" y="0"/>
          <a:chExt cx="0" cy="0"/>
        </a:xfrm>
      </p:grpSpPr>
      <p:sp>
        <p:nvSpPr>
          <p:cNvPr id="164" name="Google Shape;164;p4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65" name="Google Shape;165;p4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66" name="Google Shape;166;p42"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67" name="Google Shape;167;p42"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8" name="Google Shape;168;p42"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9" name="Google Shape;169;p42"/>
          <p:cNvSpPr>
            <a:spLocks noGrp="1"/>
          </p:cNvSpPr>
          <p:nvPr>
            <p:ph type="pic" idx="3"/>
          </p:nvPr>
        </p:nvSpPr>
        <p:spPr>
          <a:xfrm>
            <a:off x="909901" y="1957962"/>
            <a:ext cx="3073864" cy="2080028"/>
          </a:xfrm>
          <a:prstGeom prst="rect">
            <a:avLst/>
          </a:prstGeom>
          <a:solidFill>
            <a:srgbClr val="F2F2F2"/>
          </a:solidFill>
          <a:ln>
            <a:noFill/>
          </a:ln>
        </p:spPr>
      </p:sp>
      <p:sp>
        <p:nvSpPr>
          <p:cNvPr id="170" name="Google Shape;170;p42"/>
          <p:cNvSpPr>
            <a:spLocks noGrp="1"/>
          </p:cNvSpPr>
          <p:nvPr>
            <p:ph type="pic" idx="4"/>
          </p:nvPr>
        </p:nvSpPr>
        <p:spPr>
          <a:xfrm>
            <a:off x="4539561" y="1957962"/>
            <a:ext cx="3073864" cy="2080028"/>
          </a:xfrm>
          <a:prstGeom prst="rect">
            <a:avLst/>
          </a:prstGeom>
          <a:solidFill>
            <a:srgbClr val="F2F2F2"/>
          </a:solidFill>
          <a:ln>
            <a:noFill/>
          </a:ln>
        </p:spPr>
      </p:sp>
      <p:sp>
        <p:nvSpPr>
          <p:cNvPr id="171" name="Google Shape;171;p42"/>
          <p:cNvSpPr>
            <a:spLocks noGrp="1"/>
          </p:cNvSpPr>
          <p:nvPr>
            <p:ph type="pic" idx="5"/>
          </p:nvPr>
        </p:nvSpPr>
        <p:spPr>
          <a:xfrm>
            <a:off x="8169221" y="1957962"/>
            <a:ext cx="3073864" cy="2080028"/>
          </a:xfrm>
          <a:prstGeom prst="rect">
            <a:avLst/>
          </a:prstGeom>
          <a:solidFill>
            <a:srgbClr val="F2F2F2"/>
          </a:solidFill>
          <a:ln>
            <a:noFill/>
          </a:ln>
        </p:spPr>
      </p:sp>
      <p:sp>
        <p:nvSpPr>
          <p:cNvPr id="172" name="Google Shape;172;p4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74"/>
        <p:cNvGrpSpPr/>
        <p:nvPr/>
      </p:nvGrpSpPr>
      <p:grpSpPr>
        <a:xfrm>
          <a:off x="0" y="0"/>
          <a:ext cx="0" cy="0"/>
          <a:chOff x="0" y="0"/>
          <a:chExt cx="0" cy="0"/>
        </a:xfrm>
      </p:grpSpPr>
      <p:sp>
        <p:nvSpPr>
          <p:cNvPr id="175" name="Google Shape;175;p43"/>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76"/>
        <p:cNvGrpSpPr/>
        <p:nvPr/>
      </p:nvGrpSpPr>
      <p:grpSpPr>
        <a:xfrm>
          <a:off x="0" y="0"/>
          <a:ext cx="0" cy="0"/>
          <a:chOff x="0" y="0"/>
          <a:chExt cx="0" cy="0"/>
        </a:xfrm>
      </p:grpSpPr>
      <p:sp>
        <p:nvSpPr>
          <p:cNvPr id="177" name="Google Shape;177;p44"/>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8" name="Google Shape;178;p44"/>
          <p:cNvGrpSpPr/>
          <p:nvPr/>
        </p:nvGrpSpPr>
        <p:grpSpPr>
          <a:xfrm>
            <a:off x="472011" y="1508786"/>
            <a:ext cx="3799787" cy="4865561"/>
            <a:chOff x="354008" y="1131589"/>
            <a:chExt cx="2849840" cy="3649171"/>
          </a:xfrm>
        </p:grpSpPr>
        <p:sp>
          <p:nvSpPr>
            <p:cNvPr id="179" name="Google Shape;179;p44"/>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80" name="Google Shape;180;p44"/>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81" name="Google Shape;181;p44"/>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41"/>
        <p:cNvGrpSpPr/>
        <p:nvPr/>
      </p:nvGrpSpPr>
      <p:grpSpPr>
        <a:xfrm>
          <a:off x="0" y="0"/>
          <a:ext cx="0" cy="0"/>
          <a:chOff x="0" y="0"/>
          <a:chExt cx="0" cy="0"/>
        </a:xfrm>
      </p:grpSpPr>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8" name="Google Shape;4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4" name="Google Shape;5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 name="Google Shape;67;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9" name="Google Shape;69;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6"/>
          <p:cNvSpPr>
            <a:spLocks noGrp="1"/>
          </p:cNvSpPr>
          <p:nvPr>
            <p:ph type="pic" idx="2"/>
          </p:nvPr>
        </p:nvSpPr>
        <p:spPr>
          <a:xfrm>
            <a:off x="5183188" y="987425"/>
            <a:ext cx="6172200" cy="4873625"/>
          </a:xfrm>
          <a:prstGeom prst="rect">
            <a:avLst/>
          </a:prstGeom>
          <a:noFill/>
          <a:ln>
            <a:noFill/>
          </a:ln>
        </p:spPr>
      </p:sp>
      <p:sp>
        <p:nvSpPr>
          <p:cNvPr id="80" name="Google Shape;80;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hyperlink" Target="https://geekflare.com/10-best-practices-to-secure-and-harden-your-apache-web-serv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hostinger.in/tutorials/how-to-make-a-website-3-step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h2kinfosys.com/blog/web-servers-apache-web-server-ii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www.uh.edu/~smiertsc/2336itec/Deitel_21Ch.pdf"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3.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http" TargetMode="External"/><Relationship Id="rId2" Type="http://schemas.openxmlformats.org/officeDocument/2006/relationships/hyperlink" Target="https://www.javatpoint.com/html-tutorial"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www.javatpoint.com/computer-network-ftp" TargetMode="External"/><Relationship Id="rId4" Type="http://schemas.openxmlformats.org/officeDocument/2006/relationships/hyperlink" Target="https://www.javatpoint.com/http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O8L7eMAcX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httpd.apache.org/docs/2.4/howto/htaccess.html" TargetMode="External"/><Relationship Id="rId2" Type="http://schemas.openxmlformats.org/officeDocument/2006/relationships/hyperlink" Target="https://kinsta.com/knowledgebase/wordpress-htaccess-file/" TargetMode="External"/><Relationship Id="rId1" Type="http://schemas.openxmlformats.org/officeDocument/2006/relationships/slideLayout" Target="../slideLayouts/slideLayout2.xml"/><Relationship Id="rId4" Type="http://schemas.openxmlformats.org/officeDocument/2006/relationships/hyperlink" Target="https://kinsta.com/learn/what-is-http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9" name="Google Shape;189;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90" name="Google Shape;190;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40" r:id="rId4" imgW="3303056" imgH="3148059" progId="">
                  <p:embed/>
                </p:oleObj>
              </mc:Choice>
              <mc:Fallback>
                <p:oleObj r:id="rId4" imgW="3303056" imgH="3148059" progId="">
                  <p:embed/>
                  <p:pic>
                    <p:nvPicPr>
                      <p:cNvPr id="190" name="Google Shape;190;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91" name="Google Shape;191;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2" name="Google Shape;192;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93" name="Google Shape;193;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94" name="Google Shape;194;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 name="Google Shape;195;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96" name="Google Shape;196;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a:solidFill>
                  <a:schemeClr val="dk1"/>
                </a:solidFill>
                <a:latin typeface="Arial Black"/>
                <a:ea typeface="Arial Black"/>
                <a:cs typeface="Arial Black"/>
                <a:sym typeface="Arial Black"/>
              </a:rPr>
              <a:t>INSTITUTE : UIE</a:t>
            </a:r>
            <a:endParaRPr/>
          </a:p>
          <a:p>
            <a:pPr marL="0" marR="0" lvl="0" indent="0" algn="ctr" rtl="0">
              <a:lnSpc>
                <a:spcPct val="90000"/>
              </a:lnSpc>
              <a:spcBef>
                <a:spcPts val="1120"/>
              </a:spcBef>
              <a:spcAft>
                <a:spcPts val="0"/>
              </a:spcAft>
              <a:buNone/>
            </a:pPr>
            <a:r>
              <a:rPr lang="en-US" sz="3200" b="1" i="0" u="none" strike="noStrike" cap="none">
                <a:solidFill>
                  <a:schemeClr val="dk1"/>
                </a:solidFill>
                <a:latin typeface="Arial Black"/>
                <a:ea typeface="Arial Black"/>
                <a:cs typeface="Arial Black"/>
                <a:sym typeface="Arial Black"/>
              </a:rPr>
              <a:t>DEPARTMENT : CSE</a:t>
            </a:r>
            <a:endParaRPr/>
          </a:p>
          <a:p>
            <a:pPr marL="0" marR="0" lvl="0" indent="0" algn="ctr" rtl="0">
              <a:lnSpc>
                <a:spcPct val="90000"/>
              </a:lnSpc>
              <a:spcBef>
                <a:spcPts val="1120"/>
              </a:spcBef>
              <a:spcAft>
                <a:spcPts val="0"/>
              </a:spcAft>
              <a:buNone/>
            </a:pPr>
            <a:r>
              <a:rPr lang="en-US" sz="2800" b="0" i="0" u="none" strike="noStrike" cap="none">
                <a:solidFill>
                  <a:schemeClr val="dk1"/>
                </a:solidFill>
                <a:latin typeface="Times New Roman"/>
                <a:ea typeface="Times New Roman"/>
                <a:cs typeface="Times New Roman"/>
                <a:sym typeface="Times New Roman"/>
              </a:rPr>
              <a:t>Bachelor of Engineering (Computer Science &amp; Engineering) </a:t>
            </a:r>
            <a:endParaRPr/>
          </a:p>
          <a:p>
            <a:pPr marL="0" marR="0" lvl="0" indent="0" algn="ctr" rtl="0">
              <a:lnSpc>
                <a:spcPct val="90000"/>
              </a:lnSpc>
              <a:spcBef>
                <a:spcPts val="980"/>
              </a:spcBef>
              <a:spcAft>
                <a:spcPts val="0"/>
              </a:spcAft>
              <a:buNone/>
            </a:pPr>
            <a:r>
              <a:rPr lang="en-US" sz="2000" b="1" i="0" u="none" strike="noStrike" cap="none">
                <a:solidFill>
                  <a:srgbClr val="262626"/>
                </a:solidFill>
                <a:latin typeface="Times New Roman"/>
                <a:ea typeface="Times New Roman"/>
                <a:cs typeface="Times New Roman"/>
                <a:sym typeface="Times New Roman"/>
              </a:rPr>
              <a:t>WEB AND MOBILE SECURITY (Professional Elective-I)</a:t>
            </a:r>
            <a:endParaRPr/>
          </a:p>
          <a:p>
            <a:pPr marL="0" marR="0" lvl="0" indent="0" algn="ctr" rtl="0">
              <a:lnSpc>
                <a:spcPct val="90000"/>
              </a:lnSpc>
              <a:spcBef>
                <a:spcPts val="700"/>
              </a:spcBef>
              <a:spcAft>
                <a:spcPts val="0"/>
              </a:spcAft>
              <a:buNone/>
            </a:pPr>
            <a:r>
              <a:rPr lang="en-US" sz="2000" b="1" i="0" u="none" strike="noStrike" cap="none">
                <a:solidFill>
                  <a:srgbClr val="262626"/>
                </a:solidFill>
                <a:latin typeface="Times New Roman"/>
                <a:ea typeface="Times New Roman"/>
                <a:cs typeface="Times New Roman"/>
                <a:sym typeface="Times New Roman"/>
              </a:rPr>
              <a:t>(20CST/IT-333)</a:t>
            </a:r>
            <a:endParaRPr/>
          </a:p>
          <a:p>
            <a:pPr marL="0" marR="0" lvl="0" indent="0" algn="ctr" rtl="0">
              <a:lnSpc>
                <a:spcPct val="90000"/>
              </a:lnSpc>
              <a:spcBef>
                <a:spcPts val="70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p:txBody>
      </p:sp>
      <p:sp>
        <p:nvSpPr>
          <p:cNvPr id="198" name="Google Shape;198;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9" name="Google Shape;199;p1"/>
          <p:cNvSpPr txBox="1"/>
          <p:nvPr/>
        </p:nvSpPr>
        <p:spPr>
          <a:xfrm>
            <a:off x="3206107" y="4985847"/>
            <a:ext cx="704716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IIS and LAMP servers</a:t>
            </a:r>
            <a:r>
              <a:rPr lang="en-US" sz="2400" b="0" i="0" u="none" strike="noStrike" cap="none">
                <a:solidFill>
                  <a:schemeClr val="dk1"/>
                </a:solidFill>
                <a:latin typeface="Times New Roman"/>
                <a:ea typeface="Times New Roman"/>
                <a:cs typeface="Times New Roman"/>
                <a:sym typeface="Times New Roman"/>
              </a:rPr>
              <a:t>.</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670142"/>
          </a:xfrm>
        </p:spPr>
        <p:txBody>
          <a:bodyPr/>
          <a:lstStyle/>
          <a:p>
            <a:r>
              <a:rPr lang="en-US" b="1" dirty="0" smtClean="0"/>
              <a:t>Security</a:t>
            </a:r>
            <a:r>
              <a:rPr lang="en-US" dirty="0" smtClean="0"/>
              <a:t> </a:t>
            </a:r>
            <a:r>
              <a:rPr lang="en-US" b="1" dirty="0" smtClean="0"/>
              <a:t>Practices</a:t>
            </a:r>
            <a:endParaRPr lang="en-US" b="1" dirty="0"/>
          </a:p>
        </p:txBody>
      </p:sp>
      <p:sp>
        <p:nvSpPr>
          <p:cNvPr id="4" name="Text Placeholder 3"/>
          <p:cNvSpPr>
            <a:spLocks noGrp="1"/>
          </p:cNvSpPr>
          <p:nvPr>
            <p:ph type="body" idx="2"/>
          </p:nvPr>
        </p:nvSpPr>
        <p:spPr>
          <a:xfrm>
            <a:off x="839788" y="1327759"/>
            <a:ext cx="9631971" cy="3555697"/>
          </a:xfrm>
        </p:spPr>
        <p:txBody>
          <a:bodyPr>
            <a:normAutofit/>
          </a:bodyPr>
          <a:lstStyle/>
          <a:p>
            <a:pPr marL="571500" indent="-342900">
              <a:buAutoNum type="arabicPeriod"/>
            </a:pPr>
            <a:r>
              <a:rPr lang="en-US" sz="2400" b="1" dirty="0" smtClean="0"/>
              <a:t>Disable </a:t>
            </a:r>
            <a:r>
              <a:rPr lang="en-US" sz="2400" b="1" dirty="0"/>
              <a:t>Trace HTTP </a:t>
            </a:r>
            <a:r>
              <a:rPr lang="en-US" sz="2400" b="1" dirty="0" smtClean="0"/>
              <a:t>Request</a:t>
            </a:r>
          </a:p>
          <a:p>
            <a:pPr marL="571500" indent="-342900">
              <a:buFont typeface="Arial"/>
              <a:buAutoNum type="arabicPeriod"/>
            </a:pPr>
            <a:r>
              <a:rPr lang="en-US" sz="2400" b="1" dirty="0"/>
              <a:t>Restrict Access to a Specific Network or IP</a:t>
            </a:r>
          </a:p>
          <a:p>
            <a:pPr marL="571500" indent="-342900">
              <a:buFont typeface="Arial"/>
              <a:buAutoNum type="arabicPeriod"/>
            </a:pPr>
            <a:r>
              <a:rPr lang="en-US" sz="2400" b="1" dirty="0"/>
              <a:t>Use only TLS 1.2</a:t>
            </a:r>
          </a:p>
          <a:p>
            <a:pPr marL="571500" indent="-342900">
              <a:buFont typeface="Arial"/>
              <a:buAutoNum type="arabicPeriod"/>
            </a:pPr>
            <a:r>
              <a:rPr lang="en-US" sz="2400" b="1" dirty="0"/>
              <a:t>Disable Directory Listing</a:t>
            </a:r>
          </a:p>
          <a:p>
            <a:pPr marL="571500" indent="-342900">
              <a:buFont typeface="Arial"/>
              <a:buAutoNum type="arabicPeriod"/>
            </a:pPr>
            <a:r>
              <a:rPr lang="en-US" sz="2400" b="1" dirty="0"/>
              <a:t>Disable Null and Weak Ciphers</a:t>
            </a:r>
          </a:p>
          <a:p>
            <a:pPr marL="571500" indent="-342900">
              <a:buAutoNum type="arabicPeriod"/>
            </a:pPr>
            <a:r>
              <a:rPr lang="en-US" sz="2400" b="1" dirty="0"/>
              <a:t>Always upgrade to the latest stable version of Apache.</a:t>
            </a:r>
          </a:p>
          <a:p>
            <a:endParaRPr lang="en-US" sz="24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6" name="Rectangle 5"/>
          <p:cNvSpPr/>
          <p:nvPr/>
        </p:nvSpPr>
        <p:spPr>
          <a:xfrm>
            <a:off x="1031310" y="5145066"/>
            <a:ext cx="6096000" cy="738664"/>
          </a:xfrm>
          <a:prstGeom prst="rect">
            <a:avLst/>
          </a:prstGeom>
        </p:spPr>
        <p:txBody>
          <a:bodyPr>
            <a:spAutoFit/>
          </a:bodyPr>
          <a:lstStyle/>
          <a:p>
            <a:r>
              <a:rPr lang="en-US" dirty="0">
                <a:hlinkClick r:id="rId2"/>
              </a:rPr>
              <a:t>https://geekflare.com/10-best-practices-to-secure-and-harden-your-apache-web-server</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169237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720247"/>
          </a:xfrm>
        </p:spPr>
        <p:txBody>
          <a:bodyPr>
            <a:normAutofit fontScale="90000"/>
          </a:bodyPr>
          <a:lstStyle/>
          <a:p>
            <a:r>
              <a:rPr lang="en-US" b="1" dirty="0"/>
              <a:t>Apache Pros and Cons</a:t>
            </a:r>
            <a:br>
              <a:rPr lang="en-US" b="1" dirty="0"/>
            </a:br>
            <a:endParaRPr lang="en-US" dirty="0"/>
          </a:p>
        </p:txBody>
      </p:sp>
      <p:sp>
        <p:nvSpPr>
          <p:cNvPr id="3" name="Text Placeholder 2"/>
          <p:cNvSpPr>
            <a:spLocks noGrp="1"/>
          </p:cNvSpPr>
          <p:nvPr>
            <p:ph type="body" idx="1"/>
          </p:nvPr>
        </p:nvSpPr>
        <p:spPr>
          <a:xfrm>
            <a:off x="836656" y="939452"/>
            <a:ext cx="10349085" cy="5184645"/>
          </a:xfrm>
        </p:spPr>
        <p:txBody>
          <a:bodyPr>
            <a:normAutofit fontScale="77500" lnSpcReduction="20000"/>
          </a:bodyPr>
          <a:lstStyle/>
          <a:p>
            <a:pPr marL="25400" indent="0">
              <a:buNone/>
            </a:pPr>
            <a:r>
              <a:rPr lang="en-US" b="1" dirty="0" smtClean="0">
                <a:latin typeface="Times New Roman" panose="02020603050405020304" pitchFamily="18" charset="0"/>
                <a:cs typeface="Times New Roman" panose="02020603050405020304" pitchFamily="18" charset="0"/>
              </a:rPr>
              <a:t>Pros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Open-source and free, even for commercial use.</a:t>
            </a:r>
          </a:p>
          <a:p>
            <a:r>
              <a:rPr lang="en-US" dirty="0">
                <a:latin typeface="Times New Roman" panose="02020603050405020304" pitchFamily="18" charset="0"/>
                <a:cs typeface="Times New Roman" panose="02020603050405020304" pitchFamily="18" charset="0"/>
              </a:rPr>
              <a:t>Reliable, stable software.</a:t>
            </a:r>
          </a:p>
          <a:p>
            <a:r>
              <a:rPr lang="en-US" dirty="0">
                <a:latin typeface="Times New Roman" panose="02020603050405020304" pitchFamily="18" charset="0"/>
                <a:cs typeface="Times New Roman" panose="02020603050405020304" pitchFamily="18" charset="0"/>
              </a:rPr>
              <a:t>Frequently updated security patches.</a:t>
            </a:r>
          </a:p>
          <a:p>
            <a:r>
              <a:rPr lang="en-US" dirty="0">
                <a:latin typeface="Times New Roman" panose="02020603050405020304" pitchFamily="18" charset="0"/>
                <a:cs typeface="Times New Roman" panose="02020603050405020304" pitchFamily="18" charset="0"/>
              </a:rPr>
              <a:t>Flexible due to its module-based structure.</a:t>
            </a:r>
          </a:p>
          <a:p>
            <a:r>
              <a:rPr lang="en-US" dirty="0">
                <a:latin typeface="Times New Roman" panose="02020603050405020304" pitchFamily="18" charset="0"/>
                <a:cs typeface="Times New Roman" panose="02020603050405020304" pitchFamily="18" charset="0"/>
              </a:rPr>
              <a:t>Easy to configure, beginner-friendly.</a:t>
            </a:r>
          </a:p>
          <a:p>
            <a:r>
              <a:rPr lang="en-US" dirty="0">
                <a:latin typeface="Times New Roman" panose="02020603050405020304" pitchFamily="18" charset="0"/>
                <a:cs typeface="Times New Roman" panose="02020603050405020304" pitchFamily="18" charset="0"/>
              </a:rPr>
              <a:t>Cross-platform (works on both Unix and Windows servers).</a:t>
            </a:r>
          </a:p>
          <a:p>
            <a:r>
              <a:rPr lang="en-US" dirty="0">
                <a:latin typeface="Times New Roman" panose="02020603050405020304" pitchFamily="18" charset="0"/>
                <a:cs typeface="Times New Roman" panose="02020603050405020304" pitchFamily="18" charset="0"/>
              </a:rPr>
              <a:t>Optimal deliverability for static files and compatibility with any programming language (PHP, Python,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Works out of the box with </a:t>
            </a:r>
            <a:r>
              <a:rPr lang="en-US" b="1" dirty="0">
                <a:latin typeface="Times New Roman" panose="02020603050405020304" pitchFamily="18" charset="0"/>
                <a:cs typeface="Times New Roman" panose="02020603050405020304" pitchFamily="18" charset="0"/>
                <a:hlinkClick r:id="rId2"/>
              </a:rPr>
              <a:t>WordPress</a:t>
            </a:r>
            <a:r>
              <a:rPr lang="en-US" dirty="0">
                <a:latin typeface="Times New Roman" panose="02020603050405020304" pitchFamily="18" charset="0"/>
                <a:cs typeface="Times New Roman" panose="02020603050405020304" pitchFamily="18" charset="0"/>
              </a:rPr>
              <a:t> sites.</a:t>
            </a:r>
          </a:p>
          <a:p>
            <a:r>
              <a:rPr lang="en-US" dirty="0">
                <a:latin typeface="Times New Roman" panose="02020603050405020304" pitchFamily="18" charset="0"/>
                <a:cs typeface="Times New Roman" panose="02020603050405020304" pitchFamily="18" charset="0"/>
              </a:rPr>
              <a:t>Huge community and easily available support in case of any problem.</a:t>
            </a:r>
          </a:p>
          <a:p>
            <a:pPr marL="25400" indent="0">
              <a:buNone/>
            </a:pPr>
            <a:r>
              <a:rPr lang="en-US" b="1" dirty="0">
                <a:latin typeface="Times New Roman" panose="02020603050405020304" pitchFamily="18" charset="0"/>
                <a:cs typeface="Times New Roman" panose="02020603050405020304" pitchFamily="18" charset="0"/>
              </a:rPr>
              <a:t>Cons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Performance problems on extremely traffic-heavy websites.</a:t>
            </a:r>
          </a:p>
          <a:p>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403530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56" name="Google Shape;256;p8"/>
          <p:cNvSpPr txBox="1">
            <a:spLocks noGrp="1"/>
          </p:cNvSpPr>
          <p:nvPr>
            <p:ph type="title"/>
          </p:nvPr>
        </p:nvSpPr>
        <p:spPr>
          <a:xfrm>
            <a:off x="864730" y="397811"/>
            <a:ext cx="3669692" cy="792162"/>
          </a:xfrm>
          <a:prstGeom prst="rect">
            <a:avLst/>
          </a:prstGeom>
          <a:noFill/>
          <a:ln>
            <a:noFill/>
          </a:ln>
        </p:spPr>
        <p:txBody>
          <a:bodyPr spcFirstLastPara="1" wrap="square" lIns="91425" tIns="45700" rIns="91425" bIns="45700" anchor="ctr" anchorCtr="0">
            <a:normAutofit/>
          </a:bodyPr>
          <a:lstStyle/>
          <a:p>
            <a:r>
              <a:rPr lang="en-US" sz="3200" b="1" dirty="0" smtClean="0"/>
              <a:t>IIS Vs  </a:t>
            </a:r>
            <a:r>
              <a:rPr lang="en-US" sz="3200" b="1" dirty="0"/>
              <a:t>Apache</a:t>
            </a:r>
          </a:p>
        </p:txBody>
      </p:sp>
      <p:pic>
        <p:nvPicPr>
          <p:cNvPr id="4098" name="Picture 2" descr="apache tutorial - IIS Web Server Vs Apache Tomcat Server - By Microsoft  Awarded MVP - Learn in 30sec | wikite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5596" y="303235"/>
            <a:ext cx="6734175" cy="5696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87" name="Google Shape;287;p11"/>
          <p:cNvSpPr txBox="1">
            <a:spLocks noGrp="1"/>
          </p:cNvSpPr>
          <p:nvPr>
            <p:ph type="title"/>
          </p:nvPr>
        </p:nvSpPr>
        <p:spPr>
          <a:xfrm>
            <a:off x="609600" y="122238"/>
            <a:ext cx="10058400" cy="9445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0"/>
              <a:t>Accessing Web Servers </a:t>
            </a:r>
            <a:endParaRPr/>
          </a:p>
        </p:txBody>
      </p:sp>
      <p:sp>
        <p:nvSpPr>
          <p:cNvPr id="288" name="Google Shape;288;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Request documents from Web servers</a:t>
            </a:r>
            <a:endParaRPr/>
          </a:p>
          <a:p>
            <a:pPr marL="685800" lvl="1" indent="-228600" algn="l" rtl="0">
              <a:lnSpc>
                <a:spcPct val="90000"/>
              </a:lnSpc>
              <a:spcBef>
                <a:spcPts val="500"/>
              </a:spcBef>
              <a:spcAft>
                <a:spcPts val="0"/>
              </a:spcAft>
              <a:buClr>
                <a:schemeClr val="dk1"/>
              </a:buClr>
              <a:buSzPts val="2200"/>
              <a:buChar char="•"/>
            </a:pPr>
            <a:r>
              <a:rPr lang="en-US" sz="2200"/>
              <a:t>know the Host names</a:t>
            </a:r>
            <a:endParaRPr/>
          </a:p>
          <a:p>
            <a:pPr marL="685800" lvl="1" indent="-228600" algn="l" rtl="0">
              <a:lnSpc>
                <a:spcPct val="90000"/>
              </a:lnSpc>
              <a:spcBef>
                <a:spcPts val="500"/>
              </a:spcBef>
              <a:spcAft>
                <a:spcPts val="0"/>
              </a:spcAft>
              <a:buClr>
                <a:schemeClr val="dk1"/>
              </a:buClr>
              <a:buSzPts val="2200"/>
              <a:buChar char="•"/>
            </a:pPr>
            <a:r>
              <a:rPr lang="en-US" sz="2200"/>
              <a:t>Local Web servers</a:t>
            </a:r>
            <a:endParaRPr/>
          </a:p>
          <a:p>
            <a:pPr marL="1143000" lvl="2" indent="-228600" algn="l" rtl="0">
              <a:lnSpc>
                <a:spcPct val="90000"/>
              </a:lnSpc>
              <a:spcBef>
                <a:spcPts val="500"/>
              </a:spcBef>
              <a:spcAft>
                <a:spcPts val="0"/>
              </a:spcAft>
              <a:buClr>
                <a:schemeClr val="dk1"/>
              </a:buClr>
              <a:buSzPts val="2000"/>
              <a:buChar char="•"/>
            </a:pPr>
            <a:r>
              <a:rPr lang="en-US" sz="2000"/>
              <a:t>Access through machine name or </a:t>
            </a:r>
            <a:r>
              <a:rPr lang="en-US" sz="2000">
                <a:latin typeface="Droid Sans Mono"/>
                <a:ea typeface="Droid Sans Mono"/>
                <a:cs typeface="Droid Sans Mono"/>
                <a:sym typeface="Droid Sans Mono"/>
              </a:rPr>
              <a:t>localhost</a:t>
            </a:r>
            <a:endParaRPr/>
          </a:p>
          <a:p>
            <a:pPr marL="685800" lvl="1" indent="-228600" algn="l" rtl="0">
              <a:lnSpc>
                <a:spcPct val="90000"/>
              </a:lnSpc>
              <a:spcBef>
                <a:spcPts val="500"/>
              </a:spcBef>
              <a:spcAft>
                <a:spcPts val="0"/>
              </a:spcAft>
              <a:buClr>
                <a:schemeClr val="dk1"/>
              </a:buClr>
              <a:buSzPts val="2200"/>
              <a:buChar char="•"/>
            </a:pPr>
            <a:r>
              <a:rPr lang="en-US" sz="2200"/>
              <a:t>Remote Web servers</a:t>
            </a:r>
            <a:endParaRPr/>
          </a:p>
          <a:p>
            <a:pPr marL="1143000" lvl="2" indent="-228600" algn="l" rtl="0">
              <a:lnSpc>
                <a:spcPct val="90000"/>
              </a:lnSpc>
              <a:spcBef>
                <a:spcPts val="500"/>
              </a:spcBef>
              <a:spcAft>
                <a:spcPts val="0"/>
              </a:spcAft>
              <a:buClr>
                <a:schemeClr val="dk1"/>
              </a:buClr>
              <a:buSzPts val="2000"/>
              <a:buChar char="•"/>
            </a:pPr>
            <a:r>
              <a:rPr lang="en-US" sz="2000"/>
              <a:t>Access through machine name</a:t>
            </a:r>
            <a:endParaRPr/>
          </a:p>
          <a:p>
            <a:pPr marL="685800" lvl="1" indent="-228600" algn="l" rtl="0">
              <a:lnSpc>
                <a:spcPct val="90000"/>
              </a:lnSpc>
              <a:spcBef>
                <a:spcPts val="500"/>
              </a:spcBef>
              <a:spcAft>
                <a:spcPts val="0"/>
              </a:spcAft>
              <a:buClr>
                <a:schemeClr val="dk1"/>
              </a:buClr>
              <a:buSzPts val="2200"/>
              <a:buChar char="•"/>
            </a:pPr>
            <a:r>
              <a:rPr lang="en-US" sz="2200"/>
              <a:t>Domain name or Internet Protocol (IP) address</a:t>
            </a:r>
            <a:endParaRPr/>
          </a:p>
          <a:p>
            <a:pPr marL="1143000" lvl="2" indent="-228600" algn="l" rtl="0">
              <a:lnSpc>
                <a:spcPct val="90000"/>
              </a:lnSpc>
              <a:spcBef>
                <a:spcPts val="500"/>
              </a:spcBef>
              <a:spcAft>
                <a:spcPts val="0"/>
              </a:spcAft>
              <a:buClr>
                <a:schemeClr val="dk1"/>
              </a:buClr>
              <a:buSzPts val="2000"/>
              <a:buChar char="•"/>
            </a:pPr>
            <a:r>
              <a:rPr lang="en-US" sz="2000"/>
              <a:t>Domain name server (DNS): Computer that maintains a database of host names and their corresponding IP address</a:t>
            </a:r>
            <a:endParaRPr/>
          </a:p>
        </p:txBody>
      </p:sp>
      <p:cxnSp>
        <p:nvCxnSpPr>
          <p:cNvPr id="289" name="Google Shape;289;p11"/>
          <p:cNvCxnSpPr/>
          <p:nvPr/>
        </p:nvCxnSpPr>
        <p:spPr>
          <a:xfrm>
            <a:off x="687918" y="1295400"/>
            <a:ext cx="8697383" cy="0"/>
          </a:xfrm>
          <a:prstGeom prst="straightConnector1">
            <a:avLst/>
          </a:prstGeom>
          <a:noFill/>
          <a:ln w="76200" cap="flat" cmpd="tri">
            <a:solidFill>
              <a:srgbClr val="CC9900"/>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95" name="Google Shape;295;p12"/>
          <p:cNvSpPr txBox="1">
            <a:spLocks noGrp="1"/>
          </p:cNvSpPr>
          <p:nvPr>
            <p:ph type="title"/>
          </p:nvPr>
        </p:nvSpPr>
        <p:spPr>
          <a:xfrm>
            <a:off x="609600" y="122238"/>
            <a:ext cx="10058400" cy="10969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0"/>
              <a:t>  Web Resources </a:t>
            </a:r>
            <a:endParaRPr/>
          </a:p>
        </p:txBody>
      </p:sp>
      <p:sp>
        <p:nvSpPr>
          <p:cNvPr id="296" name="Google Shape;296;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1900"/>
              <a:buChar char="•"/>
            </a:pPr>
            <a:r>
              <a:rPr lang="en-US" sz="1900">
                <a:solidFill>
                  <a:srgbClr val="000000"/>
                </a:solidFill>
                <a:latin typeface="Droid Sans Mono"/>
                <a:ea typeface="Droid Sans Mono"/>
                <a:cs typeface="Droid Sans Mono"/>
                <a:sym typeface="Droid Sans Mono"/>
              </a:rPr>
              <a:t>www.microsoft.com/msdownload/ntoptionpack/askwiz.asp</a:t>
            </a:r>
            <a:endParaRPr sz="1900">
              <a:solidFill>
                <a:srgbClr val="000000"/>
              </a:solidFill>
              <a:latin typeface="Courier"/>
              <a:ea typeface="Courier"/>
              <a:cs typeface="Courier"/>
              <a:sym typeface="Courier"/>
            </a:endParaRPr>
          </a:p>
          <a:p>
            <a:pPr marL="228600" lvl="0" indent="-228600" algn="l" rtl="0">
              <a:lnSpc>
                <a:spcPct val="90000"/>
              </a:lnSpc>
              <a:spcBef>
                <a:spcPts val="1000"/>
              </a:spcBef>
              <a:spcAft>
                <a:spcPts val="0"/>
              </a:spcAft>
              <a:buClr>
                <a:srgbClr val="000000"/>
              </a:buClr>
              <a:buSzPts val="1900"/>
              <a:buChar char="•"/>
            </a:pPr>
            <a:r>
              <a:rPr lang="en-US" sz="1900">
                <a:solidFill>
                  <a:srgbClr val="000000"/>
                </a:solidFill>
                <a:latin typeface="Droid Sans Mono"/>
                <a:ea typeface="Droid Sans Mono"/>
                <a:cs typeface="Droid Sans Mono"/>
                <a:sym typeface="Droid Sans Mono"/>
              </a:rPr>
              <a:t>www.w3.org/Protocols</a:t>
            </a:r>
            <a:endParaRPr sz="1900">
              <a:solidFill>
                <a:srgbClr val="000000"/>
              </a:solidFill>
              <a:latin typeface="Courier"/>
              <a:ea typeface="Courier"/>
              <a:cs typeface="Courier"/>
              <a:sym typeface="Courier"/>
            </a:endParaRPr>
          </a:p>
          <a:p>
            <a:pPr marL="228600" lvl="0" indent="-228600" algn="l" rtl="0">
              <a:lnSpc>
                <a:spcPct val="90000"/>
              </a:lnSpc>
              <a:spcBef>
                <a:spcPts val="1000"/>
              </a:spcBef>
              <a:spcAft>
                <a:spcPts val="0"/>
              </a:spcAft>
              <a:buClr>
                <a:srgbClr val="000000"/>
              </a:buClr>
              <a:buSzPts val="1900"/>
              <a:buChar char="•"/>
            </a:pPr>
            <a:r>
              <a:rPr lang="en-US" sz="1900">
                <a:solidFill>
                  <a:srgbClr val="000000"/>
                </a:solidFill>
                <a:latin typeface="Droid Sans Mono"/>
                <a:ea typeface="Droid Sans Mono"/>
                <a:cs typeface="Droid Sans Mono"/>
                <a:sym typeface="Droid Sans Mono"/>
              </a:rPr>
              <a:t>www.apache.org</a:t>
            </a:r>
            <a:endParaRPr sz="1900">
              <a:solidFill>
                <a:srgbClr val="000000"/>
              </a:solidFill>
              <a:latin typeface="Courier"/>
              <a:ea typeface="Courier"/>
              <a:cs typeface="Courier"/>
              <a:sym typeface="Courier"/>
            </a:endParaRPr>
          </a:p>
          <a:p>
            <a:pPr marL="228600" lvl="0" indent="-228600" algn="l" rtl="0">
              <a:lnSpc>
                <a:spcPct val="90000"/>
              </a:lnSpc>
              <a:spcBef>
                <a:spcPts val="1000"/>
              </a:spcBef>
              <a:spcAft>
                <a:spcPts val="0"/>
              </a:spcAft>
              <a:buClr>
                <a:srgbClr val="000000"/>
              </a:buClr>
              <a:buSzPts val="1900"/>
              <a:buChar char="•"/>
            </a:pPr>
            <a:r>
              <a:rPr lang="en-US" sz="1900">
                <a:solidFill>
                  <a:srgbClr val="000000"/>
                </a:solidFill>
                <a:latin typeface="Droid Sans Mono"/>
                <a:ea typeface="Droid Sans Mono"/>
                <a:cs typeface="Droid Sans Mono"/>
                <a:sym typeface="Droid Sans Mono"/>
              </a:rPr>
              <a:t>httpd.apache.org</a:t>
            </a:r>
            <a:endParaRPr sz="1900">
              <a:solidFill>
                <a:srgbClr val="000000"/>
              </a:solidFill>
              <a:latin typeface="Courier"/>
              <a:ea typeface="Courier"/>
              <a:cs typeface="Courier"/>
              <a:sym typeface="Courier"/>
            </a:endParaRPr>
          </a:p>
          <a:p>
            <a:pPr marL="228600" lvl="0" indent="-228600" algn="l" rtl="0">
              <a:lnSpc>
                <a:spcPct val="90000"/>
              </a:lnSpc>
              <a:spcBef>
                <a:spcPts val="1000"/>
              </a:spcBef>
              <a:spcAft>
                <a:spcPts val="0"/>
              </a:spcAft>
              <a:buClr>
                <a:srgbClr val="000000"/>
              </a:buClr>
              <a:buSzPts val="1900"/>
              <a:buChar char="•"/>
            </a:pPr>
            <a:r>
              <a:rPr lang="en-US" sz="1900">
                <a:solidFill>
                  <a:srgbClr val="000000"/>
                </a:solidFill>
                <a:latin typeface="Droid Sans Mono"/>
                <a:ea typeface="Droid Sans Mono"/>
                <a:cs typeface="Droid Sans Mono"/>
                <a:sym typeface="Droid Sans Mono"/>
              </a:rPr>
              <a:t>httpd.apache.org/docs-2.0</a:t>
            </a:r>
            <a:endParaRPr sz="1900">
              <a:solidFill>
                <a:srgbClr val="000000"/>
              </a:solidFill>
              <a:latin typeface="Courier"/>
              <a:ea typeface="Courier"/>
              <a:cs typeface="Courier"/>
              <a:sym typeface="Courier"/>
            </a:endParaRPr>
          </a:p>
          <a:p>
            <a:pPr marL="228600" lvl="0" indent="-228600" algn="l" rtl="0">
              <a:lnSpc>
                <a:spcPct val="90000"/>
              </a:lnSpc>
              <a:spcBef>
                <a:spcPts val="1000"/>
              </a:spcBef>
              <a:spcAft>
                <a:spcPts val="0"/>
              </a:spcAft>
              <a:buClr>
                <a:srgbClr val="000000"/>
              </a:buClr>
              <a:buSzPts val="1900"/>
              <a:buChar char="•"/>
            </a:pPr>
            <a:r>
              <a:rPr lang="en-US" sz="1900">
                <a:solidFill>
                  <a:srgbClr val="000000"/>
                </a:solidFill>
                <a:latin typeface="Droid Sans Mono"/>
                <a:ea typeface="Droid Sans Mono"/>
                <a:cs typeface="Droid Sans Mono"/>
                <a:sym typeface="Droid Sans Mono"/>
              </a:rPr>
              <a:t>www.apacheweek.com</a:t>
            </a:r>
            <a:endParaRPr sz="1900">
              <a:solidFill>
                <a:srgbClr val="000000"/>
              </a:solidFill>
              <a:latin typeface="Courier"/>
              <a:ea typeface="Courier"/>
              <a:cs typeface="Courier"/>
              <a:sym typeface="Courier"/>
            </a:endParaRPr>
          </a:p>
          <a:p>
            <a:pPr marL="228600" lvl="0" indent="-228600" algn="l" rtl="0">
              <a:lnSpc>
                <a:spcPct val="90000"/>
              </a:lnSpc>
              <a:spcBef>
                <a:spcPts val="1000"/>
              </a:spcBef>
              <a:spcAft>
                <a:spcPts val="0"/>
              </a:spcAft>
              <a:buClr>
                <a:srgbClr val="000000"/>
              </a:buClr>
              <a:buSzPts val="1900"/>
              <a:buChar char="•"/>
            </a:pPr>
            <a:r>
              <a:rPr lang="en-US" sz="1900">
                <a:solidFill>
                  <a:srgbClr val="000000"/>
                </a:solidFill>
                <a:latin typeface="Droid Sans Mono"/>
                <a:ea typeface="Droid Sans Mono"/>
                <a:cs typeface="Droid Sans Mono"/>
                <a:sym typeface="Droid Sans Mono"/>
              </a:rPr>
              <a:t>linuxtoday.com/stories/18780.html</a:t>
            </a:r>
            <a:endParaRPr sz="1900">
              <a:solidFill>
                <a:srgbClr val="000000"/>
              </a:solidFill>
              <a:latin typeface="Courier"/>
              <a:ea typeface="Courier"/>
              <a:cs typeface="Courier"/>
              <a:sym typeface="Courier"/>
            </a:endParaRPr>
          </a:p>
          <a:p>
            <a:pPr marL="228600" lvl="0" indent="-228600" algn="l" rtl="0">
              <a:lnSpc>
                <a:spcPct val="90000"/>
              </a:lnSpc>
              <a:spcBef>
                <a:spcPts val="1000"/>
              </a:spcBef>
              <a:spcAft>
                <a:spcPts val="0"/>
              </a:spcAft>
              <a:buClr>
                <a:srgbClr val="000000"/>
              </a:buClr>
              <a:buSzPts val="1900"/>
              <a:buChar char="•"/>
            </a:pPr>
            <a:r>
              <a:rPr lang="en-US" sz="1900">
                <a:solidFill>
                  <a:srgbClr val="000000"/>
                </a:solidFill>
                <a:latin typeface="Droid Sans Mono"/>
                <a:ea typeface="Droid Sans Mono"/>
                <a:cs typeface="Droid Sans Mono"/>
                <a:sym typeface="Droid Sans Mono"/>
              </a:rPr>
              <a:t>www.iisanswers.com</a:t>
            </a:r>
            <a:endParaRPr sz="1900">
              <a:solidFill>
                <a:srgbClr val="000000"/>
              </a:solidFill>
              <a:latin typeface="Courier"/>
              <a:ea typeface="Courier"/>
              <a:cs typeface="Courier"/>
              <a:sym typeface="Courier"/>
            </a:endParaRPr>
          </a:p>
          <a:p>
            <a:pPr marL="228600" lvl="0" indent="-228600" algn="l" rtl="0">
              <a:lnSpc>
                <a:spcPct val="90000"/>
              </a:lnSpc>
              <a:spcBef>
                <a:spcPts val="1000"/>
              </a:spcBef>
              <a:spcAft>
                <a:spcPts val="0"/>
              </a:spcAft>
              <a:buClr>
                <a:srgbClr val="000000"/>
              </a:buClr>
              <a:buSzPts val="1900"/>
              <a:buChar char="•"/>
            </a:pPr>
            <a:r>
              <a:rPr lang="en-US" sz="1900">
                <a:solidFill>
                  <a:srgbClr val="000000"/>
                </a:solidFill>
                <a:latin typeface="Droid Sans Mono"/>
                <a:ea typeface="Droid Sans Mono"/>
                <a:cs typeface="Droid Sans Mono"/>
                <a:sym typeface="Droid Sans Mono"/>
              </a:rPr>
              <a:t>www.iisadministrator.com</a:t>
            </a:r>
            <a:endParaRPr sz="1900">
              <a:solidFill>
                <a:srgbClr val="000000"/>
              </a:solidFill>
              <a:latin typeface="Courier"/>
              <a:ea typeface="Courier"/>
              <a:cs typeface="Courier"/>
              <a:sym typeface="Courier"/>
            </a:endParaRPr>
          </a:p>
        </p:txBody>
      </p:sp>
      <p:cxnSp>
        <p:nvCxnSpPr>
          <p:cNvPr id="297" name="Google Shape;297;p12"/>
          <p:cNvCxnSpPr/>
          <p:nvPr/>
        </p:nvCxnSpPr>
        <p:spPr>
          <a:xfrm>
            <a:off x="687918" y="1295400"/>
            <a:ext cx="8697383" cy="0"/>
          </a:xfrm>
          <a:prstGeom prst="straightConnector1">
            <a:avLst/>
          </a:prstGeom>
          <a:noFill/>
          <a:ln w="76200" cap="flat" cmpd="tri">
            <a:solidFill>
              <a:srgbClr val="CC9900"/>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3"/>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304" name="Google Shape;304;p13"/>
          <p:cNvSpPr txBox="1"/>
          <p:nvPr/>
        </p:nvSpPr>
        <p:spPr>
          <a:xfrm>
            <a:off x="813299" y="1453998"/>
            <a:ext cx="7575551"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Books: </a:t>
            </a:r>
            <a:endParaRPr sz="1800" b="1">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Web Design With HTML, CSS, JavaScript and jQuery Set, 1st Edition, by Jon Duckett.</a:t>
            </a:r>
            <a:endParaRPr/>
          </a:p>
          <a:p>
            <a:pPr marL="342900" marR="0" lvl="0" indent="-342900" algn="l" rtl="0">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Hacking Exposed Web Applications, 3rd edition, Joel Scambray, Vincent Liu, Caleb Sima, Released October 2010, Publisher(s): McGraw-Hill</a:t>
            </a:r>
            <a:endParaRPr/>
          </a:p>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Video Lectures : </a:t>
            </a:r>
            <a:endParaRPr sz="1800" b="1">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https://www.techtarget.com/searchwindowsserver/definition/IIS </a:t>
            </a:r>
            <a:endParaRPr sz="18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https://www.youtube.com/watch?v=vazRx1Ei8VA</a:t>
            </a: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Reference Links:</a:t>
            </a:r>
            <a:endParaRPr/>
          </a:p>
          <a:p>
            <a:pPr marL="514350" marR="0" lvl="0" indent="-514350" algn="l" rtl="0">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https://www.upguard.com/blog/iis-apache </a:t>
            </a:r>
            <a:endParaRPr sz="1800">
              <a:solidFill>
                <a:schemeClr val="dk1"/>
              </a:solidFill>
              <a:latin typeface="Times New Roman"/>
              <a:ea typeface="Times New Roman"/>
              <a:cs typeface="Times New Roman"/>
              <a:sym typeface="Times New Roman"/>
            </a:endParaRPr>
          </a:p>
          <a:p>
            <a:pPr marL="514350" marR="0" lvl="0" indent="-514350" algn="l" rtl="0">
              <a:spcBef>
                <a:spcPts val="0"/>
              </a:spcBef>
              <a:spcAft>
                <a:spcPts val="0"/>
              </a:spcAft>
              <a:buClr>
                <a:schemeClr val="dk1"/>
              </a:buClr>
              <a:buSzPts val="1800"/>
              <a:buFont typeface="Calibri"/>
              <a:buAutoNum type="arabicPeriod"/>
            </a:pPr>
            <a:r>
              <a:rPr lang="en-US" sz="1800" u="sng">
                <a:solidFill>
                  <a:schemeClr val="dk1"/>
                </a:solidFill>
                <a:latin typeface="Times New Roman"/>
                <a:ea typeface="Times New Roman"/>
                <a:cs typeface="Times New Roman"/>
                <a:sym typeface="Times New Roman"/>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https://www.h2kinfosys.com/blog/web-servers-apache-web-server-iis/</a:t>
            </a:r>
            <a:endParaRPr sz="1800">
              <a:solidFill>
                <a:schemeClr val="dk1"/>
              </a:solidFill>
              <a:latin typeface="Times New Roman"/>
              <a:ea typeface="Times New Roman"/>
              <a:cs typeface="Times New Roman"/>
              <a:sym typeface="Times New Roman"/>
            </a:endParaRPr>
          </a:p>
          <a:p>
            <a:pPr marL="514350" marR="0" lvl="0" indent="-514350" algn="l" rtl="0">
              <a:spcBef>
                <a:spcPts val="0"/>
              </a:spcBef>
              <a:spcAft>
                <a:spcPts val="0"/>
              </a:spcAft>
              <a:buClr>
                <a:schemeClr val="dk1"/>
              </a:buClr>
              <a:buSzPts val="1800"/>
              <a:buFont typeface="Calibri"/>
              <a:buAutoNum type="arabicPeriod"/>
            </a:pPr>
            <a:r>
              <a:rPr lang="en-US" sz="1800" u="sng">
                <a:solidFill>
                  <a:schemeClr val="dk1"/>
                </a:solidFill>
                <a:latin typeface="Times New Roman"/>
                <a:ea typeface="Times New Roman"/>
                <a:cs typeface="Times New Roman"/>
                <a:sym typeface="Times New Roman"/>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http://www.uh.edu/~smiertsc/2336itec/Deitel_21Ch.pdf</a:t>
            </a:r>
            <a:endParaRPr sz="1800">
              <a:solidFill>
                <a:schemeClr val="dk1"/>
              </a:solidFill>
              <a:latin typeface="Times New Roman"/>
              <a:ea typeface="Times New Roman"/>
              <a:cs typeface="Times New Roman"/>
              <a:sym typeface="Times New Roman"/>
            </a:endParaRPr>
          </a:p>
          <a:p>
            <a:pPr marL="514350" marR="0" lvl="0" indent="-514350" algn="l" rtl="0">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http://www.differencebetween.net/technology/difference-between-iis-and-apache/</a:t>
            </a:r>
            <a:endParaRPr sz="1800">
              <a:solidFill>
                <a:schemeClr val="dk1"/>
              </a:solidFill>
              <a:latin typeface="Times New Roman"/>
              <a:ea typeface="Times New Roman"/>
              <a:cs typeface="Times New Roman"/>
              <a:sym typeface="Times New Roman"/>
            </a:endParaRPr>
          </a:p>
        </p:txBody>
      </p:sp>
      <p:grpSp>
        <p:nvGrpSpPr>
          <p:cNvPr id="305" name="Google Shape;305;p13"/>
          <p:cNvGrpSpPr/>
          <p:nvPr/>
        </p:nvGrpSpPr>
        <p:grpSpPr>
          <a:xfrm>
            <a:off x="9858375" y="2028825"/>
            <a:ext cx="1900238" cy="1893887"/>
            <a:chOff x="1259" y="3082"/>
            <a:chExt cx="884" cy="884"/>
          </a:xfrm>
        </p:grpSpPr>
        <p:sp>
          <p:nvSpPr>
            <p:cNvPr id="306" name="Google Shape;306;p13"/>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Google Shape;307;p13"/>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13"/>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p13"/>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13"/>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4"/>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16" name="Google Shape;316;p14"/>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17" name="Google Shape;317;p14"/>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18" name="Google Shape;318;p14"/>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19" name="Google Shape;319;p14"/>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20" name="Google Shape;320;p14"/>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21" name="Google Shape;321;p14"/>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2" name="Google Shape;322;p14"/>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23" name="Google Shape;323;p14"/>
          <p:cNvGrpSpPr/>
          <p:nvPr/>
        </p:nvGrpSpPr>
        <p:grpSpPr>
          <a:xfrm>
            <a:off x="222054" y="94089"/>
            <a:ext cx="410563" cy="1538089"/>
            <a:chOff x="83821" y="0"/>
            <a:chExt cx="219636" cy="903079"/>
          </a:xfrm>
        </p:grpSpPr>
        <p:sp>
          <p:nvSpPr>
            <p:cNvPr id="324" name="Google Shape;324;p14"/>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5" name="Google Shape;325;p14"/>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6" name="Google Shape;326;p14"/>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27" name="Google Shape;327;p14"/>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3088" r:id="rId4" imgW="183878" imgH="183422" progId="">
                    <p:embed/>
                  </p:oleObj>
                </mc:Choice>
                <mc:Fallback>
                  <p:oleObj r:id="rId4" imgW="183878" imgH="183422" progId="">
                    <p:embed/>
                    <p:pic>
                      <p:nvPicPr>
                        <p:cNvPr id="327" name="Google Shape;327;p14"/>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3073"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 this lecture, we will discuss:</a:t>
            </a:r>
            <a:endParaRPr/>
          </a:p>
          <a:p>
            <a:pPr marL="0" lvl="0" indent="-152400" algn="l" rtl="0">
              <a:lnSpc>
                <a:spcPct val="100000"/>
              </a:lnSpc>
              <a:spcBef>
                <a:spcPts val="0"/>
              </a:spcBef>
              <a:spcAft>
                <a:spcPts val="0"/>
              </a:spcAft>
              <a:buClr>
                <a:srgbClr val="000000"/>
              </a:buClr>
              <a:buSzPts val="2400"/>
              <a:buFont typeface="Arial"/>
              <a:buChar char="•"/>
            </a:pPr>
            <a:r>
              <a:rPr lang="en-US" sz="2400">
                <a:solidFill>
                  <a:srgbClr val="000000"/>
                </a:solidFill>
              </a:rPr>
              <a:t>Introduction to </a:t>
            </a:r>
            <a:r>
              <a:rPr lang="en-US" sz="2400"/>
              <a:t>IIS and LAMP servers</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a:latin typeface="Times New Roman"/>
              <a:ea typeface="Times New Roman"/>
              <a:cs typeface="Times New Roman"/>
              <a:sym typeface="Times New Roman"/>
            </a:endParaRPr>
          </a:p>
        </p:txBody>
      </p:sp>
      <p:sp>
        <p:nvSpPr>
          <p:cNvPr id="206" name="Google Shape;206;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07" name="Google Shape;207;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8" name="Google Shape;208;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9" name="Google Shape;209;p2"/>
          <p:cNvSpPr/>
          <p:nvPr/>
        </p:nvSpPr>
        <p:spPr>
          <a:xfrm>
            <a:off x="449262" y="1611630"/>
            <a:ext cx="4322762" cy="474472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0" name="Google Shape;210;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 name="Google Shape;211;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2" descr="Application architecture of CryoWEB. The complete linux server can be... |  Download Scientific Diagram"/>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2" descr="Hosting Controller - Linux Hosting Control Panel - Windows Linux Hosting  Automation | Linux Hosting Panel | Windows &amp; Linux Hosting Control Panel | Windows  Linux Cluster Management, Apache and IIS, Cross Platform Support"/>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2" descr="LAMP (software bundle) - Wikipedia"/>
          <p:cNvSpPr/>
          <p:nvPr/>
        </p:nvSpPr>
        <p:spPr>
          <a:xfrm>
            <a:off x="612775" y="3127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5" name="Google Shape;215;p2"/>
          <p:cNvPicPr preferRelativeResize="0"/>
          <p:nvPr/>
        </p:nvPicPr>
        <p:blipFill rotWithShape="1">
          <a:blip r:embed="rId3">
            <a:alphaModFix/>
          </a:blip>
          <a:srcRect/>
          <a:stretch/>
        </p:blipFill>
        <p:spPr>
          <a:xfrm>
            <a:off x="6288066" y="1213946"/>
            <a:ext cx="4700500" cy="40970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
          <p:cNvSpPr txBox="1">
            <a:spLocks noGrp="1"/>
          </p:cNvSpPr>
          <p:nvPr>
            <p:ph type="title"/>
          </p:nvPr>
        </p:nvSpPr>
        <p:spPr>
          <a:xfrm>
            <a:off x="0" y="281019"/>
            <a:ext cx="12192000" cy="83379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dirty="0">
                <a:latin typeface="Arial"/>
                <a:ea typeface="Arial"/>
                <a:cs typeface="Arial"/>
                <a:sym typeface="Arial"/>
              </a:rPr>
              <a:t>What is IIS?</a:t>
            </a:r>
            <a:endParaRPr dirty="0"/>
          </a:p>
        </p:txBody>
      </p:sp>
      <p:sp>
        <p:nvSpPr>
          <p:cNvPr id="221" name="Google Shape;221;p3"/>
          <p:cNvSpPr txBox="1">
            <a:spLocks noGrp="1"/>
          </p:cNvSpPr>
          <p:nvPr>
            <p:ph type="body" idx="1"/>
          </p:nvPr>
        </p:nvSpPr>
        <p:spPr>
          <a:xfrm>
            <a:off x="602705" y="1506363"/>
            <a:ext cx="11277600" cy="4648200"/>
          </a:xfrm>
          <a:prstGeom prst="rect">
            <a:avLst/>
          </a:prstGeom>
          <a:noFill/>
          <a:ln>
            <a:noFill/>
          </a:ln>
        </p:spPr>
        <p:txBody>
          <a:bodyPr spcFirstLastPara="1" wrap="square" lIns="91425" tIns="45700" rIns="91425" bIns="45700" anchor="t" anchorCtr="0">
            <a:normAutofit/>
          </a:bodyPr>
          <a:lstStyle/>
          <a:p>
            <a:pPr marL="228600" lvl="0" indent="-228600" algn="just">
              <a:spcBef>
                <a:spcPts val="0"/>
              </a:spcBef>
              <a:buSzPts val="2800"/>
            </a:pPr>
            <a:r>
              <a:rPr lang="en-US" sz="2200" dirty="0">
                <a:latin typeface="Times New Roman" panose="02020603050405020304" pitchFamily="18" charset="0"/>
                <a:cs typeface="Times New Roman" panose="02020603050405020304" pitchFamily="18" charset="0"/>
              </a:rPr>
              <a:t>Internet Information Server (IIS) is one of the most popular web servers from Microsoft that is used to host and provide Internet-based services to ASP.NET and ASP Web </a:t>
            </a:r>
            <a:r>
              <a:rPr lang="en-US" sz="2200" dirty="0" smtClean="0">
                <a:latin typeface="Times New Roman" panose="02020603050405020304" pitchFamily="18" charset="0"/>
                <a:cs typeface="Times New Roman" panose="02020603050405020304" pitchFamily="18" charset="0"/>
              </a:rPr>
              <a:t>applications.</a:t>
            </a:r>
          </a:p>
          <a:p>
            <a:pPr marL="228600" lvl="0" indent="-228600" algn="just">
              <a:spcBef>
                <a:spcPts val="0"/>
              </a:spcBef>
              <a:buSzPts val="2800"/>
            </a:pPr>
            <a:endParaRPr lang="en-US" sz="2200" dirty="0" smtClean="0">
              <a:latin typeface="Times New Roman" panose="02020603050405020304" pitchFamily="18" charset="0"/>
              <a:cs typeface="Times New Roman" panose="02020603050405020304" pitchFamily="18" charset="0"/>
            </a:endParaRPr>
          </a:p>
          <a:p>
            <a:pPr marL="228600" lvl="0" indent="-228600" algn="just">
              <a:spcBef>
                <a:spcPts val="0"/>
              </a:spcBef>
              <a:buSzPts val="2800"/>
            </a:pPr>
            <a:r>
              <a:rPr lang="en-US" sz="2200" dirty="0" smtClean="0">
                <a:latin typeface="Times New Roman" panose="02020603050405020304" pitchFamily="18" charset="0"/>
                <a:cs typeface="Times New Roman" panose="02020603050405020304" pitchFamily="18" charset="0"/>
              </a:rPr>
              <a:t>Internet </a:t>
            </a:r>
            <a:r>
              <a:rPr lang="en-US" sz="2200" dirty="0">
                <a:latin typeface="Times New Roman" panose="02020603050405020304" pitchFamily="18" charset="0"/>
                <a:cs typeface="Times New Roman" panose="02020603050405020304" pitchFamily="18" charset="0"/>
              </a:rPr>
              <a:t>Information Server (IIS) has it's own ASP.NET Process Engine to handle the ASP.NET request. The way you configure an ASP.NET application depends on what version of IIS the application is running on</a:t>
            </a:r>
            <a:r>
              <a:rPr lang="en-US" sz="2200" dirty="0" smtClean="0">
                <a:latin typeface="Times New Roman" panose="02020603050405020304" pitchFamily="18" charset="0"/>
                <a:cs typeface="Times New Roman" panose="02020603050405020304" pitchFamily="18" charset="0"/>
              </a:rPr>
              <a:t>.</a:t>
            </a:r>
          </a:p>
          <a:p>
            <a:pPr marL="228600" lvl="0" indent="-228600" algn="just">
              <a:spcBef>
                <a:spcPts val="0"/>
              </a:spcBef>
              <a:buSzPts val="2800"/>
            </a:pPr>
            <a:endParaRPr lang="en-US" sz="2200" dirty="0" smtClean="0">
              <a:latin typeface="Times New Roman" panose="02020603050405020304" pitchFamily="18" charset="0"/>
              <a:cs typeface="Times New Roman" panose="02020603050405020304" pitchFamily="18" charset="0"/>
            </a:endParaRPr>
          </a:p>
          <a:p>
            <a:pPr marL="228600" lvl="0" indent="-228600" algn="just">
              <a:spcBef>
                <a:spcPts val="0"/>
              </a:spcBef>
              <a:buSzPts val="2800"/>
            </a:pPr>
            <a:endParaRPr sz="2200" dirty="0">
              <a:latin typeface="Times New Roman" panose="02020603050405020304" pitchFamily="18" charset="0"/>
              <a:ea typeface="Arial"/>
              <a:cs typeface="Times New Roman" panose="02020603050405020304" pitchFamily="18" charset="0"/>
              <a:sym typeface="Arial"/>
            </a:endParaRPr>
          </a:p>
        </p:txBody>
      </p:sp>
      <p:sp>
        <p:nvSpPr>
          <p:cNvPr id="222" name="Google Shape;222;p3"/>
          <p:cNvSpPr txBox="1"/>
          <p:nvPr/>
        </p:nvSpPr>
        <p:spPr>
          <a:xfrm>
            <a:off x="11415185" y="80964"/>
            <a:ext cx="32733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2000">
                <a:solidFill>
                  <a:schemeClr val="dk1"/>
                </a:solidFill>
                <a:latin typeface="Arial"/>
                <a:ea typeface="Arial"/>
                <a:cs typeface="Arial"/>
                <a:sym typeface="Arial"/>
              </a:rPr>
              <a:t>3</a:t>
            </a:fld>
            <a:endParaRPr sz="2000">
              <a:solidFill>
                <a:schemeClr val="dk1"/>
              </a:solidFill>
              <a:latin typeface="Arial"/>
              <a:ea typeface="Arial"/>
              <a:cs typeface="Arial"/>
              <a:sym typeface="Aria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231" y="3997216"/>
            <a:ext cx="50292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01874" y="987425"/>
            <a:ext cx="10453514" cy="4873625"/>
          </a:xfrm>
        </p:spPr>
        <p:txBody>
          <a:bodyPr>
            <a:normAutofit/>
          </a:bodyPr>
          <a:lstStyle/>
          <a:p>
            <a:pPr marL="25400" indent="0">
              <a:buNone/>
            </a:pPr>
            <a:r>
              <a:rPr lang="en-US" sz="2000" b="1" dirty="0">
                <a:latin typeface="Times New Roman" panose="02020603050405020304" pitchFamily="18" charset="0"/>
                <a:cs typeface="Times New Roman" panose="02020603050405020304" pitchFamily="18" charset="0"/>
              </a:rPr>
              <a:t>How IIS </a:t>
            </a:r>
            <a:r>
              <a:rPr lang="en-US" sz="2000" b="1" dirty="0" smtClean="0">
                <a:latin typeface="Times New Roman" panose="02020603050405020304" pitchFamily="18" charset="0"/>
                <a:cs typeface="Times New Roman" panose="02020603050405020304" pitchFamily="18" charset="0"/>
              </a:rPr>
              <a:t>works</a:t>
            </a:r>
          </a:p>
          <a:p>
            <a:pPr marL="25400" indent="0">
              <a:buNone/>
            </a:pPr>
            <a:endParaRPr lang="en-US" sz="2000" b="1" dirty="0" smtClean="0">
              <a:latin typeface="Times New Roman" panose="02020603050405020304" pitchFamily="18" charset="0"/>
              <a:cs typeface="Times New Roman" panose="02020603050405020304" pitchFamily="18" charset="0"/>
            </a:endParaRPr>
          </a:p>
          <a:p>
            <a:pPr marL="25400" indent="0" algn="just">
              <a:buNone/>
            </a:pPr>
            <a:endParaRPr lang="en-US" sz="2000" dirty="0" smtClean="0">
              <a:solidFill>
                <a:schemeClr val="tx1"/>
              </a:solidFill>
              <a:latin typeface="Times New Roman" panose="02020603050405020304" pitchFamily="18" charset="0"/>
              <a:cs typeface="Times New Roman" panose="02020603050405020304" pitchFamily="18" charset="0"/>
            </a:endParaRPr>
          </a:p>
          <a:p>
            <a:pPr marL="25400" indent="0" algn="just">
              <a:buNone/>
            </a:pPr>
            <a:endParaRPr lang="en-US" sz="2000" dirty="0" smtClean="0">
              <a:solidFill>
                <a:schemeClr val="tx1"/>
              </a:solidFill>
              <a:latin typeface="Times New Roman" panose="02020603050405020304" pitchFamily="18" charset="0"/>
              <a:cs typeface="Times New Roman" panose="02020603050405020304" pitchFamily="18" charset="0"/>
            </a:endParaRPr>
          </a:p>
          <a:p>
            <a:pPr marL="2540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marL="25400" indent="0" algn="just">
              <a:buNone/>
            </a:pPr>
            <a:r>
              <a:rPr lang="en-US" sz="2000" dirty="0" smtClean="0">
                <a:solidFill>
                  <a:schemeClr val="tx1"/>
                </a:solidFill>
                <a:latin typeface="Times New Roman" panose="02020603050405020304" pitchFamily="18" charset="0"/>
                <a:cs typeface="Times New Roman" panose="02020603050405020304" pitchFamily="18" charset="0"/>
              </a:rPr>
              <a:t>It </a:t>
            </a:r>
            <a:r>
              <a:rPr lang="en-US" sz="2000" dirty="0">
                <a:solidFill>
                  <a:schemeClr val="tx1"/>
                </a:solidFill>
                <a:latin typeface="Times New Roman" panose="02020603050405020304" pitchFamily="18" charset="0"/>
                <a:cs typeface="Times New Roman" panose="02020603050405020304" pitchFamily="18" charset="0"/>
              </a:rPr>
              <a:t>works through several different standard languages and protocols. </a:t>
            </a:r>
            <a:r>
              <a:rPr lang="en-US" sz="2000" dirty="0">
                <a:solidFill>
                  <a:schemeClr val="tx1"/>
                </a:solidFill>
                <a:latin typeface="Times New Roman" panose="02020603050405020304" pitchFamily="18" charset="0"/>
                <a:cs typeface="Times New Roman" panose="02020603050405020304" pitchFamily="18" charset="0"/>
                <a:hlinkClick r:id="rId2"/>
              </a:rPr>
              <a:t>HTML</a:t>
            </a:r>
            <a:r>
              <a:rPr lang="en-US" sz="2000" dirty="0">
                <a:solidFill>
                  <a:schemeClr val="tx1"/>
                </a:solidFill>
                <a:latin typeface="Times New Roman" panose="02020603050405020304" pitchFamily="18" charset="0"/>
                <a:cs typeface="Times New Roman" panose="02020603050405020304" pitchFamily="18" charset="0"/>
              </a:rPr>
              <a:t> is used for creating a variety of elements. For example, texts, buttons, hyperlinks, and direct/indirect behaviors. </a:t>
            </a:r>
            <a:endParaRPr lang="en-US" sz="2000" dirty="0" smtClean="0">
              <a:solidFill>
                <a:schemeClr val="tx1"/>
              </a:solidFill>
              <a:latin typeface="Times New Roman" panose="02020603050405020304" pitchFamily="18" charset="0"/>
              <a:cs typeface="Times New Roman" panose="02020603050405020304" pitchFamily="18" charset="0"/>
            </a:endParaRPr>
          </a:p>
          <a:p>
            <a:pPr marL="25400" indent="0" algn="just">
              <a:buNone/>
            </a:pPr>
            <a:r>
              <a:rPr lang="en-US" sz="2000" dirty="0" smtClean="0">
                <a:solidFill>
                  <a:schemeClr val="tx1"/>
                </a:solidFill>
                <a:latin typeface="Times New Roman" panose="02020603050405020304" pitchFamily="18" charset="0"/>
                <a:cs typeface="Times New Roman" panose="02020603050405020304" pitchFamily="18" charset="0"/>
              </a:rPr>
              <a:t>The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hlinkClick r:id="rId3"/>
              </a:rPr>
              <a:t>HTTP</a:t>
            </a:r>
            <a:r>
              <a:rPr lang="en-US" sz="2000" dirty="0">
                <a:solidFill>
                  <a:schemeClr val="tx1"/>
                </a:solidFill>
                <a:latin typeface="Times New Roman" panose="02020603050405020304" pitchFamily="18" charset="0"/>
                <a:cs typeface="Times New Roman" panose="02020603050405020304" pitchFamily="18" charset="0"/>
              </a:rPr>
              <a:t> (or Hyper Text Transfer Protocol) is used for exchanging the information between the two or more servers and users. </a:t>
            </a:r>
            <a:endParaRPr lang="en-US" sz="2000" dirty="0" smtClean="0">
              <a:solidFill>
                <a:schemeClr val="tx1"/>
              </a:solidFill>
              <a:latin typeface="Times New Roman" panose="02020603050405020304" pitchFamily="18" charset="0"/>
              <a:cs typeface="Times New Roman" panose="02020603050405020304" pitchFamily="18" charset="0"/>
            </a:endParaRPr>
          </a:p>
          <a:p>
            <a:pPr marL="25400" indent="0" algn="just">
              <a:buNone/>
            </a:pPr>
            <a:r>
              <a:rPr lang="en-US" sz="2000" dirty="0" smtClean="0">
                <a:solidFill>
                  <a:schemeClr val="tx1"/>
                </a:solidFill>
                <a:latin typeface="Times New Roman" panose="02020603050405020304" pitchFamily="18" charset="0"/>
                <a:cs typeface="Times New Roman" panose="02020603050405020304" pitchFamily="18" charset="0"/>
                <a:hlinkClick r:id="rId4"/>
              </a:rPr>
              <a:t>HTTPS </a:t>
            </a:r>
            <a:r>
              <a:rPr lang="en-US" sz="2000" dirty="0">
                <a:solidFill>
                  <a:schemeClr val="tx1"/>
                </a:solidFill>
                <a:latin typeface="Times New Roman" panose="02020603050405020304" pitchFamily="18" charset="0"/>
                <a:cs typeface="Times New Roman" panose="02020603050405020304" pitchFamily="18" charset="0"/>
                <a:hlinkClick r:id="rId4"/>
              </a:rPr>
              <a:t>--</a:t>
            </a:r>
            <a:r>
              <a:rPr lang="en-US" sz="2000" dirty="0" err="1">
                <a:solidFill>
                  <a:schemeClr val="tx1"/>
                </a:solidFill>
                <a:latin typeface="Times New Roman" panose="02020603050405020304" pitchFamily="18" charset="0"/>
                <a:cs typeface="Times New Roman" panose="02020603050405020304" pitchFamily="18" charset="0"/>
                <a:hlinkClick r:id="rId4"/>
              </a:rPr>
              <a:t>HyperText</a:t>
            </a:r>
            <a:r>
              <a:rPr lang="en-US" sz="2000" dirty="0">
                <a:solidFill>
                  <a:schemeClr val="tx1"/>
                </a:solidFill>
                <a:latin typeface="Times New Roman" panose="02020603050405020304" pitchFamily="18" charset="0"/>
                <a:cs typeface="Times New Roman" panose="02020603050405020304" pitchFamily="18" charset="0"/>
                <a:hlinkClick r:id="rId4"/>
              </a:rPr>
              <a:t> Transfer Protocol Secure</a:t>
            </a:r>
            <a:r>
              <a:rPr lang="en-US" sz="2000" dirty="0">
                <a:solidFill>
                  <a:schemeClr val="tx1"/>
                </a:solidFill>
                <a:latin typeface="Times New Roman" panose="02020603050405020304" pitchFamily="18" charset="0"/>
                <a:cs typeface="Times New Roman" panose="02020603050405020304" pitchFamily="18" charset="0"/>
              </a:rPr>
              <a:t> over the SSL (or Secure Sockets Layer) -- uses SSL (secure sockets layer ) to encrypt the communication to add additional data security. The </a:t>
            </a:r>
            <a:r>
              <a:rPr lang="en-US" sz="2000" dirty="0">
                <a:solidFill>
                  <a:schemeClr val="tx1"/>
                </a:solidFill>
                <a:latin typeface="Times New Roman" panose="02020603050405020304" pitchFamily="18" charset="0"/>
                <a:cs typeface="Times New Roman" panose="02020603050405020304" pitchFamily="18" charset="0"/>
                <a:hlinkClick r:id="rId5"/>
              </a:rPr>
              <a:t>FTP</a:t>
            </a:r>
            <a:r>
              <a:rPr lang="en-US" sz="2000" dirty="0">
                <a:solidFill>
                  <a:schemeClr val="tx1"/>
                </a:solidFill>
                <a:latin typeface="Times New Roman" panose="02020603050405020304" pitchFamily="18" charset="0"/>
                <a:cs typeface="Times New Roman" panose="02020603050405020304" pitchFamily="18" charset="0"/>
              </a:rPr>
              <a:t> (or File Transfer Protocol ), or its secure variant, FTPS, can transfer files</a:t>
            </a:r>
            <a:r>
              <a:rPr lang="en-US" sz="2000" dirty="0" smtClean="0">
                <a:solidFill>
                  <a:schemeClr val="tx1"/>
                </a:solidFill>
                <a:latin typeface="Times New Roman" panose="02020603050405020304" pitchFamily="18" charset="0"/>
                <a:cs typeface="Times New Roman" panose="02020603050405020304" pitchFamily="18" charset="0"/>
              </a:rPr>
              <a:t>.</a:t>
            </a:r>
          </a:p>
          <a:p>
            <a:pPr marL="2540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9907" y="884563"/>
            <a:ext cx="3585814" cy="1915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0664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670142"/>
          </a:xfrm>
        </p:spPr>
        <p:txBody>
          <a:bodyPr/>
          <a:lstStyle/>
          <a:p>
            <a:r>
              <a:rPr lang="en-US" b="1" dirty="0" smtClean="0"/>
              <a:t>Web server Security</a:t>
            </a:r>
            <a:endParaRPr lang="en-US" b="1" dirty="0"/>
          </a:p>
        </p:txBody>
      </p:sp>
      <p:sp>
        <p:nvSpPr>
          <p:cNvPr id="3" name="Text Placeholder 2"/>
          <p:cNvSpPr>
            <a:spLocks noGrp="1"/>
          </p:cNvSpPr>
          <p:nvPr>
            <p:ph type="body" idx="1"/>
          </p:nvPr>
        </p:nvSpPr>
        <p:spPr>
          <a:xfrm>
            <a:off x="5145610" y="373650"/>
            <a:ext cx="6172200" cy="4873625"/>
          </a:xfrm>
        </p:spPr>
        <p:txBody>
          <a:bodyPr>
            <a:normAutofit/>
          </a:bodyPr>
          <a:lstStyle/>
          <a:p>
            <a:pPr marL="482600" indent="-457200" algn="just">
              <a:buAutoNum type="arabicPeriod"/>
            </a:pPr>
            <a:r>
              <a:rPr lang="en-US" sz="2400" dirty="0" smtClean="0"/>
              <a:t>A </a:t>
            </a:r>
            <a:r>
              <a:rPr lang="en-US" sz="2400" dirty="0"/>
              <a:t>Web service extension is </a:t>
            </a:r>
            <a:r>
              <a:rPr lang="en-US" sz="2400" b="1" dirty="0"/>
              <a:t>an IIS feature that extends the basic IIS functionality beyond serving static content</a:t>
            </a:r>
            <a:r>
              <a:rPr lang="en-US" sz="2400" dirty="0"/>
              <a:t>. Examples of Web service extensions are active server pages (. asp), ASP.NET, and server-side includes (SSI). </a:t>
            </a:r>
            <a:r>
              <a:rPr lang="en-US" sz="2400" dirty="0" err="1">
                <a:solidFill>
                  <a:srgbClr val="FF0000"/>
                </a:solidFill>
              </a:rPr>
              <a:t>InstallShield</a:t>
            </a:r>
            <a:r>
              <a:rPr lang="en-US" sz="2400" dirty="0"/>
              <a:t> lets you add Web service extensions to your installation</a:t>
            </a:r>
            <a:r>
              <a:rPr lang="en-US" sz="2400" dirty="0" smtClean="0"/>
              <a:t>. Turn on during configuration.</a:t>
            </a:r>
          </a:p>
          <a:p>
            <a:pPr marL="482600" indent="-457200" algn="just">
              <a:buAutoNum type="arabicPeriod"/>
            </a:pPr>
            <a:r>
              <a:rPr lang="en-US" sz="2400" dirty="0"/>
              <a:t>MIME types in IIS are </a:t>
            </a:r>
            <a:r>
              <a:rPr lang="en-US" sz="2400" b="1" dirty="0"/>
              <a:t>used to define and allow a specific file type to be served out by IIS</a:t>
            </a:r>
            <a:r>
              <a:rPr lang="en-US" sz="2400" dirty="0"/>
              <a:t>. Usually this is used with new media files types, such as FLV, MP4, and etc.</a:t>
            </a:r>
            <a:endParaRPr lang="en-US" sz="2400" dirty="0" smtClean="0"/>
          </a:p>
          <a:p>
            <a:pPr marL="482600" indent="-457200" algn="just">
              <a:buAutoNum type="arabicPeriod"/>
            </a:pPr>
            <a:endParaRPr lang="en-US" sz="2400" dirty="0"/>
          </a:p>
        </p:txBody>
      </p:sp>
      <p:sp>
        <p:nvSpPr>
          <p:cNvPr id="4" name="Text Placeholder 3"/>
          <p:cNvSpPr>
            <a:spLocks noGrp="1"/>
          </p:cNvSpPr>
          <p:nvPr>
            <p:ph type="body" idx="2"/>
          </p:nvPr>
        </p:nvSpPr>
        <p:spPr>
          <a:xfrm>
            <a:off x="951978" y="1315233"/>
            <a:ext cx="3820047" cy="4553755"/>
          </a:xfrm>
        </p:spPr>
        <p:txBody>
          <a:bodyPr>
            <a:normAutofit/>
          </a:bodyPr>
          <a:lstStyle/>
          <a:p>
            <a:pPr marL="571500" indent="-342900">
              <a:buAutoNum type="arabicPeriod"/>
            </a:pPr>
            <a:r>
              <a:rPr lang="en-US" sz="2400" dirty="0" smtClean="0"/>
              <a:t>Web services extensions</a:t>
            </a:r>
          </a:p>
          <a:p>
            <a:pPr marL="571500" indent="-342900">
              <a:buAutoNum type="arabicPeriod"/>
            </a:pPr>
            <a:r>
              <a:rPr lang="en-US" sz="2400" dirty="0" smtClean="0"/>
              <a:t>MIME types</a:t>
            </a:r>
          </a:p>
          <a:p>
            <a:pPr marL="571500" indent="-342900">
              <a:buAutoNum type="arabicPeriod"/>
            </a:pPr>
            <a:r>
              <a:rPr lang="en-US" sz="2400" dirty="0" smtClean="0"/>
              <a:t>Permissions</a:t>
            </a:r>
            <a:r>
              <a:rPr lang="en-US" sz="1800" dirty="0" smtClean="0"/>
              <a:t>(scripts, executable)</a:t>
            </a:r>
            <a:endParaRPr lang="en-US" sz="2400" dirty="0" smtClean="0"/>
          </a:p>
          <a:p>
            <a:pPr marL="571500" indent="-342900">
              <a:buAutoNum type="arabicPeriod"/>
            </a:pPr>
            <a:r>
              <a:rPr lang="en-US" sz="2400" dirty="0" smtClean="0"/>
              <a:t>IP address restrictions</a:t>
            </a:r>
          </a:p>
          <a:p>
            <a:pPr marL="571500" indent="-342900">
              <a:buAutoNum type="arabicPeriod"/>
            </a:pPr>
            <a:r>
              <a:rPr lang="en-US" sz="2400" dirty="0" smtClean="0"/>
              <a:t>Log file and content</a:t>
            </a:r>
          </a:p>
          <a:p>
            <a:pPr marL="228600" indent="0"/>
            <a:r>
              <a:rPr lang="en-US" sz="1800" dirty="0" smtClean="0"/>
              <a:t>(Configure in IIS manager)</a:t>
            </a:r>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Rectangle 5"/>
          <p:cNvSpPr/>
          <p:nvPr/>
        </p:nvSpPr>
        <p:spPr>
          <a:xfrm>
            <a:off x="5563169" y="5579901"/>
            <a:ext cx="4543231" cy="523220"/>
          </a:xfrm>
          <a:prstGeom prst="rect">
            <a:avLst/>
          </a:prstGeom>
        </p:spPr>
        <p:txBody>
          <a:bodyPr wrap="none">
            <a:spAutoFit/>
          </a:bodyPr>
          <a:lstStyle/>
          <a:p>
            <a:r>
              <a:rPr lang="en-US" b="1" dirty="0">
                <a:hlinkClick r:id="rId2"/>
              </a:rPr>
              <a:t>https://</a:t>
            </a:r>
            <a:r>
              <a:rPr lang="en-US" b="1" dirty="0" smtClean="0">
                <a:hlinkClick r:id="rId2"/>
              </a:rPr>
              <a:t>www.youtube.com/watch?v=O8L7eMAcXWs</a:t>
            </a:r>
            <a:endParaRPr lang="en-US" b="1" dirty="0" smtClean="0"/>
          </a:p>
          <a:p>
            <a:endParaRPr lang="en-US" b="1" dirty="0"/>
          </a:p>
        </p:txBody>
      </p:sp>
    </p:spTree>
    <p:extLst>
      <p:ext uri="{BB962C8B-B14F-4D97-AF65-F5344CB8AC3E}">
        <p14:creationId xmlns:p14="http://schemas.microsoft.com/office/powerpoint/2010/main" val="1860860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244" y="987425"/>
            <a:ext cx="10516144" cy="5375797"/>
          </a:xfrm>
        </p:spPr>
        <p:txBody>
          <a:bodyPr>
            <a:normAutofit fontScale="70000" lnSpcReduction="20000"/>
          </a:bodyPr>
          <a:lstStyle/>
          <a:p>
            <a:pPr marL="25400" indent="0" algn="just">
              <a:buNone/>
            </a:pPr>
            <a:r>
              <a:rPr lang="en-US" b="1" dirty="0">
                <a:latin typeface="Times New Roman" panose="02020603050405020304" pitchFamily="18" charset="0"/>
                <a:cs typeface="Times New Roman" panose="02020603050405020304" pitchFamily="18" charset="0"/>
              </a:rPr>
              <a:t>Some of the ways that can be used to harden the IIS to avoid the security breaches are listed below:</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Configuration of error pages should be done in such a way that they will display only relevant information about the issues received. The </a:t>
            </a:r>
            <a:r>
              <a:rPr lang="en-US" dirty="0">
                <a:solidFill>
                  <a:srgbClr val="FF0000"/>
                </a:solidFill>
                <a:latin typeface="Times New Roman" panose="02020603050405020304" pitchFamily="18" charset="0"/>
                <a:cs typeface="Times New Roman" panose="02020603050405020304" pitchFamily="18" charset="0"/>
              </a:rPr>
              <a:t>error pages do not display unnecessary information such as IP addresses of servers, user IDs and passwords or any </a:t>
            </a:r>
            <a:r>
              <a:rPr lang="en-US" dirty="0">
                <a:latin typeface="Times New Roman" panose="02020603050405020304" pitchFamily="18" charset="0"/>
                <a:cs typeface="Times New Roman" panose="02020603050405020304" pitchFamily="18" charset="0"/>
              </a:rPr>
              <a:t>other type of information that can help hackers in exploiting the webserver.</a:t>
            </a:r>
          </a:p>
          <a:p>
            <a:pPr algn="just"/>
            <a:r>
              <a:rPr lang="en-US" dirty="0">
                <a:latin typeface="Times New Roman" panose="02020603050405020304" pitchFamily="18" charset="0"/>
                <a:cs typeface="Times New Roman" panose="02020603050405020304" pitchFamily="18" charset="0"/>
              </a:rPr>
              <a:t>The "URL authorization" must be used in order to apply rules for specific requests e.g., dealing with a particular kind of URLs. </a:t>
            </a:r>
            <a:r>
              <a:rPr lang="en-US" dirty="0">
                <a:solidFill>
                  <a:srgbClr val="FF0000"/>
                </a:solidFill>
                <a:latin typeface="Times New Roman" panose="02020603050405020304" pitchFamily="18" charset="0"/>
                <a:cs typeface="Times New Roman" panose="02020603050405020304" pitchFamily="18" charset="0"/>
              </a:rPr>
              <a:t>URL authorization allows a company to authorize only certain users to view the requested pages</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Any feature of IIS that does not help in reducing the potential attack should be disabled.</a:t>
            </a:r>
          </a:p>
          <a:p>
            <a:pPr algn="just"/>
            <a:r>
              <a:rPr lang="en-US" dirty="0">
                <a:latin typeface="Times New Roman" panose="02020603050405020304" pitchFamily="18" charset="0"/>
                <a:cs typeface="Times New Roman" panose="02020603050405020304" pitchFamily="18" charset="0"/>
              </a:rPr>
              <a:t>The access of domains and IP addresses must be controlled that can reach the webserver.</a:t>
            </a:r>
          </a:p>
          <a:p>
            <a:pPr algn="just"/>
            <a:r>
              <a:rPr lang="en-US" dirty="0">
                <a:solidFill>
                  <a:srgbClr val="FF0000"/>
                </a:solidFill>
                <a:latin typeface="Times New Roman" panose="02020603050405020304" pitchFamily="18" charset="0"/>
                <a:cs typeface="Times New Roman" panose="02020603050405020304" pitchFamily="18" charset="0"/>
              </a:rPr>
              <a:t>Always use the firewall to ensure that only valid data package can reach the server</a:t>
            </a:r>
            <a:r>
              <a:rPr lang="en-US" dirty="0">
                <a:latin typeface="Times New Roman" panose="02020603050405020304" pitchFamily="18" charset="0"/>
                <a:cs typeface="Times New Roman" panose="02020603050405020304" pitchFamily="18" charset="0"/>
              </a:rPr>
              <a:t>.</a:t>
            </a:r>
          </a:p>
          <a:p>
            <a:pPr algn="just"/>
            <a:r>
              <a:rPr lang="en-US" dirty="0">
                <a:solidFill>
                  <a:srgbClr val="FF0000"/>
                </a:solidFill>
                <a:latin typeface="Times New Roman" panose="02020603050405020304" pitchFamily="18" charset="0"/>
                <a:cs typeface="Times New Roman" panose="02020603050405020304" pitchFamily="18" charset="0"/>
              </a:rPr>
              <a:t>Whenever Windows gets an update, the Windows operating system should be updated with the latest security patches.</a:t>
            </a:r>
          </a:p>
          <a:p>
            <a:pPr algn="just"/>
            <a:r>
              <a:rPr lang="en-US" dirty="0">
                <a:latin typeface="Times New Roman" panose="02020603050405020304" pitchFamily="18" charset="0"/>
                <a:cs typeface="Times New Roman" panose="02020603050405020304" pitchFamily="18" charset="0"/>
              </a:rPr>
              <a:t>The logging must be used to manage the record of the visitors that access the webserver.</a:t>
            </a:r>
          </a:p>
          <a:p>
            <a:pPr algn="just"/>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409482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210" y="281836"/>
            <a:ext cx="4734294" cy="707721"/>
          </a:xfrm>
        </p:spPr>
        <p:txBody>
          <a:bodyPr>
            <a:normAutofit/>
          </a:bodyPr>
          <a:lstStyle/>
          <a:p>
            <a:r>
              <a:rPr lang="en-US" b="1" dirty="0" smtClean="0"/>
              <a:t>LAMP Server(Lamp Stack)</a:t>
            </a:r>
            <a:endParaRPr lang="en-US" b="1" dirty="0"/>
          </a:p>
        </p:txBody>
      </p:sp>
      <p:sp>
        <p:nvSpPr>
          <p:cNvPr id="4" name="Text Placeholder 3"/>
          <p:cNvSpPr>
            <a:spLocks noGrp="1"/>
          </p:cNvSpPr>
          <p:nvPr>
            <p:ph type="body" idx="2"/>
          </p:nvPr>
        </p:nvSpPr>
        <p:spPr>
          <a:xfrm>
            <a:off x="388307" y="1180578"/>
            <a:ext cx="5599134" cy="4694128"/>
          </a:xfrm>
        </p:spPr>
        <p:txBody>
          <a:bodyPr>
            <a:noAutofit/>
          </a:bodyPr>
          <a:lstStyle/>
          <a:p>
            <a:pPr marL="5143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LAMP </a:t>
            </a:r>
            <a:r>
              <a:rPr lang="en-US" sz="1800" dirty="0">
                <a:latin typeface="Times New Roman" panose="02020603050405020304" pitchFamily="18" charset="0"/>
                <a:cs typeface="Times New Roman" panose="02020603050405020304" pitchFamily="18" charset="0"/>
              </a:rPr>
              <a:t>is an open-source Web development platform that uses </a:t>
            </a:r>
            <a:r>
              <a:rPr lang="en-US" sz="1800" b="1" i="1" dirty="0">
                <a:latin typeface="Times New Roman" panose="02020603050405020304" pitchFamily="18" charset="0"/>
                <a:cs typeface="Times New Roman" panose="02020603050405020304" pitchFamily="18" charset="0"/>
              </a:rPr>
              <a:t>Linux</a:t>
            </a:r>
            <a:r>
              <a:rPr lang="en-US" sz="1800" dirty="0">
                <a:latin typeface="Times New Roman" panose="02020603050405020304" pitchFamily="18" charset="0"/>
                <a:cs typeface="Times New Roman" panose="02020603050405020304" pitchFamily="18" charset="0"/>
              </a:rPr>
              <a:t> as the operating system, </a:t>
            </a:r>
            <a:r>
              <a:rPr lang="en-US" sz="1800" b="1" i="1" dirty="0">
                <a:latin typeface="Times New Roman" panose="02020603050405020304" pitchFamily="18" charset="0"/>
                <a:cs typeface="Times New Roman" panose="02020603050405020304" pitchFamily="18" charset="0"/>
              </a:rPr>
              <a:t>Apache</a:t>
            </a:r>
            <a:r>
              <a:rPr lang="en-US" sz="1800" dirty="0">
                <a:latin typeface="Times New Roman" panose="02020603050405020304" pitchFamily="18" charset="0"/>
                <a:cs typeface="Times New Roman" panose="02020603050405020304" pitchFamily="18" charset="0"/>
              </a:rPr>
              <a:t> as the Web server, </a:t>
            </a:r>
            <a:r>
              <a:rPr lang="en-US" sz="1800" b="1" i="1" dirty="0">
                <a:latin typeface="Times New Roman" panose="02020603050405020304" pitchFamily="18" charset="0"/>
                <a:cs typeface="Times New Roman" panose="02020603050405020304" pitchFamily="18" charset="0"/>
              </a:rPr>
              <a:t>MySQL</a:t>
            </a:r>
            <a:r>
              <a:rPr lang="en-US" sz="1800" dirty="0">
                <a:latin typeface="Times New Roman" panose="02020603050405020304" pitchFamily="18" charset="0"/>
                <a:cs typeface="Times New Roman" panose="02020603050405020304" pitchFamily="18" charset="0"/>
              </a:rPr>
              <a:t> as the relational database management system and </a:t>
            </a:r>
            <a:r>
              <a:rPr lang="en-US" sz="1800" b="1" i="1" dirty="0">
                <a:latin typeface="Times New Roman" panose="02020603050405020304" pitchFamily="18" charset="0"/>
                <a:cs typeface="Times New Roman" panose="02020603050405020304" pitchFamily="18" charset="0"/>
              </a:rPr>
              <a:t>PHP/Perl/Python</a:t>
            </a:r>
            <a:r>
              <a:rPr lang="en-US" sz="1800" dirty="0">
                <a:latin typeface="Times New Roman" panose="02020603050405020304" pitchFamily="18" charset="0"/>
                <a:cs typeface="Times New Roman" panose="02020603050405020304" pitchFamily="18" charset="0"/>
              </a:rPr>
              <a:t> as the object-oriented scripting </a:t>
            </a:r>
            <a:r>
              <a:rPr lang="en-US" sz="1800" dirty="0" smtClean="0">
                <a:latin typeface="Times New Roman" panose="02020603050405020304" pitchFamily="18" charset="0"/>
                <a:cs typeface="Times New Roman" panose="02020603050405020304" pitchFamily="18" charset="0"/>
              </a:rPr>
              <a:t>language.</a:t>
            </a:r>
          </a:p>
          <a:p>
            <a:pPr marL="5143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LAMP </a:t>
            </a:r>
            <a:r>
              <a:rPr lang="en-US" sz="1800" dirty="0">
                <a:latin typeface="Times New Roman" panose="02020603050405020304" pitchFamily="18" charset="0"/>
                <a:cs typeface="Times New Roman" panose="02020603050405020304" pitchFamily="18" charset="0"/>
              </a:rPr>
              <a:t>has classic layered architecture, with Linux at the lowest level. The next layer is Apache and MySQL, followed by </a:t>
            </a:r>
            <a:r>
              <a:rPr lang="en-US" sz="1800" dirty="0" smtClean="0">
                <a:latin typeface="Times New Roman" panose="02020603050405020304" pitchFamily="18" charset="0"/>
                <a:cs typeface="Times New Roman" panose="02020603050405020304" pitchFamily="18" charset="0"/>
              </a:rPr>
              <a:t>PHP. Although </a:t>
            </a:r>
            <a:r>
              <a:rPr lang="en-US" sz="1800" dirty="0">
                <a:latin typeface="Times New Roman" panose="02020603050405020304" pitchFamily="18" charset="0"/>
                <a:cs typeface="Times New Roman" panose="02020603050405020304" pitchFamily="18" charset="0"/>
              </a:rPr>
              <a:t>PHP is at the top or presentation layer, the PHP component sits inside Apache.</a:t>
            </a:r>
          </a:p>
          <a:p>
            <a:pPr marL="5143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LAMP stack order of execution shows how the elements interoperate. The process starts when the Apache webserver receives requests for web pages from a user's browser. If the request is for a PHP file, Apache passes the request to PHP, which loads the file and executes the code contained in the file. PHP also communicates with MySQL to fetch any data referenced in the code.</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122" name="Picture 2" descr="What is L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7960" y="1340283"/>
            <a:ext cx="5720001" cy="4183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29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
          <p:cNvSpPr txBox="1">
            <a:spLocks noGrp="1"/>
          </p:cNvSpPr>
          <p:nvPr>
            <p:ph type="title"/>
          </p:nvPr>
        </p:nvSpPr>
        <p:spPr>
          <a:xfrm>
            <a:off x="838200" y="51543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What is Apache?</a:t>
            </a:r>
            <a:br>
              <a:rPr lang="en-US" dirty="0"/>
            </a:br>
            <a:endParaRPr dirty="0"/>
          </a:p>
        </p:txBody>
      </p:sp>
      <p:sp>
        <p:nvSpPr>
          <p:cNvPr id="228" name="Google Shape;228;p4"/>
          <p:cNvSpPr txBox="1">
            <a:spLocks noGrp="1"/>
          </p:cNvSpPr>
          <p:nvPr>
            <p:ph type="body" idx="1"/>
          </p:nvPr>
        </p:nvSpPr>
        <p:spPr>
          <a:xfrm>
            <a:off x="838200" y="1515649"/>
            <a:ext cx="10515600" cy="4661314"/>
          </a:xfrm>
          <a:prstGeom prst="rect">
            <a:avLst/>
          </a:prstGeom>
          <a:noFill/>
          <a:ln>
            <a:noFill/>
          </a:ln>
        </p:spPr>
        <p:txBody>
          <a:bodyPr spcFirstLastPara="1" wrap="square" lIns="91425" tIns="45700" rIns="91425" bIns="45700" anchor="t" anchorCtr="0">
            <a:noAutofit/>
          </a:bodyPr>
          <a:lstStyle/>
          <a:p>
            <a:pPr marL="228600" lvl="0" indent="-228600" algn="just" rtl="0">
              <a:lnSpc>
                <a:spcPct val="100000"/>
              </a:lnSpc>
              <a:spcBef>
                <a:spcPts val="0"/>
              </a:spcBef>
              <a:spcAft>
                <a:spcPts val="0"/>
              </a:spcAft>
              <a:buClr>
                <a:schemeClr val="dk1"/>
              </a:buClr>
              <a:buSzPts val="2800"/>
              <a:buChar char="•"/>
            </a:pPr>
            <a:r>
              <a:rPr lang="en-US" sz="2200" dirty="0">
                <a:latin typeface="Times New Roman" panose="02020603050405020304" pitchFamily="18" charset="0"/>
                <a:cs typeface="Times New Roman" panose="02020603050405020304" pitchFamily="18" charset="0"/>
              </a:rPr>
              <a:t>Apache, or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Apache HTTP web server, is an open source Web server application managed by the </a:t>
            </a:r>
            <a:r>
              <a:rPr lang="en-US" sz="2200" dirty="0">
                <a:solidFill>
                  <a:srgbClr val="FF0000"/>
                </a:solidFill>
                <a:latin typeface="Times New Roman" panose="02020603050405020304" pitchFamily="18" charset="0"/>
                <a:cs typeface="Times New Roman" panose="02020603050405020304" pitchFamily="18" charset="0"/>
              </a:rPr>
              <a:t>Apache Software Foundation</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228600" lvl="0" indent="-228600" algn="just" rtl="0">
              <a:lnSpc>
                <a:spcPct val="100000"/>
              </a:lnSpc>
              <a:spcBef>
                <a:spcPts val="0"/>
              </a:spcBef>
              <a:spcAft>
                <a:spcPts val="0"/>
              </a:spcAft>
              <a:buClr>
                <a:schemeClr val="dk1"/>
              </a:buClr>
              <a:buSzPts val="2800"/>
              <a:buChar char="•"/>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server software is freely distributed, and the open source license means users can edit the underlying code to tweak performance and contribute to the future development of </a:t>
            </a:r>
            <a:r>
              <a:rPr lang="en-US" sz="2200" dirty="0" smtClean="0">
                <a:latin typeface="Times New Roman" panose="02020603050405020304" pitchFamily="18" charset="0"/>
                <a:cs typeface="Times New Roman" panose="02020603050405020304" pitchFamily="18" charset="0"/>
              </a:rPr>
              <a:t>the.</a:t>
            </a:r>
          </a:p>
          <a:p>
            <a:pPr marL="228600" lvl="0" indent="-228600" algn="just">
              <a:lnSpc>
                <a:spcPct val="100000"/>
              </a:lnSpc>
              <a:spcBef>
                <a:spcPts val="0"/>
              </a:spcBef>
              <a:buSzPts val="2800"/>
            </a:pPr>
            <a:r>
              <a:rPr lang="en-US" sz="2000" dirty="0">
                <a:solidFill>
                  <a:schemeClr val="tx1"/>
                </a:solidFill>
                <a:latin typeface="Times New Roman" panose="02020603050405020304" pitchFamily="18" charset="0"/>
                <a:cs typeface="Times New Roman" panose="02020603050405020304" pitchFamily="18" charset="0"/>
              </a:rPr>
              <a:t>Although we call Apache a web server, it is not a physical server, but rather a software that runs on an HTTP server. Its job is to establish a connection between a server and the browsers of website visitors (Firefox, Google Chrome, Safari, etc.) while delivering files back and forth between them (client-server structure). The Apache software is also compatible with any operating system, from Windows to Unix.</a:t>
            </a:r>
            <a:r>
              <a:rPr lang="en-US" sz="2400" dirty="0">
                <a:solidFill>
                  <a:srgbClr val="36344D"/>
                </a:solidFill>
                <a:latin typeface="Muli"/>
              </a:rPr>
              <a:t> </a:t>
            </a:r>
            <a:endParaRPr lang="en-US" sz="2400" dirty="0" smtClean="0">
              <a:solidFill>
                <a:srgbClr val="36344D"/>
              </a:solidFill>
              <a:latin typeface="Muli"/>
            </a:endParaRPr>
          </a:p>
          <a:p>
            <a:pPr marL="228600" lvl="0" indent="-228600" algn="just">
              <a:lnSpc>
                <a:spcPct val="100000"/>
              </a:lnSpc>
              <a:spcBef>
                <a:spcPts val="0"/>
              </a:spcBef>
              <a:buSzPts val="2800"/>
            </a:pPr>
            <a:r>
              <a:rPr lang="en-US" sz="2200" dirty="0">
                <a:latin typeface="Times New Roman" panose="02020603050405020304" pitchFamily="18" charset="0"/>
                <a:cs typeface="Times New Roman" panose="02020603050405020304" pitchFamily="18" charset="0"/>
              </a:rPr>
              <a:t>The server and the client communicate through the HTTP protocol, and the Apache web server is responsible for the smooth and secure communication between the two machines.</a:t>
            </a:r>
            <a:endParaRPr lang="en-US" sz="2200" dirty="0" smtClean="0">
              <a:latin typeface="Times New Roman" panose="02020603050405020304" pitchFamily="18" charset="0"/>
              <a:cs typeface="Times New Roman" panose="02020603050405020304" pitchFamily="18" charset="0"/>
            </a:endParaRPr>
          </a:p>
          <a:p>
            <a:pPr marL="228600" lvl="0" indent="-228600" algn="just" rtl="0">
              <a:lnSpc>
                <a:spcPct val="100000"/>
              </a:lnSpc>
              <a:spcBef>
                <a:spcPts val="0"/>
              </a:spcBef>
              <a:spcAft>
                <a:spcPts val="0"/>
              </a:spcAft>
              <a:buClr>
                <a:schemeClr val="dk1"/>
              </a:buClr>
              <a:buSzPts val="2800"/>
              <a:buChar char="•"/>
            </a:pPr>
            <a:r>
              <a:rPr lang="en-US" sz="2200" dirty="0" smtClean="0">
                <a:latin typeface="Times New Roman" panose="02020603050405020304" pitchFamily="18" charset="0"/>
                <a:cs typeface="Times New Roman" panose="02020603050405020304" pitchFamily="18" charset="0"/>
              </a:rPr>
              <a:t>Support</a:t>
            </a:r>
            <a:r>
              <a:rPr lang="en-US" sz="2200" dirty="0">
                <a:latin typeface="Times New Roman" panose="02020603050405020304" pitchFamily="18" charset="0"/>
                <a:cs typeface="Times New Roman" panose="02020603050405020304" pitchFamily="18" charset="0"/>
              </a:rPr>
              <a:t>, fixes and development are handled by the loyal user community and coordinated by the Apache Software Foundation</a:t>
            </a:r>
            <a:r>
              <a:rPr lang="en-US" sz="2200" dirty="0" smtClean="0">
                <a:latin typeface="Times New Roman" panose="02020603050405020304" pitchFamily="18" charset="0"/>
                <a:cs typeface="Times New Roman" panose="02020603050405020304" pitchFamily="18" charset="0"/>
              </a:rPr>
              <a:t>.</a:t>
            </a:r>
          </a:p>
          <a:p>
            <a:pPr marL="228600" lvl="0" indent="-50800" algn="l" rtl="0">
              <a:lnSpc>
                <a:spcPct val="90000"/>
              </a:lnSpc>
              <a:spcBef>
                <a:spcPts val="1000"/>
              </a:spcBef>
              <a:spcAft>
                <a:spcPts val="0"/>
              </a:spcAft>
              <a:buClr>
                <a:schemeClr val="dk1"/>
              </a:buClr>
              <a:buSzPts val="2800"/>
              <a:buNone/>
            </a:pPr>
            <a:endParaRPr sz="2200" dirty="0">
              <a:latin typeface="Times New Roman" panose="02020603050405020304" pitchFamily="18" charset="0"/>
              <a:cs typeface="Times New Roman" panose="02020603050405020304" pitchFamily="18" charset="0"/>
            </a:endParaRPr>
          </a:p>
        </p:txBody>
      </p:sp>
      <p:sp>
        <p:nvSpPr>
          <p:cNvPr id="229" name="Google Shape;2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7" cy="569934"/>
          </a:xfrm>
        </p:spPr>
        <p:txBody>
          <a:bodyPr/>
          <a:lstStyle/>
          <a:p>
            <a:r>
              <a:rPr lang="en-US" b="1" dirty="0" smtClean="0"/>
              <a:t>Working Features</a:t>
            </a:r>
            <a:endParaRPr lang="en-US" b="1" dirty="0"/>
          </a:p>
        </p:txBody>
      </p:sp>
      <p:sp>
        <p:nvSpPr>
          <p:cNvPr id="4" name="Text Placeholder 3"/>
          <p:cNvSpPr>
            <a:spLocks noGrp="1"/>
          </p:cNvSpPr>
          <p:nvPr>
            <p:ph type="body" idx="2"/>
          </p:nvPr>
        </p:nvSpPr>
        <p:spPr>
          <a:xfrm>
            <a:off x="789684" y="1227552"/>
            <a:ext cx="10233220" cy="4954588"/>
          </a:xfrm>
        </p:spPr>
        <p:txBody>
          <a:bodyPr>
            <a:normAutofit/>
          </a:bodyPr>
          <a:lstStyle/>
          <a:p>
            <a:pPr marL="5143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Apache web server has modules which add more functions to its software, such as MPM (for handling multi-processing modes) or </a:t>
            </a:r>
            <a:r>
              <a:rPr lang="en-US" sz="2000" dirty="0" err="1">
                <a:latin typeface="Times New Roman" panose="02020603050405020304" pitchFamily="18" charset="0"/>
                <a:cs typeface="Times New Roman" panose="02020603050405020304" pitchFamily="18" charset="0"/>
              </a:rPr>
              <a:t>mod_ssl</a:t>
            </a:r>
            <a:r>
              <a:rPr lang="en-US" sz="2000" dirty="0">
                <a:latin typeface="Times New Roman" panose="02020603050405020304" pitchFamily="18" charset="0"/>
                <a:cs typeface="Times New Roman" panose="02020603050405020304" pitchFamily="18" charset="0"/>
              </a:rPr>
              <a:t> for enabling SSL v3 and </a:t>
            </a:r>
            <a:r>
              <a:rPr lang="en-US" sz="2000" dirty="0" smtClean="0">
                <a:latin typeface="Times New Roman" panose="02020603050405020304" pitchFamily="18" charset="0"/>
                <a:cs typeface="Times New Roman" panose="02020603050405020304" pitchFamily="18" charset="0"/>
              </a:rPr>
              <a:t>TLS</a:t>
            </a:r>
          </a:p>
          <a:p>
            <a:pPr marL="514350" indent="-285750" algn="just"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hlinkClick r:id="rId2"/>
              </a:rPr>
              <a:t>.</a:t>
            </a:r>
            <a:r>
              <a:rPr lang="en-US" sz="2000" dirty="0" err="1" smtClean="0">
                <a:latin typeface="Times New Roman" panose="02020603050405020304" pitchFamily="18" charset="0"/>
                <a:cs typeface="Times New Roman" panose="02020603050405020304" pitchFamily="18" charset="0"/>
                <a:hlinkClick r:id="rId2"/>
              </a:rPr>
              <a:t>htaccess</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htaccess</a:t>
            </a:r>
            <a:r>
              <a:rPr lang="en-US" sz="2000" dirty="0">
                <a:latin typeface="Times New Roman" panose="02020603050405020304" pitchFamily="18" charset="0"/>
                <a:cs typeface="Times New Roman" panose="02020603050405020304" pitchFamily="18" charset="0"/>
              </a:rPr>
              <a:t> file is a basic configuration file used by the Apache web server to let you create special rules that tell your web server how to function. It located in the root </a:t>
            </a:r>
            <a:r>
              <a:rPr lang="en-US" sz="2000" dirty="0" smtClean="0">
                <a:latin typeface="Times New Roman" panose="02020603050405020304" pitchFamily="18" charset="0"/>
                <a:cs typeface="Times New Roman" panose="02020603050405020304" pitchFamily="18" charset="0"/>
              </a:rPr>
              <a:t>folder. </a:t>
            </a:r>
            <a:r>
              <a:rPr lang="en-US" sz="2000" dirty="0"/>
              <a:t>To configure Apache, you’ll need to access </a:t>
            </a:r>
            <a:r>
              <a:rPr lang="en-US" sz="2000" dirty="0">
                <a:hlinkClick r:id="rId3"/>
              </a:rPr>
              <a:t>.</a:t>
            </a:r>
            <a:r>
              <a:rPr lang="en-US" sz="2000" dirty="0" err="1">
                <a:hlinkClick r:id="rId3"/>
              </a:rPr>
              <a:t>htaccess</a:t>
            </a:r>
            <a:r>
              <a:rPr lang="en-US" sz="2000" dirty="0"/>
              <a:t>. </a:t>
            </a:r>
            <a:endParaRPr lang="en-US" sz="2000" dirty="0">
              <a:latin typeface="Times New Roman" panose="02020603050405020304" pitchFamily="18" charset="0"/>
              <a:cs typeface="Times New Roman" panose="02020603050405020304" pitchFamily="18" charset="0"/>
            </a:endParaRPr>
          </a:p>
          <a:p>
            <a:pPr marL="514350" indent="-285750" algn="just"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IPv6, FTP, </a:t>
            </a:r>
            <a:r>
              <a:rPr lang="en-US" sz="2000" dirty="0" smtClean="0">
                <a:latin typeface="Times New Roman" panose="02020603050405020304" pitchFamily="18" charset="0"/>
                <a:cs typeface="Times New Roman" panose="02020603050405020304" pitchFamily="18" charset="0"/>
                <a:hlinkClick r:id="rId4"/>
              </a:rPr>
              <a:t>HTTP/2</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a:p>
            <a:pPr marL="514350" indent="-285750" algn="just" fontAlgn="base">
              <a:buFont typeface="Arial" panose="020B0604020202020204" pitchFamily="34" charset="0"/>
              <a:buChar char="•"/>
            </a:pPr>
            <a:r>
              <a:rPr lang="en-US" sz="2000" dirty="0" smtClean="0">
                <a:solidFill>
                  <a:srgbClr val="FF0000"/>
                </a:solidFill>
                <a:latin typeface="Times New Roman" panose="02020603050405020304" pitchFamily="18" charset="0"/>
                <a:cs typeface="Times New Roman" panose="02020603050405020304" pitchFamily="18" charset="0"/>
              </a:rPr>
              <a:t>Some </a:t>
            </a:r>
            <a:r>
              <a:rPr lang="en-US" sz="2000" dirty="0">
                <a:solidFill>
                  <a:srgbClr val="FF0000"/>
                </a:solidFill>
                <a:latin typeface="Times New Roman" panose="02020603050405020304" pitchFamily="18" charset="0"/>
                <a:cs typeface="Times New Roman" panose="02020603050405020304" pitchFamily="18" charset="0"/>
              </a:rPr>
              <a:t>high-profile companies using Apache include Cisco, IBM, Salesforce, General Electric, Adobe, VMware, Xerox, LinkedIn, Facebook, Hewlett-Packard, AT&amp;T, Siemens, eBay, and many more</a:t>
            </a:r>
            <a:r>
              <a:rPr lang="en-US" sz="2000" dirty="0" smtClean="0">
                <a:solidFill>
                  <a:srgbClr val="FF0000"/>
                </a:solidFill>
                <a:latin typeface="Times New Roman" panose="02020603050405020304" pitchFamily="18" charset="0"/>
                <a:cs typeface="Times New Roman" panose="02020603050405020304" pitchFamily="18" charset="0"/>
              </a:rPr>
              <a:t>.</a:t>
            </a:r>
          </a:p>
          <a:p>
            <a:pPr marL="228600" lvl="0" indent="0" algn="just" fontAlgn="base"/>
            <a:endParaRPr lang="en-US" sz="2000" dirty="0">
              <a:solidFill>
                <a:srgbClr val="FF0000"/>
              </a:solidFill>
              <a:latin typeface="Times New Roman" panose="02020603050405020304" pitchFamily="18" charset="0"/>
              <a:cs typeface="Times New Roman" panose="02020603050405020304" pitchFamily="18" charset="0"/>
            </a:endParaRPr>
          </a:p>
          <a:p>
            <a:pPr marL="228600" indent="0" algn="just" fontAlgn="base"/>
            <a:r>
              <a:rPr lang="en-US" sz="2000" b="1" i="1" dirty="0">
                <a:solidFill>
                  <a:schemeClr val="tx1"/>
                </a:solidFill>
                <a:latin typeface="Times New Roman" panose="02020603050405020304" pitchFamily="18" charset="0"/>
                <a:cs typeface="Times New Roman" panose="02020603050405020304" pitchFamily="18" charset="0"/>
              </a:rPr>
              <a:t>Because Apache doesn’t perform as well in some benchmarks, especially for static websites or websites with high traffic, </a:t>
            </a:r>
            <a:r>
              <a:rPr lang="en-US" sz="2000" b="1" i="1" dirty="0" err="1">
                <a:solidFill>
                  <a:schemeClr val="tx1"/>
                </a:solidFill>
                <a:latin typeface="Times New Roman" panose="02020603050405020304" pitchFamily="18" charset="0"/>
                <a:cs typeface="Times New Roman" panose="02020603050405020304" pitchFamily="18" charset="0"/>
              </a:rPr>
              <a:t>Kinsta</a:t>
            </a:r>
            <a:r>
              <a:rPr lang="en-US" sz="2000" b="1" i="1" dirty="0">
                <a:solidFill>
                  <a:schemeClr val="tx1"/>
                </a:solidFill>
                <a:latin typeface="Times New Roman" panose="02020603050405020304" pitchFamily="18" charset="0"/>
                <a:cs typeface="Times New Roman" panose="02020603050405020304" pitchFamily="18" charset="0"/>
              </a:rPr>
              <a:t> uses the NGINX web server instead of Apache.</a:t>
            </a:r>
          </a:p>
          <a:p>
            <a:pPr marL="228600" lvl="0" indent="0" algn="just" fontAlgn="base"/>
            <a:endParaRPr lang="en-US" sz="2000" b="1" i="1" dirty="0">
              <a:solidFill>
                <a:srgbClr val="FF0000"/>
              </a:solidFill>
              <a:latin typeface="Times New Roman" panose="02020603050405020304" pitchFamily="18" charset="0"/>
              <a:cs typeface="Times New Roman" panose="02020603050405020304" pitchFamily="18" charset="0"/>
            </a:endParaRPr>
          </a:p>
          <a:p>
            <a:pPr marL="514350" indent="-285750" fontAlgn="base">
              <a:buFont typeface="Arial" panose="020B0604020202020204" pitchFamily="34" charset="0"/>
              <a:buChar char="•"/>
            </a:pPr>
            <a:endParaRPr lang="en-US" dirty="0" smtClean="0"/>
          </a:p>
          <a:p>
            <a:pPr marL="514350" indent="-285750" fontAlgn="base">
              <a:buFont typeface="Arial" panose="020B0604020202020204" pitchFamily="34" charset="0"/>
              <a:buChar char="•"/>
            </a:pPr>
            <a:endParaRPr lang="en-US" dirty="0"/>
          </a:p>
          <a:p>
            <a:pPr marL="5143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5143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04059921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885</Words>
  <Application>Microsoft Office PowerPoint</Application>
  <PresentationFormat>Custom</PresentationFormat>
  <Paragraphs>135</Paragraphs>
  <Slides>16</Slides>
  <Notes>9</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0</vt:i4>
      </vt:variant>
      <vt:variant>
        <vt:lpstr>Slide Titles</vt:lpstr>
      </vt:variant>
      <vt:variant>
        <vt:i4>16</vt:i4>
      </vt:variant>
    </vt:vector>
  </HeadingPairs>
  <TitlesOfParts>
    <vt:vector size="26" baseType="lpstr">
      <vt:lpstr>Arial</vt:lpstr>
      <vt:lpstr>Raleway ExtraBold</vt:lpstr>
      <vt:lpstr>Droid Sans Mono</vt:lpstr>
      <vt:lpstr>Times New Roman</vt:lpstr>
      <vt:lpstr>Muli</vt:lpstr>
      <vt:lpstr>Calibri</vt:lpstr>
      <vt:lpstr>Arial Black</vt:lpstr>
      <vt:lpstr>Courier</vt:lpstr>
      <vt:lpstr>1_Office Theme</vt:lpstr>
      <vt:lpstr>Contents Slide Master</vt:lpstr>
      <vt:lpstr>PowerPoint Presentation</vt:lpstr>
      <vt:lpstr>Lecture Objectives </vt:lpstr>
      <vt:lpstr>What is IIS?</vt:lpstr>
      <vt:lpstr>PowerPoint Presentation</vt:lpstr>
      <vt:lpstr>Web server Security</vt:lpstr>
      <vt:lpstr>PowerPoint Presentation</vt:lpstr>
      <vt:lpstr>LAMP Server(Lamp Stack)</vt:lpstr>
      <vt:lpstr>What is Apache? </vt:lpstr>
      <vt:lpstr>Working Features</vt:lpstr>
      <vt:lpstr>Security Practices</vt:lpstr>
      <vt:lpstr>Apache Pros and Cons </vt:lpstr>
      <vt:lpstr>IIS Vs  Apache</vt:lpstr>
      <vt:lpstr>Accessing Web Servers </vt:lpstr>
      <vt:lpstr>  Web Resources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18</cp:revision>
  <dcterms:created xsi:type="dcterms:W3CDTF">2019-01-09T10:33:58Z</dcterms:created>
  <dcterms:modified xsi:type="dcterms:W3CDTF">2022-08-10T05:01:08Z</dcterms:modified>
</cp:coreProperties>
</file>