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2"/>
  </p:notesMasterIdLst>
  <p:handoutMasterIdLst>
    <p:handoutMasterId r:id="rId33"/>
  </p:handoutMasterIdLst>
  <p:sldIdLst>
    <p:sldId id="287" r:id="rId3"/>
    <p:sldId id="281" r:id="rId4"/>
    <p:sldId id="437" r:id="rId5"/>
    <p:sldId id="438" r:id="rId6"/>
    <p:sldId id="418"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12" r:id="rId25"/>
    <p:sldId id="413" r:id="rId26"/>
    <p:sldId id="411" r:id="rId27"/>
    <p:sldId id="415" r:id="rId28"/>
    <p:sldId id="416" r:id="rId29"/>
    <p:sldId id="409"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7" name="Shape 188"/>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p>
            <a:pPr eaLnBrk="1" hangingPunct="1"/>
            <a:endParaRPr lang="en-US" altLang="en-US" smtClean="0"/>
          </a:p>
        </p:txBody>
      </p:sp>
      <p:sp>
        <p:nvSpPr>
          <p:cNvPr id="34818" name="Shape 189"/>
          <p:cNvSpPr>
            <a:spLocks noGrp="1" noRot="1" noChangeAspec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120000 w 120000"/>
              <a:gd name="T11" fmla="*/ 120000 h 120000"/>
            </a:gdLst>
            <a:ahLst/>
            <a:cxnLst>
              <a:cxn ang="0">
                <a:pos x="T0" y="T1"/>
              </a:cxn>
              <a:cxn ang="0">
                <a:pos x="T2" y="T3"/>
              </a:cxn>
              <a:cxn ang="0">
                <a:pos x="T4" y="T5"/>
              </a:cxn>
              <a:cxn ang="0">
                <a:pos x="T6" y="T7"/>
              </a:cxn>
            </a:cxnLst>
            <a:rect l="T8" t="T9" r="T10" b="T11"/>
            <a:pathLst>
              <a:path w="120000" h="120000" extrusionOk="0">
                <a:moveTo>
                  <a:pt x="0" y="0"/>
                </a:moveTo>
                <a:lnTo>
                  <a:pt x="120000" y="0"/>
                </a:lnTo>
                <a:lnTo>
                  <a:pt x="120000" y="120000"/>
                </a:lnTo>
                <a:lnTo>
                  <a:pt x="0" y="120000"/>
                </a:lnTo>
                <a:close/>
              </a:path>
            </a:pathLst>
          </a:custGeom>
          <a:noFill/>
          <a:ln>
            <a:rou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28</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8/10/2022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uSKdjjw5zo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10"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a:t>Network topologies and DMZ</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GB" altLang="en-US" smtClean="0"/>
              <a:t>Bus</a:t>
            </a:r>
          </a:p>
        </p:txBody>
      </p:sp>
      <p:sp>
        <p:nvSpPr>
          <p:cNvPr id="3" name="Text Placeholder 2"/>
          <p:cNvSpPr>
            <a:spLocks noGrp="1"/>
          </p:cNvSpPr>
          <p:nvPr>
            <p:ph type="body" idx="1"/>
          </p:nvPr>
        </p:nvSpPr>
        <p:spPr/>
        <p:txBody>
          <a:bodyPr/>
          <a:lstStyle/>
          <a:p>
            <a:pPr algn="l" rtl="0" fontAlgn="auto">
              <a:spcBef>
                <a:spcPts val="580"/>
              </a:spcBef>
              <a:spcAft>
                <a:spcPts val="0"/>
              </a:spcAft>
              <a:buFont typeface="Wingdings 2"/>
              <a:buNone/>
              <a:defRPr/>
            </a:pPr>
            <a:r>
              <a:rPr lang="en-GB" dirty="0" smtClean="0"/>
              <a:t>Advantages	</a:t>
            </a:r>
            <a:endParaRPr lang="en-GB" dirty="0"/>
          </a:p>
        </p:txBody>
      </p:sp>
      <p:sp>
        <p:nvSpPr>
          <p:cNvPr id="5" name="Text Placeholder 4"/>
          <p:cNvSpPr>
            <a:spLocks noGrp="1"/>
          </p:cNvSpPr>
          <p:nvPr>
            <p:ph type="body" sz="half" idx="3"/>
          </p:nvPr>
        </p:nvSpPr>
        <p:spPr/>
        <p:txBody>
          <a:bodyPr/>
          <a:lstStyle/>
          <a:p>
            <a:pPr algn="l" rtl="0" fontAlgn="auto">
              <a:spcBef>
                <a:spcPts val="580"/>
              </a:spcBef>
              <a:spcAft>
                <a:spcPts val="0"/>
              </a:spcAft>
              <a:buFont typeface="Wingdings 2"/>
              <a:buNone/>
              <a:defRPr/>
            </a:pPr>
            <a:r>
              <a:rPr lang="en-GB" dirty="0" smtClean="0"/>
              <a:t>Disadvantage</a:t>
            </a:r>
            <a:endParaRPr lang="en-GB" dirty="0"/>
          </a:p>
        </p:txBody>
      </p:sp>
      <p:sp>
        <p:nvSpPr>
          <p:cNvPr id="22532"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22533" name="Content Placeholder 3"/>
          <p:cNvSpPr>
            <a:spLocks noGrp="1"/>
          </p:cNvSpPr>
          <p:nvPr>
            <p:ph sz="half" idx="2"/>
          </p:nvPr>
        </p:nvSpPr>
        <p:spPr/>
        <p:txBody>
          <a:bodyPr/>
          <a:lstStyle/>
          <a:p>
            <a:pPr algn="l" rtl="0"/>
            <a:r>
              <a:rPr lang="en-US" altLang="en-US" smtClean="0"/>
              <a:t>Works well for small networks</a:t>
            </a:r>
          </a:p>
          <a:p>
            <a:pPr algn="l" rtl="0"/>
            <a:r>
              <a:rPr lang="en-US" altLang="en-US" smtClean="0"/>
              <a:t>Easy to install</a:t>
            </a:r>
          </a:p>
          <a:p>
            <a:pPr algn="l" rtl="0"/>
            <a:r>
              <a:rPr lang="en-US" altLang="en-US" smtClean="0"/>
              <a:t>Relatively inexpensive to implement</a:t>
            </a:r>
          </a:p>
        </p:txBody>
      </p:sp>
      <p:sp>
        <p:nvSpPr>
          <p:cNvPr id="22534" name="Content Placeholder 5"/>
          <p:cNvSpPr>
            <a:spLocks noGrp="1"/>
          </p:cNvSpPr>
          <p:nvPr>
            <p:ph sz="half" idx="4"/>
          </p:nvPr>
        </p:nvSpPr>
        <p:spPr/>
        <p:txBody>
          <a:bodyPr/>
          <a:lstStyle/>
          <a:p>
            <a:pPr algn="l" rtl="0"/>
            <a:r>
              <a:rPr lang="en-US" altLang="en-US" smtClean="0"/>
              <a:t>Management costs can be high</a:t>
            </a:r>
          </a:p>
          <a:p>
            <a:pPr algn="l" rtl="0"/>
            <a:r>
              <a:rPr lang="en-GB" altLang="en-US" smtClean="0"/>
              <a:t>Network disruption when computers are added or removed</a:t>
            </a:r>
          </a:p>
          <a:p>
            <a:pPr algn="l" rtl="0"/>
            <a:r>
              <a:rPr lang="en-GB" altLang="en-US" smtClean="0"/>
              <a:t>A break in the cable will prevent all systems from accessing the network.</a:t>
            </a:r>
            <a:endParaRPr lang="en-US" altLang="en-US" smtClean="0"/>
          </a:p>
          <a:p>
            <a:pPr algn="l" rtl="0"/>
            <a:r>
              <a:rPr lang="en-GB" altLang="en-US" smtClean="0"/>
              <a:t>Difficult to troubleshoot</a:t>
            </a:r>
          </a:p>
        </p:txBody>
      </p:sp>
    </p:spTree>
    <p:extLst>
      <p:ext uri="{BB962C8B-B14F-4D97-AF65-F5344CB8AC3E}">
        <p14:creationId xmlns:p14="http://schemas.microsoft.com/office/powerpoint/2010/main" val="526418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tLang="en-US" smtClean="0"/>
              <a:t>Ring</a:t>
            </a:r>
          </a:p>
        </p:txBody>
      </p:sp>
      <p:sp>
        <p:nvSpPr>
          <p:cNvPr id="2355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pic>
        <p:nvPicPr>
          <p:cNvPr id="23555" name="Picture 4" descr="Fig06-0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320800" y="1295400"/>
            <a:ext cx="9525000" cy="4572000"/>
          </a:xfrm>
        </p:spPr>
      </p:pic>
    </p:spTree>
    <p:extLst>
      <p:ext uri="{BB962C8B-B14F-4D97-AF65-F5344CB8AC3E}">
        <p14:creationId xmlns:p14="http://schemas.microsoft.com/office/powerpoint/2010/main" val="795407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ltLang="en-US" smtClean="0"/>
              <a:t>Simple Physical Topologies</a:t>
            </a:r>
          </a:p>
        </p:txBody>
      </p:sp>
      <p:sp>
        <p:nvSpPr>
          <p:cNvPr id="2457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28675" name="Rectangle 3"/>
          <p:cNvSpPr>
            <a:spLocks noGrp="1" noChangeArrowheads="1"/>
          </p:cNvSpPr>
          <p:nvPr>
            <p:ph sz="quarter" idx="1"/>
          </p:nvPr>
        </p:nvSpPr>
        <p:spPr>
          <a:xfrm>
            <a:off x="609600" y="1600201"/>
            <a:ext cx="10972800" cy="2112963"/>
          </a:xfrm>
        </p:spPr>
        <p:txBody>
          <a:bodyPr>
            <a:normAutofit fontScale="92500" lnSpcReduction="20000"/>
          </a:bodyPr>
          <a:lstStyle/>
          <a:p>
            <a:pPr marL="274320" indent="-274320" algn="l" rtl="0" fontAlgn="auto">
              <a:lnSpc>
                <a:spcPct val="90000"/>
              </a:lnSpc>
              <a:spcBef>
                <a:spcPts val="580"/>
              </a:spcBef>
              <a:spcAft>
                <a:spcPts val="0"/>
              </a:spcAft>
              <a:buClr>
                <a:schemeClr val="tx1"/>
              </a:buClr>
              <a:buFont typeface="Wingdings 2"/>
              <a:buChar char=""/>
              <a:defRPr/>
            </a:pPr>
            <a:r>
              <a:rPr lang="en-US" sz="2400" dirty="0"/>
              <a:t>Ring topology</a:t>
            </a:r>
          </a:p>
          <a:p>
            <a:pPr marL="548640" lvl="1" algn="l" rtl="0" fontAlgn="auto">
              <a:lnSpc>
                <a:spcPct val="90000"/>
              </a:lnSpc>
              <a:spcBef>
                <a:spcPts val="370"/>
              </a:spcBef>
              <a:spcAft>
                <a:spcPts val="0"/>
              </a:spcAft>
              <a:buClr>
                <a:schemeClr val="tx1"/>
              </a:buClr>
              <a:buFont typeface="Wingdings 2"/>
              <a:buChar char=""/>
              <a:defRPr/>
            </a:pPr>
            <a:r>
              <a:rPr lang="en-US" sz="2000" dirty="0" smtClean="0"/>
              <a:t>Each node is connected to the two nearest nodes so the entire network forms a circle</a:t>
            </a:r>
          </a:p>
          <a:p>
            <a:pPr marL="548640" lvl="1" algn="l" rtl="0" fontAlgn="auto">
              <a:lnSpc>
                <a:spcPct val="90000"/>
              </a:lnSpc>
              <a:spcBef>
                <a:spcPts val="370"/>
              </a:spcBef>
              <a:spcAft>
                <a:spcPts val="0"/>
              </a:spcAft>
              <a:buClr>
                <a:schemeClr val="tx1"/>
              </a:buClr>
              <a:buFont typeface="Wingdings 2"/>
              <a:buChar char=""/>
              <a:defRPr/>
            </a:pPr>
            <a:r>
              <a:rPr lang="en-US" sz="2000" dirty="0" smtClean="0"/>
              <a:t>One method for passing data on ring networks is </a:t>
            </a:r>
            <a:r>
              <a:rPr lang="en-US" sz="2000" b="1" dirty="0" smtClean="0"/>
              <a:t>token passing</a:t>
            </a:r>
          </a:p>
          <a:p>
            <a:pPr marL="548640" lvl="1" algn="l" rtl="0" fontAlgn="auto">
              <a:lnSpc>
                <a:spcPct val="90000"/>
              </a:lnSpc>
              <a:spcBef>
                <a:spcPts val="370"/>
              </a:spcBef>
              <a:spcAft>
                <a:spcPts val="0"/>
              </a:spcAft>
              <a:buClr>
                <a:schemeClr val="tx1"/>
              </a:buClr>
              <a:buFont typeface="Wingdings 2"/>
              <a:buChar char=""/>
              <a:defRPr/>
            </a:pPr>
            <a:r>
              <a:rPr lang="en-US" sz="2000" dirty="0" smtClean="0">
                <a:solidFill>
                  <a:schemeClr val="dk1"/>
                </a:solidFill>
                <a:ea typeface="Arial"/>
                <a:cs typeface="Arial"/>
                <a:sym typeface="Arial"/>
              </a:rPr>
              <a:t>Data </a:t>
            </a:r>
            <a:r>
              <a:rPr lang="en-US" sz="2000" dirty="0">
                <a:solidFill>
                  <a:schemeClr val="dk1"/>
                </a:solidFill>
                <a:ea typeface="Arial"/>
                <a:cs typeface="Arial"/>
                <a:sym typeface="Arial"/>
              </a:rPr>
              <a:t>travels around the </a:t>
            </a:r>
            <a:r>
              <a:rPr lang="en-US" sz="2000" dirty="0" smtClean="0">
                <a:solidFill>
                  <a:schemeClr val="dk1"/>
                </a:solidFill>
                <a:ea typeface="Arial"/>
                <a:cs typeface="Arial"/>
                <a:sym typeface="Arial"/>
              </a:rPr>
              <a:t>network</a:t>
            </a:r>
          </a:p>
          <a:p>
            <a:pPr marL="548640" lvl="1" algn="l" rtl="0" fontAlgn="auto">
              <a:lnSpc>
                <a:spcPct val="90000"/>
              </a:lnSpc>
              <a:spcBef>
                <a:spcPts val="370"/>
              </a:spcBef>
              <a:spcAft>
                <a:spcPts val="0"/>
              </a:spcAft>
              <a:buClr>
                <a:schemeClr val="tx1"/>
              </a:buClr>
              <a:buFont typeface="Wingdings 2"/>
              <a:buChar char=""/>
              <a:defRPr/>
            </a:pPr>
            <a:r>
              <a:rPr lang="en-US" sz="2000" dirty="0" smtClean="0">
                <a:solidFill>
                  <a:schemeClr val="dk1"/>
                </a:solidFill>
                <a:ea typeface="Arial"/>
                <a:cs typeface="Arial"/>
                <a:sym typeface="Arial"/>
              </a:rPr>
              <a:t>Traffic </a:t>
            </a:r>
            <a:r>
              <a:rPr lang="en-US" sz="2000" dirty="0">
                <a:solidFill>
                  <a:schemeClr val="dk1"/>
                </a:solidFill>
                <a:ea typeface="Arial"/>
                <a:cs typeface="Arial"/>
                <a:sym typeface="Arial"/>
              </a:rPr>
              <a:t>flows in one </a:t>
            </a:r>
            <a:r>
              <a:rPr lang="en-US" sz="2000" dirty="0" smtClean="0">
                <a:solidFill>
                  <a:schemeClr val="dk1"/>
                </a:solidFill>
                <a:ea typeface="Arial"/>
                <a:cs typeface="Arial"/>
                <a:sym typeface="Arial"/>
              </a:rPr>
              <a:t>direction</a:t>
            </a:r>
          </a:p>
          <a:p>
            <a:pPr marL="548640" lvl="1" algn="l" rtl="0" fontAlgn="auto">
              <a:lnSpc>
                <a:spcPct val="90000"/>
              </a:lnSpc>
              <a:spcBef>
                <a:spcPts val="370"/>
              </a:spcBef>
              <a:spcAft>
                <a:spcPts val="0"/>
              </a:spcAft>
              <a:buClr>
                <a:schemeClr val="tx1"/>
              </a:buClr>
              <a:buFont typeface="Wingdings 2"/>
              <a:buChar char=""/>
              <a:defRPr/>
            </a:pPr>
            <a:r>
              <a:rPr lang="en-US" sz="2000" dirty="0" smtClean="0">
                <a:solidFill>
                  <a:schemeClr val="dk1"/>
                </a:solidFill>
                <a:ea typeface="Arial"/>
                <a:cs typeface="Arial"/>
                <a:sym typeface="Arial"/>
              </a:rPr>
              <a:t>Slow performance</a:t>
            </a:r>
          </a:p>
          <a:p>
            <a:pPr marL="548640" lvl="1" algn="l" rtl="0" fontAlgn="auto">
              <a:lnSpc>
                <a:spcPct val="90000"/>
              </a:lnSpc>
              <a:spcBef>
                <a:spcPts val="370"/>
              </a:spcBef>
              <a:spcAft>
                <a:spcPts val="0"/>
              </a:spcAft>
              <a:buClr>
                <a:schemeClr val="tx1"/>
              </a:buClr>
              <a:buFont typeface="Wingdings 2"/>
              <a:buChar char=""/>
              <a:defRPr/>
            </a:pPr>
            <a:r>
              <a:rPr lang="en-US" sz="2000" dirty="0" smtClean="0">
                <a:solidFill>
                  <a:schemeClr val="dk1"/>
                </a:solidFill>
                <a:ea typeface="Arial"/>
                <a:cs typeface="Arial"/>
                <a:sym typeface="Arial"/>
              </a:rPr>
              <a:t>One </a:t>
            </a:r>
            <a:r>
              <a:rPr lang="en-US" sz="2000" dirty="0">
                <a:solidFill>
                  <a:schemeClr val="dk1"/>
                </a:solidFill>
                <a:ea typeface="Arial"/>
                <a:cs typeface="Arial"/>
                <a:sym typeface="Arial"/>
              </a:rPr>
              <a:t>workstation goes down; whole network goes </a:t>
            </a:r>
            <a:r>
              <a:rPr lang="en-US" sz="2000" dirty="0" smtClean="0">
                <a:solidFill>
                  <a:schemeClr val="dk1"/>
                </a:solidFill>
                <a:ea typeface="Arial"/>
                <a:cs typeface="Arial"/>
                <a:sym typeface="Arial"/>
              </a:rPr>
              <a:t>down</a:t>
            </a:r>
          </a:p>
          <a:p>
            <a:pPr marL="548640" lvl="1" algn="l" rtl="0" fontAlgn="auto">
              <a:lnSpc>
                <a:spcPct val="90000"/>
              </a:lnSpc>
              <a:spcBef>
                <a:spcPts val="370"/>
              </a:spcBef>
              <a:spcAft>
                <a:spcPts val="0"/>
              </a:spcAft>
              <a:buClr>
                <a:schemeClr val="tx1"/>
              </a:buClr>
              <a:buFont typeface="Wingdings 2"/>
              <a:buChar char=""/>
              <a:defRPr/>
            </a:pPr>
            <a:r>
              <a:rPr lang="en-US" sz="2000" dirty="0" smtClean="0">
                <a:solidFill>
                  <a:schemeClr val="dk1"/>
                </a:solidFill>
                <a:ea typeface="Arial"/>
                <a:cs typeface="Arial"/>
                <a:sym typeface="Arial"/>
              </a:rPr>
              <a:t>Network </a:t>
            </a:r>
            <a:r>
              <a:rPr lang="en-US" sz="2000" dirty="0">
                <a:solidFill>
                  <a:schemeClr val="dk1"/>
                </a:solidFill>
                <a:ea typeface="Arial"/>
                <a:cs typeface="Arial"/>
                <a:sym typeface="Arial"/>
              </a:rPr>
              <a:t>is highly dependent </a:t>
            </a:r>
          </a:p>
          <a:p>
            <a:pPr marL="548640" lvl="1" algn="l" rtl="0" fontAlgn="auto">
              <a:lnSpc>
                <a:spcPct val="90000"/>
              </a:lnSpc>
              <a:spcBef>
                <a:spcPts val="370"/>
              </a:spcBef>
              <a:spcAft>
                <a:spcPts val="0"/>
              </a:spcAft>
              <a:buClr>
                <a:schemeClr val="tx1"/>
              </a:buClr>
              <a:buFont typeface="Wingdings 2"/>
              <a:buChar char=""/>
              <a:defRPr/>
            </a:pPr>
            <a:endParaRPr lang="en-US" sz="2000" dirty="0"/>
          </a:p>
        </p:txBody>
      </p:sp>
      <p:pic>
        <p:nvPicPr>
          <p:cNvPr id="24580" name="Picture 4" descr="Fig05-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4733926"/>
            <a:ext cx="38608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09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GB" altLang="en-US" smtClean="0"/>
              <a:t>Ring</a:t>
            </a:r>
          </a:p>
        </p:txBody>
      </p:sp>
      <p:sp>
        <p:nvSpPr>
          <p:cNvPr id="3" name="Text Placeholder 2"/>
          <p:cNvSpPr>
            <a:spLocks noGrp="1"/>
          </p:cNvSpPr>
          <p:nvPr>
            <p:ph type="body" idx="1"/>
          </p:nvPr>
        </p:nvSpPr>
        <p:spPr/>
        <p:txBody>
          <a:bodyPr/>
          <a:lstStyle/>
          <a:p>
            <a:pPr fontAlgn="auto">
              <a:spcBef>
                <a:spcPts val="580"/>
              </a:spcBef>
              <a:spcAft>
                <a:spcPts val="0"/>
              </a:spcAft>
              <a:buFont typeface="Wingdings 2"/>
              <a:buNone/>
              <a:defRPr/>
            </a:pPr>
            <a:r>
              <a:rPr lang="en-GB" dirty="0" smtClean="0"/>
              <a:t>Advantages	</a:t>
            </a:r>
            <a:endParaRPr lang="en-GB" dirty="0"/>
          </a:p>
        </p:txBody>
      </p:sp>
      <p:sp>
        <p:nvSpPr>
          <p:cNvPr id="5" name="Text Placeholder 4"/>
          <p:cNvSpPr>
            <a:spLocks noGrp="1"/>
          </p:cNvSpPr>
          <p:nvPr>
            <p:ph type="body" sz="half" idx="3"/>
          </p:nvPr>
        </p:nvSpPr>
        <p:spPr/>
        <p:txBody>
          <a:bodyPr/>
          <a:lstStyle/>
          <a:p>
            <a:pPr fontAlgn="auto">
              <a:spcBef>
                <a:spcPts val="580"/>
              </a:spcBef>
              <a:spcAft>
                <a:spcPts val="0"/>
              </a:spcAft>
              <a:buFont typeface="Wingdings 2"/>
              <a:buNone/>
              <a:defRPr/>
            </a:pPr>
            <a:r>
              <a:rPr lang="en-GB" dirty="0" smtClean="0"/>
              <a:t>Disadvantage</a:t>
            </a:r>
            <a:endParaRPr lang="en-GB" dirty="0"/>
          </a:p>
        </p:txBody>
      </p:sp>
      <p:sp>
        <p:nvSpPr>
          <p:cNvPr id="25604"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25605" name="Content Placeholder 3"/>
          <p:cNvSpPr>
            <a:spLocks noGrp="1"/>
          </p:cNvSpPr>
          <p:nvPr>
            <p:ph sz="half" idx="2"/>
          </p:nvPr>
        </p:nvSpPr>
        <p:spPr/>
        <p:txBody>
          <a:bodyPr/>
          <a:lstStyle/>
          <a:p>
            <a:pPr algn="l" rtl="0"/>
            <a:r>
              <a:rPr lang="en-GB" altLang="en-US" smtClean="0"/>
              <a:t>Cable faults are easily located, making troubleshooting easier</a:t>
            </a:r>
          </a:p>
          <a:p>
            <a:pPr algn="l" rtl="0"/>
            <a:r>
              <a:rPr lang="en-GB" altLang="en-US" smtClean="0"/>
              <a:t>Ring networks are moderately easy to install</a:t>
            </a:r>
            <a:endParaRPr lang="en-US" altLang="en-US" smtClean="0"/>
          </a:p>
        </p:txBody>
      </p:sp>
      <p:sp>
        <p:nvSpPr>
          <p:cNvPr id="6" name="Content Placeholder 5"/>
          <p:cNvSpPr>
            <a:spLocks noGrp="1"/>
          </p:cNvSpPr>
          <p:nvPr>
            <p:ph sz="half" idx="4"/>
          </p:nvPr>
        </p:nvSpPr>
        <p:spPr/>
        <p:txBody>
          <a:bodyPr>
            <a:normAutofit fontScale="92500"/>
          </a:bodyPr>
          <a:lstStyle/>
          <a:p>
            <a:pPr marL="274320" indent="-274320" algn="l" rtl="0" fontAlgn="auto">
              <a:spcBef>
                <a:spcPts val="580"/>
              </a:spcBef>
              <a:spcAft>
                <a:spcPts val="0"/>
              </a:spcAft>
              <a:buFont typeface="Wingdings 2"/>
              <a:buChar char=""/>
              <a:defRPr/>
            </a:pPr>
            <a:r>
              <a:rPr lang="en-US" dirty="0" smtClean="0"/>
              <a:t>Expensive</a:t>
            </a:r>
          </a:p>
          <a:p>
            <a:pPr marL="274320" indent="-274320" algn="l" rtl="0" fontAlgn="auto">
              <a:spcBef>
                <a:spcPts val="580"/>
              </a:spcBef>
              <a:spcAft>
                <a:spcPts val="0"/>
              </a:spcAft>
              <a:buFont typeface="Wingdings 2"/>
              <a:buChar char=""/>
              <a:defRPr/>
            </a:pPr>
            <a:r>
              <a:rPr lang="en-US" dirty="0" smtClean="0"/>
              <a:t>Requires more cable and network equipment at the start</a:t>
            </a:r>
          </a:p>
          <a:p>
            <a:pPr marL="274320" indent="-274320" algn="l" rtl="0" fontAlgn="auto">
              <a:spcBef>
                <a:spcPts val="580"/>
              </a:spcBef>
              <a:spcAft>
                <a:spcPts val="0"/>
              </a:spcAft>
              <a:buFont typeface="Wingdings 2"/>
              <a:buChar char=""/>
              <a:defRPr/>
            </a:pPr>
            <a:r>
              <a:rPr lang="en-GB" dirty="0" smtClean="0"/>
              <a:t>Expansion to the network can cause network disruption</a:t>
            </a:r>
            <a:endParaRPr lang="en-US" dirty="0" smtClean="0"/>
          </a:p>
          <a:p>
            <a:pPr marL="274320" indent="-274320" algn="l" rtl="0" fontAlgn="auto">
              <a:spcBef>
                <a:spcPts val="580"/>
              </a:spcBef>
              <a:spcAft>
                <a:spcPts val="0"/>
              </a:spcAft>
              <a:buFont typeface="Wingdings 2"/>
              <a:buChar char=""/>
              <a:defRPr/>
            </a:pPr>
            <a:r>
              <a:rPr lang="en-GB" dirty="0" smtClean="0"/>
              <a:t>A single break in the cable can disrupt the entire network</a:t>
            </a:r>
            <a:endParaRPr lang="en-US" dirty="0"/>
          </a:p>
        </p:txBody>
      </p:sp>
    </p:spTree>
    <p:extLst>
      <p:ext uri="{BB962C8B-B14F-4D97-AF65-F5344CB8AC3E}">
        <p14:creationId xmlns:p14="http://schemas.microsoft.com/office/powerpoint/2010/main" val="467831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tLang="en-US" smtClean="0"/>
              <a:t>Star</a:t>
            </a:r>
          </a:p>
        </p:txBody>
      </p:sp>
      <p:sp>
        <p:nvSpPr>
          <p:cNvPr id="2662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pic>
        <p:nvPicPr>
          <p:cNvPr id="26627" name="Picture 4" descr="Fig06-0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19200" y="1295400"/>
            <a:ext cx="9838267" cy="4572000"/>
          </a:xfrm>
        </p:spPr>
      </p:pic>
    </p:spTree>
    <p:extLst>
      <p:ext uri="{BB962C8B-B14F-4D97-AF65-F5344CB8AC3E}">
        <p14:creationId xmlns:p14="http://schemas.microsoft.com/office/powerpoint/2010/main" val="847999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altLang="en-US" smtClean="0"/>
              <a:t>Simple Physical Topologies</a:t>
            </a:r>
          </a:p>
        </p:txBody>
      </p:sp>
      <p:sp>
        <p:nvSpPr>
          <p:cNvPr id="2765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27651" name="Rectangle 3"/>
          <p:cNvSpPr>
            <a:spLocks noGrp="1" noChangeArrowheads="1"/>
          </p:cNvSpPr>
          <p:nvPr>
            <p:ph sz="quarter" idx="1"/>
          </p:nvPr>
        </p:nvSpPr>
        <p:spPr>
          <a:xfrm>
            <a:off x="609600" y="1600201"/>
            <a:ext cx="10972800" cy="1357313"/>
          </a:xfrm>
        </p:spPr>
        <p:txBody>
          <a:bodyPr/>
          <a:lstStyle/>
          <a:p>
            <a:pPr algn="l" rtl="0">
              <a:lnSpc>
                <a:spcPct val="90000"/>
              </a:lnSpc>
              <a:buClr>
                <a:schemeClr val="tx1"/>
              </a:buClr>
              <a:buFont typeface="Wingdings 2" pitchFamily="18" charset="2"/>
              <a:buNone/>
            </a:pPr>
            <a:r>
              <a:rPr lang="en-US" altLang="en-US" sz="3000" smtClean="0">
                <a:solidFill>
                  <a:srgbClr val="FF0000"/>
                </a:solidFill>
              </a:rPr>
              <a:t>Star topology</a:t>
            </a:r>
          </a:p>
          <a:p>
            <a:pPr lvl="1" algn="l" rtl="0">
              <a:lnSpc>
                <a:spcPct val="90000"/>
              </a:lnSpc>
              <a:buClr>
                <a:schemeClr val="tx1"/>
              </a:buClr>
            </a:pPr>
            <a:r>
              <a:rPr lang="en-US" altLang="en-US" sz="2600" smtClean="0"/>
              <a:t>Every node on the network is connected through a central device </a:t>
            </a:r>
            <a:r>
              <a:rPr lang="en-GB" altLang="en-US" smtClean="0"/>
              <a:t>called </a:t>
            </a:r>
            <a:r>
              <a:rPr lang="en-GB" altLang="en-US" b="1" smtClean="0"/>
              <a:t>hub or switch</a:t>
            </a:r>
            <a:r>
              <a:rPr lang="en-GB" altLang="en-US" smtClean="0"/>
              <a:t>. </a:t>
            </a:r>
            <a:endParaRPr lang="en-US" altLang="en-US" sz="2600" smtClean="0"/>
          </a:p>
        </p:txBody>
      </p:sp>
      <p:pic>
        <p:nvPicPr>
          <p:cNvPr id="27652" name="Picture 4" descr="Fig0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3276600"/>
            <a:ext cx="6248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27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en-US" smtClean="0"/>
              <a:t>Star (continued)</a:t>
            </a:r>
          </a:p>
        </p:txBody>
      </p:sp>
      <p:sp>
        <p:nvSpPr>
          <p:cNvPr id="2867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28675" name="Rectangle 3"/>
          <p:cNvSpPr>
            <a:spLocks noGrp="1" noChangeArrowheads="1"/>
          </p:cNvSpPr>
          <p:nvPr>
            <p:ph sz="quarter" idx="1"/>
          </p:nvPr>
        </p:nvSpPr>
        <p:spPr>
          <a:xfrm>
            <a:off x="609600" y="1371601"/>
            <a:ext cx="10972800" cy="4525963"/>
          </a:xfrm>
        </p:spPr>
        <p:txBody>
          <a:bodyPr/>
          <a:lstStyle/>
          <a:p>
            <a:pPr algn="l" rtl="0"/>
            <a:r>
              <a:rPr lang="en-US" altLang="en-US" sz="2800" smtClean="0"/>
              <a:t>Any single cable connects only two devices</a:t>
            </a:r>
          </a:p>
          <a:p>
            <a:pPr lvl="1" algn="l" rtl="0"/>
            <a:r>
              <a:rPr lang="en-US" altLang="en-US" smtClean="0"/>
              <a:t>Cabling problems affect two nodes at most</a:t>
            </a:r>
          </a:p>
          <a:p>
            <a:pPr algn="l" rtl="0"/>
            <a:r>
              <a:rPr lang="en-US" altLang="en-US" sz="2800" smtClean="0"/>
              <a:t>Requires more cabling than ring or bus networks</a:t>
            </a:r>
          </a:p>
          <a:p>
            <a:pPr lvl="1" algn="l" rtl="0"/>
            <a:r>
              <a:rPr lang="en-US" altLang="en-US" smtClean="0"/>
              <a:t>More fault-tolerant</a:t>
            </a:r>
          </a:p>
          <a:p>
            <a:pPr algn="l" rtl="0"/>
            <a:r>
              <a:rPr lang="en-US" altLang="en-US" sz="2800" smtClean="0"/>
              <a:t>Easily moved, isolated, or interconnected with other networks</a:t>
            </a:r>
          </a:p>
          <a:p>
            <a:pPr lvl="1" algn="l" rtl="0"/>
            <a:r>
              <a:rPr lang="en-US" altLang="en-US" smtClean="0"/>
              <a:t>Scalable</a:t>
            </a:r>
          </a:p>
          <a:p>
            <a:pPr algn="l" rtl="0"/>
            <a:r>
              <a:rPr lang="en-US" altLang="en-US" sz="2800" smtClean="0"/>
              <a:t>Supports max of 1024 addressable nodes on logical network</a:t>
            </a:r>
          </a:p>
          <a:p>
            <a:pPr algn="l" rtl="0"/>
            <a:endParaRPr lang="en-US" altLang="en-US" sz="2800" smtClean="0"/>
          </a:p>
        </p:txBody>
      </p:sp>
    </p:spTree>
    <p:extLst>
      <p:ext uri="{BB962C8B-B14F-4D97-AF65-F5344CB8AC3E}">
        <p14:creationId xmlns:p14="http://schemas.microsoft.com/office/powerpoint/2010/main" val="1810302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GB" altLang="en-US" smtClean="0"/>
              <a:t>Star</a:t>
            </a:r>
          </a:p>
        </p:txBody>
      </p:sp>
      <p:sp>
        <p:nvSpPr>
          <p:cNvPr id="3" name="Text Placeholder 2"/>
          <p:cNvSpPr>
            <a:spLocks noGrp="1"/>
          </p:cNvSpPr>
          <p:nvPr>
            <p:ph type="body" idx="1"/>
          </p:nvPr>
        </p:nvSpPr>
        <p:spPr/>
        <p:txBody>
          <a:bodyPr/>
          <a:lstStyle/>
          <a:p>
            <a:pPr algn="l" rtl="0" fontAlgn="auto">
              <a:spcBef>
                <a:spcPts val="580"/>
              </a:spcBef>
              <a:spcAft>
                <a:spcPts val="0"/>
              </a:spcAft>
              <a:buFont typeface="Wingdings 2"/>
              <a:buNone/>
              <a:defRPr/>
            </a:pPr>
            <a:r>
              <a:rPr lang="en-GB" dirty="0" smtClean="0"/>
              <a:t>Advantages	</a:t>
            </a:r>
            <a:endParaRPr lang="en-GB" dirty="0"/>
          </a:p>
        </p:txBody>
      </p:sp>
      <p:sp>
        <p:nvSpPr>
          <p:cNvPr id="5" name="Text Placeholder 4"/>
          <p:cNvSpPr>
            <a:spLocks noGrp="1"/>
          </p:cNvSpPr>
          <p:nvPr>
            <p:ph type="body" sz="half" idx="3"/>
          </p:nvPr>
        </p:nvSpPr>
        <p:spPr/>
        <p:txBody>
          <a:bodyPr/>
          <a:lstStyle/>
          <a:p>
            <a:pPr algn="l" rtl="0" fontAlgn="auto">
              <a:spcBef>
                <a:spcPts val="580"/>
              </a:spcBef>
              <a:spcAft>
                <a:spcPts val="0"/>
              </a:spcAft>
              <a:buFont typeface="Wingdings 2"/>
              <a:buNone/>
              <a:defRPr/>
            </a:pPr>
            <a:r>
              <a:rPr lang="en-GB" dirty="0" smtClean="0"/>
              <a:t>Disadvantage</a:t>
            </a:r>
            <a:endParaRPr lang="en-GB" dirty="0"/>
          </a:p>
        </p:txBody>
      </p:sp>
      <p:sp>
        <p:nvSpPr>
          <p:cNvPr id="29700"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4" name="Content Placeholder 3"/>
          <p:cNvSpPr>
            <a:spLocks noGrp="1"/>
          </p:cNvSpPr>
          <p:nvPr>
            <p:ph sz="half" idx="2"/>
          </p:nvPr>
        </p:nvSpPr>
        <p:spPr/>
        <p:txBody>
          <a:bodyPr>
            <a:normAutofit lnSpcReduction="10000"/>
          </a:bodyPr>
          <a:lstStyle/>
          <a:p>
            <a:pPr marL="274320" indent="-274320" algn="l" rtl="0" fontAlgn="auto">
              <a:spcBef>
                <a:spcPts val="580"/>
              </a:spcBef>
              <a:spcAft>
                <a:spcPts val="0"/>
              </a:spcAft>
              <a:buFont typeface="Wingdings 2"/>
              <a:buChar char=""/>
              <a:defRPr/>
            </a:pPr>
            <a:r>
              <a:rPr lang="en-US" dirty="0" smtClean="0"/>
              <a:t>Good option for modern networks</a:t>
            </a:r>
          </a:p>
          <a:p>
            <a:pPr marL="274320" indent="-274320" algn="l" rtl="0" fontAlgn="auto">
              <a:spcBef>
                <a:spcPts val="580"/>
              </a:spcBef>
              <a:spcAft>
                <a:spcPts val="0"/>
              </a:spcAft>
              <a:buFont typeface="Wingdings 2"/>
              <a:buChar char=""/>
              <a:defRPr/>
            </a:pPr>
            <a:r>
              <a:rPr lang="en-US" dirty="0" smtClean="0"/>
              <a:t>Low startup costs</a:t>
            </a:r>
          </a:p>
          <a:p>
            <a:pPr marL="274320" indent="-274320" algn="l" rtl="0" fontAlgn="auto">
              <a:spcBef>
                <a:spcPts val="580"/>
              </a:spcBef>
              <a:spcAft>
                <a:spcPts val="0"/>
              </a:spcAft>
              <a:buFont typeface="Wingdings 2"/>
              <a:buChar char=""/>
              <a:defRPr/>
            </a:pPr>
            <a:r>
              <a:rPr lang="en-US" dirty="0" smtClean="0"/>
              <a:t>Easy to manage</a:t>
            </a:r>
          </a:p>
          <a:p>
            <a:pPr marL="274320" indent="-274320" algn="l" rtl="0" fontAlgn="auto">
              <a:spcBef>
                <a:spcPts val="580"/>
              </a:spcBef>
              <a:spcAft>
                <a:spcPts val="0"/>
              </a:spcAft>
              <a:buFont typeface="Wingdings 2"/>
              <a:buChar char=""/>
              <a:defRPr/>
            </a:pPr>
            <a:r>
              <a:rPr lang="en-US" dirty="0" smtClean="0"/>
              <a:t>Offers opportunities for expansion</a:t>
            </a:r>
          </a:p>
          <a:p>
            <a:pPr marL="274320" indent="-274320" algn="l" rtl="0" fontAlgn="auto">
              <a:spcBef>
                <a:spcPts val="580"/>
              </a:spcBef>
              <a:spcAft>
                <a:spcPts val="0"/>
              </a:spcAft>
              <a:buFont typeface="Wingdings 2"/>
              <a:buChar char=""/>
              <a:defRPr/>
            </a:pPr>
            <a:r>
              <a:rPr lang="en-US" dirty="0" smtClean="0"/>
              <a:t>Most popular topology in use; wide variety of equipment available</a:t>
            </a:r>
            <a:endParaRPr lang="en-US" dirty="0"/>
          </a:p>
        </p:txBody>
      </p:sp>
      <p:sp>
        <p:nvSpPr>
          <p:cNvPr id="29702" name="Content Placeholder 5"/>
          <p:cNvSpPr>
            <a:spLocks noGrp="1"/>
          </p:cNvSpPr>
          <p:nvPr>
            <p:ph sz="half" idx="4"/>
          </p:nvPr>
        </p:nvSpPr>
        <p:spPr/>
        <p:txBody>
          <a:bodyPr/>
          <a:lstStyle/>
          <a:p>
            <a:pPr algn="l" rtl="0"/>
            <a:r>
              <a:rPr lang="en-US" altLang="en-US" smtClean="0"/>
              <a:t>Hub is a single point of failure</a:t>
            </a:r>
          </a:p>
          <a:p>
            <a:pPr algn="l" rtl="0"/>
            <a:r>
              <a:rPr lang="en-US" altLang="en-US" smtClean="0"/>
              <a:t>Requires more cable than the bus</a:t>
            </a:r>
          </a:p>
        </p:txBody>
      </p:sp>
    </p:spTree>
    <p:extLst>
      <p:ext uri="{BB962C8B-B14F-4D97-AF65-F5344CB8AC3E}">
        <p14:creationId xmlns:p14="http://schemas.microsoft.com/office/powerpoint/2010/main" val="3538895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6"/>
          <p:cNvSpPr>
            <a:spLocks noGrp="1"/>
          </p:cNvSpPr>
          <p:nvPr>
            <p:ph type="title"/>
          </p:nvPr>
        </p:nvSpPr>
        <p:spPr/>
        <p:txBody>
          <a:bodyPr/>
          <a:lstStyle/>
          <a:p>
            <a:r>
              <a:rPr lang="en-GB" altLang="en-US" smtClean="0"/>
              <a:t>Mesh</a:t>
            </a:r>
          </a:p>
        </p:txBody>
      </p:sp>
      <p:sp>
        <p:nvSpPr>
          <p:cNvPr id="30722" name="Footer Placeholder 8"/>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30723" name="Content Placeholder 7"/>
          <p:cNvSpPr>
            <a:spLocks noGrp="1"/>
          </p:cNvSpPr>
          <p:nvPr>
            <p:ph sz="quarter" idx="1"/>
          </p:nvPr>
        </p:nvSpPr>
        <p:spPr/>
        <p:txBody>
          <a:bodyPr/>
          <a:lstStyle/>
          <a:p>
            <a:endParaRPr lang="en-GB" altLang="en-US" smtClean="0"/>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600201"/>
            <a:ext cx="56134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7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smtClean="0"/>
              <a:t>Simple Physical Topologies</a:t>
            </a:r>
            <a:endParaRPr lang="en-GB" altLang="en-US" smtClean="0"/>
          </a:p>
        </p:txBody>
      </p:sp>
      <p:sp>
        <p:nvSpPr>
          <p:cNvPr id="3174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31747" name="Content Placeholder 2"/>
          <p:cNvSpPr>
            <a:spLocks noGrp="1"/>
          </p:cNvSpPr>
          <p:nvPr>
            <p:ph sz="quarter" idx="1"/>
          </p:nvPr>
        </p:nvSpPr>
        <p:spPr/>
        <p:txBody>
          <a:bodyPr/>
          <a:lstStyle/>
          <a:p>
            <a:pPr algn="l" rtl="0"/>
            <a:r>
              <a:rPr lang="en-GB" altLang="en-US" smtClean="0"/>
              <a:t>Mesh Topology: Each computer connects to every other. </a:t>
            </a:r>
          </a:p>
          <a:p>
            <a:pPr algn="l" rtl="0"/>
            <a:r>
              <a:rPr lang="en-GB" altLang="en-US" smtClean="0"/>
              <a:t>High level of redundancy.</a:t>
            </a:r>
          </a:p>
          <a:p>
            <a:pPr algn="l" rtl="0"/>
            <a:r>
              <a:rPr lang="en-GB" altLang="en-US" smtClean="0"/>
              <a:t>Rarely used.</a:t>
            </a:r>
          </a:p>
          <a:p>
            <a:pPr lvl="1" algn="l" rtl="0"/>
            <a:r>
              <a:rPr lang="en-GB" altLang="en-US" smtClean="0"/>
              <a:t> Wiring is very complicated</a:t>
            </a:r>
          </a:p>
          <a:p>
            <a:pPr lvl="1" algn="l" rtl="0"/>
            <a:r>
              <a:rPr lang="en-GB" altLang="en-US" smtClean="0"/>
              <a:t> Cabling cost is high</a:t>
            </a:r>
          </a:p>
          <a:p>
            <a:pPr lvl="1" algn="l" rtl="0"/>
            <a:r>
              <a:rPr lang="en-GB" altLang="en-US" smtClean="0"/>
              <a:t> Troubleshooting a failed cable is tricky</a:t>
            </a:r>
          </a:p>
          <a:p>
            <a:pPr lvl="1" algn="l" rtl="0"/>
            <a:r>
              <a:rPr lang="en-GB" altLang="en-US" smtClean="0"/>
              <a:t> A variation hybrid mesh – create point to point </a:t>
            </a:r>
          </a:p>
          <a:p>
            <a:pPr algn="l" rtl="0"/>
            <a:r>
              <a:rPr lang="en-GB" altLang="en-US" smtClean="0"/>
              <a:t>connection between specific network devices, often </a:t>
            </a:r>
          </a:p>
          <a:p>
            <a:pPr algn="l" rtl="0"/>
            <a:r>
              <a:rPr lang="en-GB" altLang="en-US" smtClean="0"/>
              <a:t>seen in WAN implementation.</a:t>
            </a:r>
          </a:p>
          <a:p>
            <a:pPr algn="l" rtl="0"/>
            <a:endParaRPr lang="en-GB" altLang="en-US" smtClean="0"/>
          </a:p>
        </p:txBody>
      </p:sp>
      <p:sp>
        <p:nvSpPr>
          <p:cNvPr id="31748" name="Shape 193"/>
          <p:cNvSpPr>
            <a:spLocks noChangeArrowheads="1"/>
          </p:cNvSpPr>
          <p:nvPr/>
        </p:nvSpPr>
        <p:spPr bwMode="auto">
          <a:xfrm>
            <a:off x="8534400" y="5176838"/>
            <a:ext cx="3251200" cy="13573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39169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buFont typeface="Arial" pitchFamily="34" charset="0"/>
              <a:buChar char="•"/>
            </a:pPr>
            <a:r>
              <a:rPr lang="en-US" sz="2400" dirty="0" smtClean="0">
                <a:solidFill>
                  <a:prstClr val="black"/>
                </a:solidFill>
              </a:rPr>
              <a:t>Introduction to </a:t>
            </a:r>
            <a:r>
              <a:rPr lang="en-US" sz="2400" dirty="0"/>
              <a:t>Network topologies and DMZ</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4" name="Picture 2" descr="Network Topologies. - ppt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414" y="1056290"/>
            <a:ext cx="5123793" cy="506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GB" altLang="en-US" smtClean="0"/>
              <a:t>Mesh</a:t>
            </a:r>
          </a:p>
        </p:txBody>
      </p:sp>
      <p:sp>
        <p:nvSpPr>
          <p:cNvPr id="3" name="Text Placeholder 2"/>
          <p:cNvSpPr>
            <a:spLocks noGrp="1"/>
          </p:cNvSpPr>
          <p:nvPr>
            <p:ph type="body" idx="1"/>
          </p:nvPr>
        </p:nvSpPr>
        <p:spPr/>
        <p:txBody>
          <a:bodyPr/>
          <a:lstStyle/>
          <a:p>
            <a:pPr algn="l" rtl="0" fontAlgn="auto">
              <a:spcBef>
                <a:spcPts val="580"/>
              </a:spcBef>
              <a:spcAft>
                <a:spcPts val="0"/>
              </a:spcAft>
              <a:buFont typeface="Wingdings 2"/>
              <a:buNone/>
              <a:defRPr/>
            </a:pPr>
            <a:r>
              <a:rPr lang="en-GB" dirty="0" smtClean="0"/>
              <a:t>Advantages	</a:t>
            </a:r>
            <a:endParaRPr lang="en-GB" dirty="0"/>
          </a:p>
        </p:txBody>
      </p:sp>
      <p:sp>
        <p:nvSpPr>
          <p:cNvPr id="5" name="Text Placeholder 4"/>
          <p:cNvSpPr>
            <a:spLocks noGrp="1"/>
          </p:cNvSpPr>
          <p:nvPr>
            <p:ph type="body" sz="half" idx="3"/>
          </p:nvPr>
        </p:nvSpPr>
        <p:spPr/>
        <p:txBody>
          <a:bodyPr/>
          <a:lstStyle/>
          <a:p>
            <a:pPr algn="l" rtl="0" fontAlgn="auto">
              <a:spcBef>
                <a:spcPts val="580"/>
              </a:spcBef>
              <a:spcAft>
                <a:spcPts val="0"/>
              </a:spcAft>
              <a:buFont typeface="Wingdings 2"/>
              <a:buNone/>
              <a:defRPr/>
            </a:pPr>
            <a:r>
              <a:rPr lang="en-GB" dirty="0" smtClean="0"/>
              <a:t>Disadvantage</a:t>
            </a:r>
            <a:endParaRPr lang="en-GB" dirty="0"/>
          </a:p>
        </p:txBody>
      </p:sp>
      <p:sp>
        <p:nvSpPr>
          <p:cNvPr id="32772"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32773" name="Content Placeholder 3"/>
          <p:cNvSpPr>
            <a:spLocks noGrp="1"/>
          </p:cNvSpPr>
          <p:nvPr>
            <p:ph sz="half" idx="2"/>
          </p:nvPr>
        </p:nvSpPr>
        <p:spPr/>
        <p:txBody>
          <a:bodyPr/>
          <a:lstStyle/>
          <a:p>
            <a:pPr algn="l" rtl="0"/>
            <a:r>
              <a:rPr lang="en-GB" altLang="en-US" smtClean="0"/>
              <a:t>Robust </a:t>
            </a:r>
          </a:p>
          <a:p>
            <a:pPr algn="l" rtl="0"/>
            <a:r>
              <a:rPr lang="en-GB" altLang="en-US" smtClean="0"/>
              <a:t>There is the advantage of privacy or security</a:t>
            </a:r>
          </a:p>
          <a:p>
            <a:pPr algn="l" rtl="0"/>
            <a:r>
              <a:rPr lang="en-GB" altLang="en-US" smtClean="0"/>
              <a:t>The network can be expanded  without disruption to current uses</a:t>
            </a:r>
          </a:p>
          <a:p>
            <a:pPr algn="l" rtl="0"/>
            <a:r>
              <a:rPr lang="en-GB" altLang="en-US" smtClean="0"/>
              <a:t>Point to point links make fault identification and fault isolation easy</a:t>
            </a:r>
          </a:p>
          <a:p>
            <a:pPr algn="l" rtl="0"/>
            <a:endParaRPr lang="en-US" altLang="en-US" smtClean="0"/>
          </a:p>
        </p:txBody>
      </p:sp>
      <p:sp>
        <p:nvSpPr>
          <p:cNvPr id="6" name="Content Placeholder 5"/>
          <p:cNvSpPr>
            <a:spLocks noGrp="1"/>
          </p:cNvSpPr>
          <p:nvPr>
            <p:ph sz="half" idx="4"/>
          </p:nvPr>
        </p:nvSpPr>
        <p:spPr/>
        <p:txBody>
          <a:bodyPr>
            <a:normAutofit fontScale="92500"/>
          </a:bodyPr>
          <a:lstStyle/>
          <a:p>
            <a:pPr marL="274320" indent="-274320" algn="l" rtl="0" fontAlgn="auto">
              <a:spcBef>
                <a:spcPts val="580"/>
              </a:spcBef>
              <a:spcAft>
                <a:spcPts val="0"/>
              </a:spcAft>
              <a:buFont typeface="Wingdings 2"/>
              <a:buChar char=""/>
              <a:defRPr/>
            </a:pPr>
            <a:r>
              <a:rPr lang="en-GB" dirty="0" smtClean="0"/>
              <a:t>Requires more cable than the other LAN topologies</a:t>
            </a:r>
          </a:p>
          <a:p>
            <a:pPr marL="274320" indent="-274320" algn="l" rtl="0" fontAlgn="auto">
              <a:spcBef>
                <a:spcPts val="580"/>
              </a:spcBef>
              <a:spcAft>
                <a:spcPts val="0"/>
              </a:spcAft>
              <a:buFont typeface="Wingdings 2"/>
              <a:buChar char=""/>
              <a:defRPr/>
            </a:pPr>
            <a:r>
              <a:rPr lang="en-US" dirty="0" smtClean="0"/>
              <a:t>Complicated implementation</a:t>
            </a:r>
          </a:p>
          <a:p>
            <a:pPr marL="548640" lvl="1" algn="l" rtl="0" fontAlgn="auto">
              <a:spcBef>
                <a:spcPts val="370"/>
              </a:spcBef>
              <a:spcAft>
                <a:spcPts val="0"/>
              </a:spcAft>
              <a:buFont typeface="Wingdings 2"/>
              <a:buChar char=""/>
              <a:defRPr/>
            </a:pPr>
            <a:r>
              <a:rPr lang="en-GB" dirty="0" smtClean="0"/>
              <a:t>Installation and reconnection are difficult.</a:t>
            </a:r>
          </a:p>
          <a:p>
            <a:pPr marL="548640" lvl="1" algn="l" rtl="0" fontAlgn="auto">
              <a:spcBef>
                <a:spcPts val="370"/>
              </a:spcBef>
              <a:spcAft>
                <a:spcPts val="0"/>
              </a:spcAft>
              <a:buFont typeface="Wingdings 2"/>
              <a:buChar char=""/>
              <a:defRPr/>
            </a:pPr>
            <a:r>
              <a:rPr lang="en-GB" dirty="0" smtClean="0"/>
              <a:t>Sheer bulk of wiring can be greater than the available space can accommodate</a:t>
            </a:r>
          </a:p>
          <a:p>
            <a:pPr marL="548640" lvl="1" algn="l" rtl="0" fontAlgn="auto">
              <a:spcBef>
                <a:spcPts val="370"/>
              </a:spcBef>
              <a:spcAft>
                <a:spcPts val="0"/>
              </a:spcAft>
              <a:buFont typeface="Wingdings 2"/>
              <a:buChar char=""/>
              <a:defRPr/>
            </a:pPr>
            <a:r>
              <a:rPr lang="en-GB" dirty="0" smtClean="0"/>
              <a:t>Expensive</a:t>
            </a:r>
          </a:p>
          <a:p>
            <a:pPr marL="548640" lvl="1" algn="l" rtl="0" fontAlgn="auto">
              <a:spcBef>
                <a:spcPts val="370"/>
              </a:spcBef>
              <a:spcAft>
                <a:spcPts val="0"/>
              </a:spcAft>
              <a:buFont typeface="Wingdings 2"/>
              <a:buChar char=""/>
              <a:defRPr/>
            </a:pPr>
            <a:endParaRPr lang="en-US" dirty="0"/>
          </a:p>
        </p:txBody>
      </p:sp>
    </p:spTree>
    <p:extLst>
      <p:ext uri="{BB962C8B-B14F-4D97-AF65-F5344CB8AC3E}">
        <p14:creationId xmlns:p14="http://schemas.microsoft.com/office/powerpoint/2010/main" val="3869933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hape 185"/>
          <p:cNvSpPr>
            <a:spLocks noGrp="1"/>
          </p:cNvSpPr>
          <p:nvPr>
            <p:ph type="title"/>
          </p:nvPr>
        </p:nvSpPr>
        <p:spPr/>
        <p:txBody>
          <a:bodyPr lIns="91425" tIns="45700" rIns="91425" bIns="45700" anchor="ctr"/>
          <a:lstStyle/>
          <a:p>
            <a:pPr>
              <a:buClr>
                <a:srgbClr val="696464"/>
              </a:buClr>
              <a:buSzPct val="25000"/>
            </a:pPr>
            <a:r>
              <a:rPr lang="en-US" altLang="en-US" smtClean="0"/>
              <a:t>Hybrid Physical Topologies</a:t>
            </a:r>
            <a:endParaRPr lang="en-US" altLang="en-US" sz="4100" b="1" smtClean="0">
              <a:solidFill>
                <a:srgbClr val="696464"/>
              </a:solidFill>
              <a:latin typeface="Arial" charset="0"/>
              <a:cs typeface="Arial" charset="0"/>
              <a:sym typeface="Arial" charset="0"/>
            </a:endParaRPr>
          </a:p>
        </p:txBody>
      </p:sp>
      <p:sp>
        <p:nvSpPr>
          <p:cNvPr id="33794"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33795" name="Shape 184"/>
          <p:cNvSpPr>
            <a:spLocks noGrp="1"/>
          </p:cNvSpPr>
          <p:nvPr>
            <p:ph sz="quarter" idx="1"/>
          </p:nvPr>
        </p:nvSpPr>
        <p:spPr>
          <a:xfrm>
            <a:off x="609600" y="1481138"/>
            <a:ext cx="10972800" cy="4525962"/>
          </a:xfrm>
        </p:spPr>
        <p:txBody>
          <a:bodyPr lIns="91425" tIns="45700" rIns="91425" bIns="45700"/>
          <a:lstStyle/>
          <a:p>
            <a:pPr marL="365125" indent="-263525" algn="l" rtl="0">
              <a:spcBef>
                <a:spcPts val="400"/>
              </a:spcBef>
              <a:buSzPct val="67000"/>
              <a:buFont typeface="Arial" charset="0"/>
              <a:buChar char="•"/>
            </a:pPr>
            <a:r>
              <a:rPr lang="en-US" altLang="en-US" sz="2000" smtClean="0">
                <a:solidFill>
                  <a:srgbClr val="000000"/>
                </a:solidFill>
                <a:latin typeface="Arial" charset="0"/>
                <a:cs typeface="Arial" charset="0"/>
                <a:sym typeface="Arial" charset="0"/>
              </a:rPr>
              <a:t>One example of </a:t>
            </a:r>
            <a:r>
              <a:rPr lang="en-US" altLang="en-US" sz="2000" b="1" smtClean="0"/>
              <a:t>Hybrid</a:t>
            </a:r>
            <a:r>
              <a:rPr lang="en-US" altLang="en-US" sz="2000" smtClean="0"/>
              <a:t> </a:t>
            </a:r>
            <a:r>
              <a:rPr lang="en-US" altLang="en-US" sz="2000" b="1" smtClean="0">
                <a:solidFill>
                  <a:srgbClr val="696464"/>
                </a:solidFill>
                <a:cs typeface="Arial" charset="0"/>
                <a:sym typeface="Arial" charset="0"/>
              </a:rPr>
              <a:t>Topology is  </a:t>
            </a:r>
            <a:r>
              <a:rPr lang="en-US" altLang="en-US" sz="2000" b="1" smtClean="0">
                <a:solidFill>
                  <a:srgbClr val="000000"/>
                </a:solidFill>
                <a:latin typeface="Arial" charset="0"/>
                <a:cs typeface="Arial" charset="0"/>
                <a:sym typeface="Arial" charset="0"/>
              </a:rPr>
              <a:t>Tree</a:t>
            </a:r>
            <a:r>
              <a:rPr lang="en-US" altLang="en-US" sz="2000" smtClean="0">
                <a:solidFill>
                  <a:srgbClr val="000000"/>
                </a:solidFill>
                <a:latin typeface="Arial" charset="0"/>
                <a:cs typeface="Arial" charset="0"/>
                <a:sym typeface="Arial" charset="0"/>
              </a:rPr>
              <a:t> </a:t>
            </a:r>
            <a:r>
              <a:rPr lang="en-US" altLang="en-US" sz="2000" b="1" smtClean="0">
                <a:solidFill>
                  <a:srgbClr val="000000"/>
                </a:solidFill>
                <a:latin typeface="Arial" charset="0"/>
                <a:cs typeface="Arial" charset="0"/>
                <a:sym typeface="Arial" charset="0"/>
              </a:rPr>
              <a:t>topology</a:t>
            </a:r>
          </a:p>
          <a:p>
            <a:pPr marL="365125" indent="-263525" algn="l" rtl="0">
              <a:spcBef>
                <a:spcPts val="400"/>
              </a:spcBef>
              <a:buSzPct val="67000"/>
              <a:buFont typeface="Arial" charset="0"/>
              <a:buChar char="•"/>
            </a:pPr>
            <a:r>
              <a:rPr lang="en-US" altLang="en-US" sz="2000" b="1" smtClean="0">
                <a:solidFill>
                  <a:srgbClr val="000000"/>
                </a:solidFill>
                <a:cs typeface="Arial" charset="0"/>
                <a:sym typeface="Arial" charset="0"/>
              </a:rPr>
              <a:t>Tree</a:t>
            </a:r>
            <a:r>
              <a:rPr lang="en-US" altLang="en-US" sz="2000" smtClean="0">
                <a:solidFill>
                  <a:srgbClr val="000000"/>
                </a:solidFill>
                <a:cs typeface="Arial" charset="0"/>
                <a:sym typeface="Arial" charset="0"/>
              </a:rPr>
              <a:t> </a:t>
            </a:r>
            <a:r>
              <a:rPr lang="en-US" altLang="en-US" sz="2000" b="1" smtClean="0">
                <a:solidFill>
                  <a:srgbClr val="000000"/>
                </a:solidFill>
                <a:cs typeface="Arial" charset="0"/>
                <a:sym typeface="Arial" charset="0"/>
              </a:rPr>
              <a:t>topology</a:t>
            </a:r>
            <a:r>
              <a:rPr lang="en-US" altLang="en-US" sz="2000" smtClean="0">
                <a:solidFill>
                  <a:srgbClr val="000000"/>
                </a:solidFill>
                <a:latin typeface="Arial" charset="0"/>
                <a:cs typeface="Arial" charset="0"/>
                <a:sym typeface="Arial" charset="0"/>
              </a:rPr>
              <a:t> is a combination of Bus and Star topology.</a:t>
            </a:r>
          </a:p>
          <a:p>
            <a:pPr marL="365125" indent="-263525" algn="l" rtl="0">
              <a:spcBef>
                <a:spcPts val="400"/>
              </a:spcBef>
              <a:buSzPct val="67000"/>
              <a:buFont typeface="Arial" charset="0"/>
              <a:buChar char="•"/>
            </a:pPr>
            <a:r>
              <a:rPr lang="en-US" altLang="en-US" sz="2000" smtClean="0">
                <a:solidFill>
                  <a:srgbClr val="000000"/>
                </a:solidFill>
                <a:latin typeface="Arial" charset="0"/>
                <a:cs typeface="Arial" charset="0"/>
                <a:sym typeface="Arial" charset="0"/>
              </a:rPr>
              <a:t>It consists of groups of star-configured workstations connected to a linear bus backbone cable.</a:t>
            </a:r>
          </a:p>
          <a:p>
            <a:pPr marL="365125" indent="-263525" algn="l" rtl="0">
              <a:spcBef>
                <a:spcPts val="400"/>
              </a:spcBef>
              <a:buSzPct val="67000"/>
              <a:buFont typeface="Arial" charset="0"/>
              <a:buChar char="•"/>
            </a:pPr>
            <a:r>
              <a:rPr lang="en-US" altLang="en-US" sz="2000" smtClean="0">
                <a:solidFill>
                  <a:srgbClr val="000000"/>
                </a:solidFill>
                <a:latin typeface="Arial" charset="0"/>
                <a:cs typeface="Arial" charset="0"/>
                <a:sym typeface="Arial" charset="0"/>
              </a:rPr>
              <a:t>If the backbone line breaks, the entire segment goes down</a:t>
            </a:r>
          </a:p>
          <a:p>
            <a:pPr marL="365125" indent="-263525" algn="l" rtl="0">
              <a:spcBef>
                <a:spcPts val="400"/>
              </a:spcBef>
              <a:buSzPct val="67000"/>
              <a:buFont typeface="Arial" charset="0"/>
              <a:buChar char="•"/>
            </a:pPr>
            <a:r>
              <a:rPr lang="en-US" altLang="en-US" sz="2000" smtClean="0">
                <a:solidFill>
                  <a:srgbClr val="000000"/>
                </a:solidFill>
                <a:latin typeface="Arial" charset="0"/>
                <a:cs typeface="Arial" charset="0"/>
                <a:sym typeface="Arial" charset="0"/>
              </a:rPr>
              <a:t>An example of this network could be cable TV technology</a:t>
            </a:r>
          </a:p>
        </p:txBody>
      </p:sp>
      <p:sp>
        <p:nvSpPr>
          <p:cNvPr id="33796" name="Shape 186"/>
          <p:cNvSpPr>
            <a:spLocks noChangeArrowheads="1"/>
          </p:cNvSpPr>
          <p:nvPr/>
        </p:nvSpPr>
        <p:spPr bwMode="auto">
          <a:xfrm>
            <a:off x="7721600" y="3267076"/>
            <a:ext cx="4013200" cy="35909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9503976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016000" y="228600"/>
            <a:ext cx="10363200" cy="838200"/>
          </a:xfrm>
        </p:spPr>
        <p:txBody>
          <a:bodyPr/>
          <a:lstStyle/>
          <a:p>
            <a:r>
              <a:rPr lang="en-US" altLang="en-US" smtClean="0"/>
              <a:t>Choosing a Topology</a:t>
            </a:r>
          </a:p>
        </p:txBody>
      </p:sp>
      <p:sp>
        <p:nvSpPr>
          <p:cNvPr id="3584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30723" name="Rectangle 3"/>
          <p:cNvSpPr>
            <a:spLocks noGrp="1" noChangeArrowheads="1"/>
          </p:cNvSpPr>
          <p:nvPr>
            <p:ph sz="quarter" idx="1"/>
          </p:nvPr>
        </p:nvSpPr>
        <p:spPr>
          <a:xfrm>
            <a:off x="1016000" y="1295400"/>
            <a:ext cx="10363200" cy="4800600"/>
          </a:xfrm>
        </p:spPr>
        <p:txBody>
          <a:bodyPr/>
          <a:lstStyle/>
          <a:p>
            <a:pPr lvl="1" algn="l" rtl="0">
              <a:lnSpc>
                <a:spcPct val="90000"/>
              </a:lnSpc>
            </a:pPr>
            <a:r>
              <a:rPr lang="en-US" altLang="en-US" sz="2000" b="1" smtClean="0"/>
              <a:t>BUS</a:t>
            </a:r>
            <a:endParaRPr lang="en-US" altLang="en-US" smtClean="0"/>
          </a:p>
          <a:p>
            <a:pPr lvl="2" algn="l" rtl="0">
              <a:lnSpc>
                <a:spcPct val="90000"/>
              </a:lnSpc>
            </a:pPr>
            <a:r>
              <a:rPr lang="en-US" altLang="en-US" smtClean="0"/>
              <a:t>network is small</a:t>
            </a:r>
          </a:p>
          <a:p>
            <a:pPr lvl="2" algn="l" rtl="0">
              <a:lnSpc>
                <a:spcPct val="90000"/>
              </a:lnSpc>
            </a:pPr>
            <a:r>
              <a:rPr lang="en-US" altLang="en-US" smtClean="0"/>
              <a:t>network will not be frequently reconfigured</a:t>
            </a:r>
          </a:p>
          <a:p>
            <a:pPr lvl="2" algn="l" rtl="0">
              <a:lnSpc>
                <a:spcPct val="90000"/>
              </a:lnSpc>
            </a:pPr>
            <a:r>
              <a:rPr lang="en-US" altLang="en-US" smtClean="0"/>
              <a:t>least expensive solution is required</a:t>
            </a:r>
          </a:p>
          <a:p>
            <a:pPr lvl="2" algn="l" rtl="0">
              <a:lnSpc>
                <a:spcPct val="90000"/>
              </a:lnSpc>
            </a:pPr>
            <a:r>
              <a:rPr lang="en-US" altLang="en-US" smtClean="0"/>
              <a:t>network is not expected to grow much</a:t>
            </a:r>
          </a:p>
          <a:p>
            <a:pPr lvl="1" algn="l" rtl="0">
              <a:lnSpc>
                <a:spcPct val="90000"/>
              </a:lnSpc>
            </a:pPr>
            <a:r>
              <a:rPr lang="en-US" altLang="en-US" sz="2000" b="1" smtClean="0"/>
              <a:t>STAR</a:t>
            </a:r>
            <a:endParaRPr lang="en-US" altLang="en-US" sz="2000" smtClean="0"/>
          </a:p>
          <a:p>
            <a:pPr lvl="2" algn="l" rtl="0">
              <a:lnSpc>
                <a:spcPct val="90000"/>
              </a:lnSpc>
            </a:pPr>
            <a:r>
              <a:rPr lang="en-US" altLang="en-US" smtClean="0"/>
              <a:t>it must be easy to add/remove PCs</a:t>
            </a:r>
          </a:p>
          <a:p>
            <a:pPr lvl="2" algn="l" rtl="0">
              <a:lnSpc>
                <a:spcPct val="90000"/>
              </a:lnSpc>
            </a:pPr>
            <a:r>
              <a:rPr lang="en-US" altLang="en-US" smtClean="0"/>
              <a:t>it must be easy to troubleshoot</a:t>
            </a:r>
          </a:p>
          <a:p>
            <a:pPr lvl="2" algn="l" rtl="0">
              <a:lnSpc>
                <a:spcPct val="90000"/>
              </a:lnSpc>
            </a:pPr>
            <a:r>
              <a:rPr lang="en-US" altLang="en-US" smtClean="0"/>
              <a:t>network is large</a:t>
            </a:r>
          </a:p>
          <a:p>
            <a:pPr lvl="2" algn="l" rtl="0">
              <a:lnSpc>
                <a:spcPct val="90000"/>
              </a:lnSpc>
            </a:pPr>
            <a:r>
              <a:rPr lang="en-US" altLang="en-US" smtClean="0"/>
              <a:t>network is expected to grow in the future</a:t>
            </a:r>
          </a:p>
          <a:p>
            <a:pPr lvl="1" algn="l" rtl="0">
              <a:lnSpc>
                <a:spcPct val="90000"/>
              </a:lnSpc>
            </a:pPr>
            <a:r>
              <a:rPr lang="en-US" altLang="en-US" sz="2000" b="1" smtClean="0"/>
              <a:t>RING</a:t>
            </a:r>
          </a:p>
          <a:p>
            <a:pPr lvl="2" algn="l" rtl="0">
              <a:lnSpc>
                <a:spcPct val="90000"/>
              </a:lnSpc>
            </a:pPr>
            <a:r>
              <a:rPr lang="en-US" altLang="en-US" smtClean="0"/>
              <a:t>network must operate reasonably under heavy load</a:t>
            </a:r>
          </a:p>
          <a:p>
            <a:pPr lvl="2" algn="l" rtl="0">
              <a:lnSpc>
                <a:spcPct val="90000"/>
              </a:lnSpc>
            </a:pPr>
            <a:r>
              <a:rPr lang="en-US" altLang="en-US" smtClean="0"/>
              <a:t>higher speed network is required</a:t>
            </a:r>
          </a:p>
          <a:p>
            <a:pPr lvl="2" algn="l" rtl="0">
              <a:lnSpc>
                <a:spcPct val="90000"/>
              </a:lnSpc>
            </a:pPr>
            <a:r>
              <a:rPr lang="en-US" altLang="en-US" smtClean="0"/>
              <a:t>network will not be frequently reconfigured</a:t>
            </a:r>
          </a:p>
        </p:txBody>
      </p:sp>
    </p:spTree>
    <p:extLst>
      <p:ext uri="{BB962C8B-B14F-4D97-AF65-F5344CB8AC3E}">
        <p14:creationId xmlns:p14="http://schemas.microsoft.com/office/powerpoint/2010/main" val="408238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anim calcmode="lin" valueType="num">
                                      <p:cBhvr additive="base">
                                        <p:cTn id="11"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 calcmode="lin" valueType="num">
                                      <p:cBhvr additive="base">
                                        <p:cTn id="15"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 calcmode="lin" valueType="num">
                                      <p:cBhvr additive="base">
                                        <p:cTn id="19"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 calcmode="lin" valueType="num">
                                      <p:cBhvr additive="base">
                                        <p:cTn id="25"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 calcmode="lin" valueType="num">
                                      <p:cBhvr additive="base">
                                        <p:cTn id="29"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23">
                                            <p:txEl>
                                              <p:pRg st="8" end="8"/>
                                            </p:txEl>
                                          </p:spTgt>
                                        </p:tgtEl>
                                        <p:attrNameLst>
                                          <p:attrName>style.visibility</p:attrName>
                                        </p:attrNameLst>
                                      </p:cBhvr>
                                      <p:to>
                                        <p:strVal val="visible"/>
                                      </p:to>
                                    </p:set>
                                    <p:anim calcmode="lin" valueType="num">
                                      <p:cBhvr additive="base">
                                        <p:cTn id="33"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2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23">
                                            <p:txEl>
                                              <p:pRg st="9" end="9"/>
                                            </p:txEl>
                                          </p:spTgt>
                                        </p:tgtEl>
                                        <p:attrNameLst>
                                          <p:attrName>style.visibility</p:attrName>
                                        </p:attrNameLst>
                                      </p:cBhvr>
                                      <p:to>
                                        <p:strVal val="visible"/>
                                      </p:to>
                                    </p:set>
                                    <p:anim calcmode="lin" valueType="num">
                                      <p:cBhvr additive="base">
                                        <p:cTn id="37"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0723">
                                            <p:txEl>
                                              <p:pRg st="11" end="11"/>
                                            </p:txEl>
                                          </p:spTgt>
                                        </p:tgtEl>
                                        <p:attrNameLst>
                                          <p:attrName>style.visibility</p:attrName>
                                        </p:attrNameLst>
                                      </p:cBhvr>
                                      <p:to>
                                        <p:strVal val="visible"/>
                                      </p:to>
                                    </p:set>
                                    <p:anim calcmode="lin" valueType="num">
                                      <p:cBhvr additive="base">
                                        <p:cTn id="43" dur="500" fill="hold"/>
                                        <p:tgtEl>
                                          <p:spTgt spid="3072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2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 calcmode="lin" valueType="num">
                                      <p:cBhvr additive="base">
                                        <p:cTn id="47" dur="500" fill="hold"/>
                                        <p:tgtEl>
                                          <p:spTgt spid="3072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72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723">
                                            <p:txEl>
                                              <p:pRg st="13" end="13"/>
                                            </p:txEl>
                                          </p:spTgt>
                                        </p:tgtEl>
                                        <p:attrNameLst>
                                          <p:attrName>style.visibility</p:attrName>
                                        </p:attrNameLst>
                                      </p:cBhvr>
                                      <p:to>
                                        <p:strVal val="visible"/>
                                      </p:to>
                                    </p:set>
                                    <p:anim calcmode="lin" valueType="num">
                                      <p:cBhvr additive="base">
                                        <p:cTn id="51" dur="500" fill="hold"/>
                                        <p:tgtEl>
                                          <p:spTgt spid="3072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72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  Demilitarized Zone</a:t>
            </a:r>
            <a:endParaRPr lang="en-US" dirty="0"/>
          </a:p>
        </p:txBody>
      </p:sp>
      <p:sp>
        <p:nvSpPr>
          <p:cNvPr id="3" name="Date Placeholder 2"/>
          <p:cNvSpPr>
            <a:spLocks noGrp="1"/>
          </p:cNvSpPr>
          <p:nvPr>
            <p:ph type="dt" sz="half" idx="10"/>
          </p:nvPr>
        </p:nvSpPr>
        <p:spPr/>
        <p:txBody>
          <a:bodyPr/>
          <a:lstStyle/>
          <a:p>
            <a:pPr>
              <a:defRPr/>
            </a:pPr>
            <a:fld id="{CCDD30E4-7362-44E6-BBB1-F4BB9C439C00}" type="datetime4">
              <a:rPr lang="en-GB" smtClean="0"/>
              <a:pPr>
                <a:defRPr/>
              </a:pPr>
              <a:t>10 August 2022</a:t>
            </a:fld>
            <a:endParaRPr lang="en-GB"/>
          </a:p>
        </p:txBody>
      </p:sp>
      <p:sp>
        <p:nvSpPr>
          <p:cNvPr id="4" name="Footer Placeholder 3"/>
          <p:cNvSpPr>
            <a:spLocks noGrp="1"/>
          </p:cNvSpPr>
          <p:nvPr>
            <p:ph type="ftr" sz="quarter" idx="11"/>
          </p:nvPr>
        </p:nvSpPr>
        <p:spPr/>
        <p:txBody>
          <a:bodyPr/>
          <a:lstStyle/>
          <a:p>
            <a:pPr>
              <a:defRPr/>
            </a:pPr>
            <a:r>
              <a:rPr lang="en-GB" smtClean="0"/>
              <a:t>Tier-1 Status</a:t>
            </a:r>
            <a:endParaRPr lang="en-GB"/>
          </a:p>
        </p:txBody>
      </p:sp>
      <p:pic>
        <p:nvPicPr>
          <p:cNvPr id="5" name="Picture 4"/>
          <p:cNvPicPr>
            <a:picLocks noChangeAspect="1"/>
          </p:cNvPicPr>
          <p:nvPr/>
        </p:nvPicPr>
        <p:blipFill>
          <a:blip r:embed="rId2"/>
          <a:stretch>
            <a:fillRect/>
          </a:stretch>
        </p:blipFill>
        <p:spPr>
          <a:xfrm>
            <a:off x="4885450" y="2742525"/>
            <a:ext cx="6304655" cy="3580143"/>
          </a:xfrm>
          <a:prstGeom prst="rect">
            <a:avLst/>
          </a:prstGeom>
        </p:spPr>
      </p:pic>
      <p:sp>
        <p:nvSpPr>
          <p:cNvPr id="7" name="Rectangle 6"/>
          <p:cNvSpPr/>
          <p:nvPr/>
        </p:nvSpPr>
        <p:spPr>
          <a:xfrm>
            <a:off x="288263" y="1599552"/>
            <a:ext cx="11313744" cy="646331"/>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area in which it is forbidden to station military forces or maintain </a:t>
            </a:r>
            <a:r>
              <a:rPr lang="en-US" sz="1800" dirty="0" smtClean="0">
                <a:latin typeface="Times New Roman" panose="02020603050405020304" pitchFamily="18" charset="0"/>
                <a:cs typeface="Times New Roman" panose="02020603050405020304" pitchFamily="18" charset="0"/>
              </a:rPr>
              <a:t>military installations.</a:t>
            </a: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ny </a:t>
            </a:r>
            <a:r>
              <a:rPr lang="en-US" sz="1800" dirty="0">
                <a:latin typeface="Times New Roman" panose="02020603050405020304" pitchFamily="18" charset="0"/>
                <a:cs typeface="Times New Roman" panose="02020603050405020304" pitchFamily="18" charset="0"/>
              </a:rPr>
              <a:t>area, place, or circumstance in which conflicts or hostilities are held in abeyance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Dictionary.com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316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 DMZ</a:t>
            </a:r>
            <a:endParaRPr lang="en-US" dirty="0"/>
          </a:p>
        </p:txBody>
      </p:sp>
      <p:sp>
        <p:nvSpPr>
          <p:cNvPr id="3" name="Date Placeholder 2"/>
          <p:cNvSpPr>
            <a:spLocks noGrp="1"/>
          </p:cNvSpPr>
          <p:nvPr>
            <p:ph type="dt" sz="half" idx="10"/>
          </p:nvPr>
        </p:nvSpPr>
        <p:spPr/>
        <p:txBody>
          <a:bodyPr/>
          <a:lstStyle/>
          <a:p>
            <a:pPr>
              <a:defRPr/>
            </a:pPr>
            <a:fld id="{CCDD30E4-7362-44E6-BBB1-F4BB9C439C00}" type="datetime4">
              <a:rPr lang="en-GB" smtClean="0"/>
              <a:pPr>
                <a:defRPr/>
              </a:pPr>
              <a:t>10 August 2022</a:t>
            </a:fld>
            <a:endParaRPr lang="en-GB"/>
          </a:p>
        </p:txBody>
      </p:sp>
      <p:sp>
        <p:nvSpPr>
          <p:cNvPr id="4" name="Footer Placeholder 3"/>
          <p:cNvSpPr>
            <a:spLocks noGrp="1"/>
          </p:cNvSpPr>
          <p:nvPr>
            <p:ph type="ftr" sz="quarter" idx="11"/>
          </p:nvPr>
        </p:nvSpPr>
        <p:spPr/>
        <p:txBody>
          <a:bodyPr/>
          <a:lstStyle/>
          <a:p>
            <a:pPr>
              <a:defRPr/>
            </a:pPr>
            <a:r>
              <a:rPr lang="en-GB" smtClean="0"/>
              <a:t>Tier-1 Status</a:t>
            </a:r>
            <a:endParaRPr lang="en-GB"/>
          </a:p>
        </p:txBody>
      </p:sp>
      <p:pic>
        <p:nvPicPr>
          <p:cNvPr id="5" name="Picture 4"/>
          <p:cNvPicPr>
            <a:picLocks noChangeAspect="1"/>
          </p:cNvPicPr>
          <p:nvPr/>
        </p:nvPicPr>
        <p:blipFill>
          <a:blip r:embed="rId2"/>
          <a:stretch>
            <a:fillRect/>
          </a:stretch>
        </p:blipFill>
        <p:spPr>
          <a:xfrm>
            <a:off x="221426" y="1492203"/>
            <a:ext cx="7456382" cy="2403702"/>
          </a:xfrm>
          <a:prstGeom prst="rect">
            <a:avLst/>
          </a:prstGeom>
        </p:spPr>
      </p:pic>
      <p:pic>
        <p:nvPicPr>
          <p:cNvPr id="6" name="Picture 5"/>
          <p:cNvPicPr>
            <a:picLocks noChangeAspect="1"/>
          </p:cNvPicPr>
          <p:nvPr/>
        </p:nvPicPr>
        <p:blipFill>
          <a:blip r:embed="rId3"/>
          <a:stretch>
            <a:fillRect/>
          </a:stretch>
        </p:blipFill>
        <p:spPr>
          <a:xfrm>
            <a:off x="6197337" y="3486002"/>
            <a:ext cx="5994663" cy="3371998"/>
          </a:xfrm>
          <a:prstGeom prst="rect">
            <a:avLst/>
          </a:prstGeom>
        </p:spPr>
      </p:pic>
    </p:spTree>
    <p:extLst>
      <p:ext uri="{BB962C8B-B14F-4D97-AF65-F5344CB8AC3E}">
        <p14:creationId xmlns:p14="http://schemas.microsoft.com/office/powerpoint/2010/main" val="2300377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25</a:t>
            </a:fld>
            <a:endParaRPr lang="en-US"/>
          </a:p>
        </p:txBody>
      </p:sp>
      <p:pic>
        <p:nvPicPr>
          <p:cNvPr id="19458" name="Picture 2" descr="What are the benefits of using a DMZ?"/>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1914" y="520700"/>
            <a:ext cx="8161834" cy="534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623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352" y="662153"/>
            <a:ext cx="10236036" cy="5198898"/>
          </a:xfrm>
        </p:spPr>
        <p:txBody>
          <a:bodyPr>
            <a:normAutofit fontScale="77500" lnSpcReduction="20000"/>
          </a:bodyPr>
          <a:lstStyle/>
          <a:p>
            <a:r>
              <a:rPr lang="en-US" b="1" dirty="0"/>
              <a:t>DMZ Design and Architecture</a:t>
            </a:r>
          </a:p>
          <a:p>
            <a:r>
              <a:rPr lang="en-US" dirty="0"/>
              <a:t>A DMZ is a “wide-open network," but there are several design and architecture approaches that protect it. A DMZ can be designed in several ways, from a single-firewall approach to having dual and multiple firewalls. The majority of modern DMZ architectures use dual firewalls that can be expanded to develop more complex systems.</a:t>
            </a:r>
          </a:p>
          <a:p>
            <a:r>
              <a:rPr lang="en-US" dirty="0"/>
              <a:t>Single firewall: A DMZ with a single-firewall design requires three or more network interfaces. The first is the external network, which connects the public internet connection to the firewall. The second forms the internal network, while the third is connected to the DMZ. Various rules monitor and control traffic that is allowed to access the DMZ and limit connectivity to the internal network.</a:t>
            </a:r>
          </a:p>
          <a:p>
            <a:r>
              <a:rPr lang="en-US" dirty="0"/>
              <a:t>Dual firewall: Deploying two firewalls with a DMZ between them is generally a more secure option. The first firewall only allows external traffic to the DMZ, and the second only allows traffic that goes from the DMZ into the internal network. An attacker would have to compromise both firewalls to gain access to an organization’s LAN.</a:t>
            </a:r>
          </a:p>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404129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27</a:t>
            </a:fld>
            <a:endParaRPr lang="en-US"/>
          </a:p>
        </p:txBody>
      </p:sp>
      <p:pic>
        <p:nvPicPr>
          <p:cNvPr id="20482" name="Picture 2" descr="How Star, Bus, Ring &amp; Mesh Topology Connect Computer Networks in  Organizations | Topology, What is computer, Computer net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693" y="1387366"/>
            <a:ext cx="11374147" cy="510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610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4247317"/>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Web </a:t>
            </a:r>
            <a:r>
              <a:rPr lang="en-US" dirty="0">
                <a:latin typeface="Times New Roman" pitchFamily="18" charset="0"/>
                <a:cs typeface="Times New Roman" pitchFamily="18" charset="0"/>
              </a:rPr>
              <a:t>Design With HTML, CSS, JavaScript and jQuery Set, 1st </a:t>
            </a:r>
            <a:r>
              <a:rPr lang="en-US" dirty="0" smtClean="0">
                <a:latin typeface="Times New Roman" pitchFamily="18" charset="0"/>
                <a:cs typeface="Times New Roman" pitchFamily="18" charset="0"/>
              </a:rPr>
              <a:t>Edition, </a:t>
            </a:r>
            <a:r>
              <a:rPr lang="en-US" dirty="0">
                <a:latin typeface="Times New Roman" pitchFamily="18" charset="0"/>
                <a:cs typeface="Times New Roman" pitchFamily="18" charset="0"/>
              </a:rPr>
              <a:t>by Jon </a:t>
            </a:r>
            <a:r>
              <a:rPr lang="en-US" dirty="0" smtClean="0">
                <a:latin typeface="Times New Roman" pitchFamily="18" charset="0"/>
                <a:cs typeface="Times New Roman" pitchFamily="18" charset="0"/>
              </a:rPr>
              <a:t>Duckett.</a:t>
            </a: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pPr marL="342900" indent="-342900">
              <a:buAutoNum type="arabicPeriod"/>
            </a:pPr>
            <a:r>
              <a:rPr lang="en-US" dirty="0">
                <a:latin typeface="Times New Roman" pitchFamily="18" charset="0"/>
                <a:cs typeface="Times New Roman" pitchFamily="18" charset="0"/>
              </a:rPr>
              <a:t>https://www.techtarget.com/searchsecurity/definition/DMZ</a:t>
            </a:r>
          </a:p>
          <a:p>
            <a:pPr marL="342900" indent="-342900">
              <a:buAutoNum type="arabicPeriod"/>
            </a:pPr>
            <a:r>
              <a:rPr lang="en-US" dirty="0">
                <a:latin typeface="Times New Roman" pitchFamily="18" charset="0"/>
                <a:cs typeface="Times New Roman" pitchFamily="18" charset="0"/>
                <a:hlinkClick r:id="rId3"/>
              </a:rPr>
              <a:t>https://</a:t>
            </a:r>
            <a:r>
              <a:rPr lang="en-US" dirty="0" smtClean="0">
                <a:latin typeface="Times New Roman" pitchFamily="18" charset="0"/>
                <a:cs typeface="Times New Roman" pitchFamily="18" charset="0"/>
                <a:hlinkClick r:id="rId3"/>
              </a:rPr>
              <a:t>www.youtube.com/watch?v=uSKdjjw5zow</a:t>
            </a:r>
            <a:endParaRPr lang="en-US"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Reference Links:</a:t>
            </a:r>
          </a:p>
          <a:p>
            <a:r>
              <a:rPr lang="en-IN" b="1" dirty="0" smtClean="0">
                <a:latin typeface="Times New Roman" pitchFamily="18" charset="0"/>
                <a:cs typeface="Times New Roman" pitchFamily="18" charset="0"/>
              </a:rPr>
              <a:t>1. </a:t>
            </a:r>
            <a:r>
              <a:rPr lang="en-US" dirty="0"/>
              <a:t>https://www.fortinet.com/resources/cyberglossary/what-is-dmz#:~:text=A%20DMZ%20Network%20is%20a,public%20internet%20and%20private%20networks.</a:t>
            </a:r>
          </a:p>
          <a:p>
            <a:endParaRPr lang="en-IN" b="1" dirty="0" smtClean="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34"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p:txBody>
          <a:bodyPr/>
          <a:lstStyle/>
          <a:p>
            <a:r>
              <a:rPr lang="en-US" altLang="en-US" smtClean="0"/>
              <a:t>Network Topology</a:t>
            </a:r>
            <a:endParaRPr lang="en-IN" altLang="en-US" smtClean="0"/>
          </a:p>
        </p:txBody>
      </p:sp>
      <p:sp>
        <p:nvSpPr>
          <p:cNvPr id="5" name="Content Placeholder 4"/>
          <p:cNvSpPr>
            <a:spLocks noGrp="1"/>
          </p:cNvSpPr>
          <p:nvPr>
            <p:ph idx="1"/>
          </p:nvPr>
        </p:nvSpPr>
        <p:spPr/>
        <p:txBody>
          <a:bodyPr rtlCol="0">
            <a:normAutofit/>
          </a:bodyPr>
          <a:lstStyle/>
          <a:p>
            <a:pPr algn="just" fontAlgn="auto">
              <a:spcAft>
                <a:spcPts val="0"/>
              </a:spcAft>
              <a:buFont typeface="Arial" pitchFamily="34" charset="0"/>
              <a:buNone/>
              <a:defRPr/>
            </a:pPr>
            <a:r>
              <a:rPr lang="en-IN" dirty="0" smtClean="0"/>
              <a:t>Computer network topology is the way various components of a network (like nodes, links, peripherals, etc) are arranged. Network topologies define the layout, virtual shape or structure of network, not only physically but also logically. The way in which different systems and nodes are connected and communicate with each other is determined by topology of the network.</a:t>
            </a:r>
            <a:br>
              <a:rPr lang="en-IN" dirty="0" smtClean="0"/>
            </a:br>
            <a:endParaRPr lang="en-IN" dirty="0" smtClean="0"/>
          </a:p>
        </p:txBody>
      </p:sp>
    </p:spTree>
    <p:extLst>
      <p:ext uri="{BB962C8B-B14F-4D97-AF65-F5344CB8AC3E}">
        <p14:creationId xmlns:p14="http://schemas.microsoft.com/office/powerpoint/2010/main" val="419472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IN" altLang="en-US" b="1" smtClean="0"/>
              <a:t>Topology can be physical or logical</a:t>
            </a:r>
            <a:endParaRPr lang="en-IN" altLang="en-US" smtClean="0"/>
          </a:p>
        </p:txBody>
      </p:sp>
      <p:sp>
        <p:nvSpPr>
          <p:cNvPr id="3075" name="Content Placeholder 2"/>
          <p:cNvSpPr>
            <a:spLocks noGrp="1"/>
          </p:cNvSpPr>
          <p:nvPr>
            <p:ph idx="1"/>
          </p:nvPr>
        </p:nvSpPr>
        <p:spPr/>
        <p:txBody>
          <a:bodyPr/>
          <a:lstStyle/>
          <a:p>
            <a:r>
              <a:rPr lang="en-IN" altLang="en-US" i="1" smtClean="0"/>
              <a:t>Physical Topology</a:t>
            </a:r>
            <a:r>
              <a:rPr lang="en-IN" altLang="en-US" smtClean="0"/>
              <a:t> is the physical layout of nodes, workstations and cables in the network.</a:t>
            </a:r>
          </a:p>
          <a:p>
            <a:r>
              <a:rPr lang="en-IN" altLang="en-US" i="1" smtClean="0"/>
              <a:t>Logical topology </a:t>
            </a:r>
            <a:r>
              <a:rPr lang="en-IN" altLang="en-US" smtClean="0"/>
              <a:t>is the way information flows between different components.</a:t>
            </a:r>
          </a:p>
        </p:txBody>
      </p:sp>
    </p:spTree>
    <p:extLst>
      <p:ext uri="{BB962C8B-B14F-4D97-AF65-F5344CB8AC3E}">
        <p14:creationId xmlns:p14="http://schemas.microsoft.com/office/powerpoint/2010/main" val="264618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en-US" smtClean="0"/>
              <a:t>Simple Physical Topologies</a:t>
            </a:r>
          </a:p>
        </p:txBody>
      </p:sp>
      <p:sp>
        <p:nvSpPr>
          <p:cNvPr id="17410"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17411" name="Rectangle 3"/>
          <p:cNvSpPr>
            <a:spLocks noGrp="1" noChangeArrowheads="1"/>
          </p:cNvSpPr>
          <p:nvPr>
            <p:ph sz="quarter" idx="1"/>
          </p:nvPr>
        </p:nvSpPr>
        <p:spPr/>
        <p:txBody>
          <a:bodyPr/>
          <a:lstStyle/>
          <a:p>
            <a:pPr algn="l" rtl="0"/>
            <a:r>
              <a:rPr lang="en-US" altLang="en-US" sz="2800" smtClean="0"/>
              <a:t>Physical topology:</a:t>
            </a:r>
            <a:r>
              <a:rPr lang="en-US" altLang="en-US" sz="2800" b="1" smtClean="0"/>
              <a:t> </a:t>
            </a:r>
            <a:r>
              <a:rPr lang="en-US" altLang="en-US" sz="2800" smtClean="0"/>
              <a:t>physical layout of nodes on a network</a:t>
            </a:r>
          </a:p>
          <a:p>
            <a:pPr algn="l" rtl="0"/>
            <a:r>
              <a:rPr lang="en-US" altLang="en-US" sz="2800" smtClean="0"/>
              <a:t>Four fundamental shapes:</a:t>
            </a:r>
          </a:p>
          <a:p>
            <a:pPr lvl="1" algn="l" rtl="0"/>
            <a:r>
              <a:rPr lang="en-US" altLang="en-US" smtClean="0"/>
              <a:t>Bus</a:t>
            </a:r>
          </a:p>
          <a:p>
            <a:pPr lvl="1" algn="l" rtl="0"/>
            <a:r>
              <a:rPr lang="en-US" altLang="en-US" smtClean="0"/>
              <a:t>Ring</a:t>
            </a:r>
          </a:p>
          <a:p>
            <a:pPr lvl="1" algn="l" rtl="0"/>
            <a:r>
              <a:rPr lang="en-US" altLang="en-US" smtClean="0"/>
              <a:t>Star</a:t>
            </a:r>
          </a:p>
          <a:p>
            <a:pPr lvl="1" algn="l" rtl="0"/>
            <a:r>
              <a:rPr lang="en-US" altLang="en-US" smtClean="0"/>
              <a:t>Mesh</a:t>
            </a:r>
          </a:p>
          <a:p>
            <a:pPr algn="l" rtl="0"/>
            <a:r>
              <a:rPr lang="en-US" altLang="en-US" sz="2800" smtClean="0"/>
              <a:t>May create hybrid topologies</a:t>
            </a:r>
          </a:p>
          <a:p>
            <a:pPr algn="l" rtl="0"/>
            <a:r>
              <a:rPr lang="en-US" altLang="en-US" sz="2800" smtClean="0"/>
              <a:t>Topology integral to type of network, cabling infrastructure, and transmission media used</a:t>
            </a:r>
          </a:p>
        </p:txBody>
      </p:sp>
    </p:spTree>
    <p:extLst>
      <p:ext uri="{BB962C8B-B14F-4D97-AF65-F5344CB8AC3E}">
        <p14:creationId xmlns:p14="http://schemas.microsoft.com/office/powerpoint/2010/main" val="1796289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en-US" smtClean="0"/>
              <a:t>Why we need a topology</a:t>
            </a:r>
          </a:p>
        </p:txBody>
      </p:sp>
      <p:sp>
        <p:nvSpPr>
          <p:cNvPr id="1843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18435" name="Rectangle 3"/>
          <p:cNvSpPr>
            <a:spLocks noGrp="1" noChangeArrowheads="1"/>
          </p:cNvSpPr>
          <p:nvPr>
            <p:ph sz="quarter" idx="1"/>
          </p:nvPr>
        </p:nvSpPr>
        <p:spPr/>
        <p:txBody>
          <a:bodyPr/>
          <a:lstStyle/>
          <a:p>
            <a:pPr algn="l" rtl="0">
              <a:buFontTx/>
              <a:buNone/>
            </a:pPr>
            <a:r>
              <a:rPr lang="en-US" altLang="en-US" smtClean="0">
                <a:solidFill>
                  <a:schemeClr val="accent2"/>
                </a:solidFill>
              </a:rPr>
              <a:t>Choosing one topology over another can impact :</a:t>
            </a:r>
          </a:p>
          <a:p>
            <a:pPr lvl="1" algn="l" rtl="0"/>
            <a:r>
              <a:rPr lang="en-US" altLang="en-US" smtClean="0"/>
              <a:t>type of equipment the network needs</a:t>
            </a:r>
          </a:p>
          <a:p>
            <a:pPr lvl="1" algn="l" rtl="0"/>
            <a:r>
              <a:rPr lang="en-US" altLang="en-US" smtClean="0"/>
              <a:t>capabilities of the equipment</a:t>
            </a:r>
          </a:p>
          <a:p>
            <a:pPr lvl="1" algn="l" rtl="0"/>
            <a:r>
              <a:rPr lang="en-US" altLang="en-US" smtClean="0"/>
              <a:t>network’s growth</a:t>
            </a:r>
          </a:p>
          <a:p>
            <a:pPr lvl="1" algn="l" rtl="0"/>
            <a:r>
              <a:rPr lang="en-US" altLang="en-US" smtClean="0"/>
              <a:t>way a network is managed</a:t>
            </a:r>
          </a:p>
          <a:p>
            <a:pPr lvl="1" algn="l" rtl="0"/>
            <a:endParaRPr lang="en-US" altLang="en-US" smtClean="0"/>
          </a:p>
        </p:txBody>
      </p:sp>
    </p:spTree>
    <p:extLst>
      <p:ext uri="{BB962C8B-B14F-4D97-AF65-F5344CB8AC3E}">
        <p14:creationId xmlns:p14="http://schemas.microsoft.com/office/powerpoint/2010/main" val="1925156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en-US" smtClean="0"/>
              <a:t>Bus </a:t>
            </a:r>
          </a:p>
        </p:txBody>
      </p:sp>
      <p:sp>
        <p:nvSpPr>
          <p:cNvPr id="1945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pic>
        <p:nvPicPr>
          <p:cNvPr id="19459" name="Picture 4" descr="Fig06-0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20751" y="1827213"/>
            <a:ext cx="10299700" cy="3440112"/>
          </a:xfrm>
        </p:spPr>
      </p:pic>
    </p:spTree>
    <p:extLst>
      <p:ext uri="{BB962C8B-B14F-4D97-AF65-F5344CB8AC3E}">
        <p14:creationId xmlns:p14="http://schemas.microsoft.com/office/powerpoint/2010/main" val="1565717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tLang="en-US" smtClean="0"/>
              <a:t>Simple Physical Topologies</a:t>
            </a:r>
          </a:p>
        </p:txBody>
      </p:sp>
      <p:sp>
        <p:nvSpPr>
          <p:cNvPr id="2048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20483" name="Rectangle 3"/>
          <p:cNvSpPr>
            <a:spLocks noGrp="1" noChangeArrowheads="1"/>
          </p:cNvSpPr>
          <p:nvPr>
            <p:ph sz="quarter" idx="1"/>
          </p:nvPr>
        </p:nvSpPr>
        <p:spPr>
          <a:xfrm>
            <a:off x="609600" y="1600201"/>
            <a:ext cx="10972800" cy="2112963"/>
          </a:xfrm>
        </p:spPr>
        <p:txBody>
          <a:bodyPr/>
          <a:lstStyle/>
          <a:p>
            <a:pPr algn="l" rtl="0">
              <a:lnSpc>
                <a:spcPct val="90000"/>
              </a:lnSpc>
              <a:buClr>
                <a:schemeClr val="tx1"/>
              </a:buClr>
            </a:pPr>
            <a:r>
              <a:rPr lang="en-US" altLang="en-US" smtClean="0"/>
              <a:t>A </a:t>
            </a:r>
            <a:r>
              <a:rPr lang="en-US" altLang="en-US" sz="2800" b="1" smtClean="0"/>
              <a:t>Bus topology</a:t>
            </a:r>
            <a:r>
              <a:rPr lang="en-US" altLang="en-US" smtClean="0"/>
              <a:t> consists of a single cable—called a </a:t>
            </a:r>
            <a:r>
              <a:rPr lang="en-US" altLang="en-US" sz="2800" b="1" smtClean="0"/>
              <a:t>backbone</a:t>
            </a:r>
            <a:r>
              <a:rPr lang="en-US" altLang="en-US" smtClean="0"/>
              <a:t>— connecting all nodes on a network without intervening connectivity devices</a:t>
            </a:r>
          </a:p>
        </p:txBody>
      </p:sp>
      <p:pic>
        <p:nvPicPr>
          <p:cNvPr id="20484" name="Picture 4" descr="Fig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62400"/>
            <a:ext cx="51816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383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en-US" smtClean="0"/>
              <a:t>Bus (continued)</a:t>
            </a:r>
          </a:p>
        </p:txBody>
      </p:sp>
      <p:sp>
        <p:nvSpPr>
          <p:cNvPr id="2150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a:solidFill>
                  <a:schemeClr val="tx2"/>
                </a:solidFill>
              </a:rPr>
              <a:t>CSC1202-2013 (c) Nouf AlJaffan</a:t>
            </a:r>
          </a:p>
        </p:txBody>
      </p:sp>
      <p:sp>
        <p:nvSpPr>
          <p:cNvPr id="21507" name="Rectangle 3"/>
          <p:cNvSpPr>
            <a:spLocks noGrp="1" noChangeArrowheads="1"/>
          </p:cNvSpPr>
          <p:nvPr>
            <p:ph sz="quarter" idx="1"/>
          </p:nvPr>
        </p:nvSpPr>
        <p:spPr>
          <a:xfrm>
            <a:off x="1219201" y="1447800"/>
            <a:ext cx="4999567" cy="4572000"/>
          </a:xfrm>
        </p:spPr>
        <p:txBody>
          <a:bodyPr/>
          <a:lstStyle/>
          <a:p>
            <a:pPr algn="l" rtl="0"/>
            <a:r>
              <a:rPr lang="en-US" altLang="en-US" smtClean="0"/>
              <a:t>Devices share responsibility for getting data from one point to another</a:t>
            </a:r>
          </a:p>
          <a:p>
            <a:pPr algn="l" rtl="0"/>
            <a:r>
              <a:rPr lang="en-US" altLang="en-US" smtClean="0"/>
              <a:t>Terminators stop signals after reaching end of wire</a:t>
            </a:r>
          </a:p>
          <a:p>
            <a:pPr lvl="1" algn="l" rtl="0"/>
            <a:r>
              <a:rPr lang="en-US" altLang="en-US" smtClean="0"/>
              <a:t>Prevent signal bounce</a:t>
            </a:r>
          </a:p>
          <a:p>
            <a:pPr algn="l" rtl="0"/>
            <a:r>
              <a:rPr lang="en-US" altLang="en-US" smtClean="0"/>
              <a:t>Inexpensive, not very scalable</a:t>
            </a:r>
          </a:p>
          <a:p>
            <a:pPr algn="l" rtl="0"/>
            <a:r>
              <a:rPr lang="en-US" altLang="en-US" smtClean="0"/>
              <a:t>Difficult to troubleshoot, not fault-tolerant</a:t>
            </a:r>
          </a:p>
        </p:txBody>
      </p:sp>
      <p:pic>
        <p:nvPicPr>
          <p:cNvPr id="21508"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578601" y="2900364"/>
            <a:ext cx="4999567" cy="1666875"/>
          </a:xfrm>
        </p:spPr>
      </p:pic>
    </p:spTree>
    <p:extLst>
      <p:ext uri="{BB962C8B-B14F-4D97-AF65-F5344CB8AC3E}">
        <p14:creationId xmlns:p14="http://schemas.microsoft.com/office/powerpoint/2010/main" val="3484377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507</TotalTime>
  <Words>1077</Words>
  <Application>Microsoft Office PowerPoint</Application>
  <PresentationFormat>Custom</PresentationFormat>
  <Paragraphs>187</Paragraphs>
  <Slides>29</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2" baseType="lpstr">
      <vt:lpstr>1_Office Theme</vt:lpstr>
      <vt:lpstr>Contents Slide Master</vt:lpstr>
      <vt:lpstr>CorelDRAW</vt:lpstr>
      <vt:lpstr>PowerPoint Presentation</vt:lpstr>
      <vt:lpstr>Lecture Objectives </vt:lpstr>
      <vt:lpstr>Network Topology</vt:lpstr>
      <vt:lpstr>Topology can be physical or logical</vt:lpstr>
      <vt:lpstr>Simple Physical Topologies</vt:lpstr>
      <vt:lpstr>Why we need a topology</vt:lpstr>
      <vt:lpstr>Bus </vt:lpstr>
      <vt:lpstr>Simple Physical Topologies</vt:lpstr>
      <vt:lpstr>Bus (continued)</vt:lpstr>
      <vt:lpstr>Bus</vt:lpstr>
      <vt:lpstr>Ring</vt:lpstr>
      <vt:lpstr>Simple Physical Topologies</vt:lpstr>
      <vt:lpstr>Ring</vt:lpstr>
      <vt:lpstr>Star</vt:lpstr>
      <vt:lpstr>Simple Physical Topologies</vt:lpstr>
      <vt:lpstr>Star (continued)</vt:lpstr>
      <vt:lpstr>Star</vt:lpstr>
      <vt:lpstr>Mesh</vt:lpstr>
      <vt:lpstr>Simple Physical Topologies</vt:lpstr>
      <vt:lpstr>Mesh</vt:lpstr>
      <vt:lpstr>Hybrid Physical Topologies</vt:lpstr>
      <vt:lpstr>Choosing a Topology</vt:lpstr>
      <vt:lpstr>DMZ? -  Demilitarized Zone</vt:lpstr>
      <vt:lpstr>Network - DMZ</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110</cp:revision>
  <dcterms:created xsi:type="dcterms:W3CDTF">2019-01-09T10:33:58Z</dcterms:created>
  <dcterms:modified xsi:type="dcterms:W3CDTF">2022-08-10T06:14:09Z</dcterms:modified>
</cp:coreProperties>
</file>