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87" r:id="rId3"/>
    <p:sldId id="281" r:id="rId4"/>
    <p:sldId id="410" r:id="rId5"/>
    <p:sldId id="451" r:id="rId6"/>
    <p:sldId id="452" r:id="rId7"/>
    <p:sldId id="453" r:id="rId8"/>
    <p:sldId id="454" r:id="rId9"/>
    <p:sldId id="455" r:id="rId10"/>
    <p:sldId id="456" r:id="rId11"/>
    <p:sldId id="457" r:id="rId12"/>
    <p:sldId id="413" r:id="rId13"/>
    <p:sldId id="448" r:id="rId14"/>
    <p:sldId id="409"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Lbl>
              <c:idx val="0"/>
              <c:layout>
                <c:manualLayout>
                  <c:x val="1.6116214639836687E-3"/>
                  <c:y val="1.4960996415443439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2.0436108680859336E-2"/>
                  <c:y val="-1.6868006586514891E-3"/>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4.4929279673374019E-3"/>
                  <c:y val="1.1342367321665525E-2"/>
                </c:manualLayout>
              </c:layout>
              <c:showLegendKey val="0"/>
              <c:showVal val="0"/>
              <c:showCatName val="0"/>
              <c:showSerName val="0"/>
              <c:showPercent val="1"/>
              <c:showBubbleSize val="0"/>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Sheet1!$A$2:$A$12</c:f>
              <c:strCache>
                <c:ptCount val="11"/>
                <c:pt idx="0">
                  <c:v>Trojan (SMS)</c:v>
                </c:pt>
                <c:pt idx="1">
                  <c:v>RiskTool</c:v>
                </c:pt>
                <c:pt idx="2">
                  <c:v>Adware</c:v>
                </c:pt>
                <c:pt idx="3">
                  <c:v>Trojan</c:v>
                </c:pt>
                <c:pt idx="4">
                  <c:v>Monitor</c:v>
                </c:pt>
                <c:pt idx="5">
                  <c:v>Backdoor</c:v>
                </c:pt>
                <c:pt idx="6">
                  <c:v>Trojan (Financial)</c:v>
                </c:pt>
                <c:pt idx="7">
                  <c:v>Exploit</c:v>
                </c:pt>
                <c:pt idx="8">
                  <c:v>HackTool</c:v>
                </c:pt>
                <c:pt idx="9">
                  <c:v>Trojan (Downloader)</c:v>
                </c:pt>
                <c:pt idx="10">
                  <c:v>Others</c:v>
                </c:pt>
              </c:strCache>
            </c:strRef>
          </c:cat>
          <c:val>
            <c:numRef>
              <c:f>Sheet1!$B$2:$B$12</c:f>
              <c:numCache>
                <c:formatCode>General</c:formatCode>
                <c:ptCount val="11"/>
                <c:pt idx="0">
                  <c:v>57.08</c:v>
                </c:pt>
                <c:pt idx="1">
                  <c:v>21.52</c:v>
                </c:pt>
                <c:pt idx="2">
                  <c:v>7.37</c:v>
                </c:pt>
                <c:pt idx="3">
                  <c:v>3.44</c:v>
                </c:pt>
                <c:pt idx="4">
                  <c:v>2.72</c:v>
                </c:pt>
                <c:pt idx="5">
                  <c:v>2.54</c:v>
                </c:pt>
                <c:pt idx="6">
                  <c:v>1.98</c:v>
                </c:pt>
                <c:pt idx="7">
                  <c:v>1.62</c:v>
                </c:pt>
                <c:pt idx="8">
                  <c:v>0.59</c:v>
                </c:pt>
                <c:pt idx="9">
                  <c:v>0.5</c:v>
                </c:pt>
                <c:pt idx="10">
                  <c:v>0.64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a:t>
            </a:fld>
            <a:endParaRPr lang="en-US"/>
          </a:p>
        </p:txBody>
      </p:sp>
    </p:spTree>
    <p:extLst>
      <p:ext uri="{BB962C8B-B14F-4D97-AF65-F5344CB8AC3E}">
        <p14:creationId xmlns:p14="http://schemas.microsoft.com/office/powerpoint/2010/main" val="38771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http://media.kaspersky.com/pdf/Kaspersky-Lab-KSN-Report-mobile-cyberthreats-web.pdf</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11</a:t>
            </a:fld>
            <a:endParaRPr lang="en-US"/>
          </a:p>
        </p:txBody>
      </p:sp>
    </p:spTree>
    <p:extLst>
      <p:ext uri="{BB962C8B-B14F-4D97-AF65-F5344CB8AC3E}">
        <p14:creationId xmlns:p14="http://schemas.microsoft.com/office/powerpoint/2010/main" val="258290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hyperlink" Target="https://www.vmware.com/topics/glossary/content/mobile-device-security.html#:~:text=Mobile%20Device%20Security%20refers%20to,from%20accessing%20the%20enterprise%20netwo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lideplayer.com/slide/640205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lideshare.net/dilipdubey5/mobile-security-55068970" TargetMode="External"/><Relationship Id="rId4" Type="http://schemas.openxmlformats.org/officeDocument/2006/relationships/hyperlink" Target="https://slideplayer.com/slide/6539985/"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ofpoint.com/us/threat-reference/dl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ofpoint.com/us/threat-reference/keyloggers" TargetMode="External"/><Relationship Id="rId2" Type="http://schemas.openxmlformats.org/officeDocument/2006/relationships/hyperlink" Target="https://www.proofpoint.com/us/threat-reference/mal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ofpoint.com/us/security-awareness/post/what-byo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ofpoint.com/us/threat-reference/phishing" TargetMode="External"/><Relationship Id="rId2" Type="http://schemas.openxmlformats.org/officeDocument/2006/relationships/hyperlink" Target="https://www.proofpoint.com/us/products/cloud-security/ztna/always-on-vpn-alternati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1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Mobile Security Fundamentals</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obile </a:t>
            </a:r>
            <a:r>
              <a:rPr lang="en-US" b="1" dirty="0"/>
              <a:t>security best practices</a:t>
            </a:r>
            <a:endParaRPr lang="en-US" b="1" dirty="0"/>
          </a:p>
        </p:txBody>
      </p:sp>
      <p:sp>
        <p:nvSpPr>
          <p:cNvPr id="3" name="Content Placeholder 2"/>
          <p:cNvSpPr>
            <a:spLocks noGrp="1"/>
          </p:cNvSpPr>
          <p:nvPr>
            <p:ph idx="1"/>
          </p:nvPr>
        </p:nvSpPr>
        <p:spPr>
          <a:xfrm>
            <a:off x="838200" y="1623848"/>
            <a:ext cx="10515600" cy="4477407"/>
          </a:xfrm>
        </p:spPr>
        <p:txBody>
          <a:bodyPr>
            <a:normAutofit/>
          </a:bodyPr>
          <a:lstStyle/>
          <a:p>
            <a:r>
              <a:rPr lang="en-US" dirty="0"/>
              <a:t>Establish, share, and enforce clear policies and processes</a:t>
            </a:r>
          </a:p>
          <a:p>
            <a:r>
              <a:rPr lang="en-US" dirty="0"/>
              <a:t>Password protection</a:t>
            </a:r>
          </a:p>
          <a:p>
            <a:r>
              <a:rPr lang="en-US" dirty="0"/>
              <a:t>Leverage biometrics</a:t>
            </a:r>
          </a:p>
          <a:p>
            <a:r>
              <a:rPr lang="en-US" dirty="0"/>
              <a:t>Avoid public Wi-Fi</a:t>
            </a:r>
          </a:p>
          <a:p>
            <a:r>
              <a:rPr lang="en-US" dirty="0"/>
              <a:t>Beware of apps</a:t>
            </a:r>
          </a:p>
          <a:p>
            <a:r>
              <a:rPr lang="en-US" dirty="0"/>
              <a:t>Mobile device </a:t>
            </a:r>
            <a:r>
              <a:rPr lang="en-US" dirty="0" smtClean="0"/>
              <a:t>encryption</a:t>
            </a:r>
            <a:endParaRPr lang="en-US" dirty="0"/>
          </a:p>
          <a:p>
            <a:pPr marL="0" indent="0">
              <a:buNone/>
            </a:pPr>
            <a:r>
              <a:rPr lang="en-US" sz="2200" dirty="0" smtClean="0"/>
              <a:t>For </a:t>
            </a:r>
            <a:r>
              <a:rPr lang="en-US" sz="2200" dirty="0"/>
              <a:t>more detail : </a:t>
            </a:r>
            <a:r>
              <a:rPr lang="en-US" sz="2200" dirty="0">
                <a:hlinkClick r:id="rId2"/>
              </a:rPr>
              <a:t>https://www.vmware.com/topics/glossary/content/mobile-device-security.html#:~:text=Mobile%20Device%20Security%20refers%20to,from%20accessing%20the%20enterprise%20network</a:t>
            </a:r>
            <a:r>
              <a:rPr lang="en-US" sz="2200"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88379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Types</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11</a:t>
            </a:fld>
            <a:endParaRPr lang="en-US"/>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3491203134"/>
              </p:ext>
            </p:extLst>
          </p:nvPr>
        </p:nvGraphicFramePr>
        <p:xfrm>
          <a:off x="609600" y="1371600"/>
          <a:ext cx="10972800" cy="47545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934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Cryptographic Misuse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Usage of ECB mode for encryption</a:t>
            </a:r>
          </a:p>
          <a:p>
            <a:pPr marL="514350" indent="-514350">
              <a:buFont typeface="+mj-lt"/>
              <a:buAutoNum type="arabicPeriod"/>
            </a:pPr>
            <a:r>
              <a:rPr lang="en-US" dirty="0" smtClean="0"/>
              <a:t>Usage of static IV’s in CBC mode</a:t>
            </a:r>
          </a:p>
          <a:p>
            <a:pPr marL="514350" indent="-514350">
              <a:buFont typeface="+mj-lt"/>
              <a:buAutoNum type="arabicPeriod"/>
            </a:pPr>
            <a:r>
              <a:rPr lang="en-US" dirty="0" smtClean="0"/>
              <a:t>Usage of hardcoded symmetric encryption keys</a:t>
            </a:r>
          </a:p>
          <a:p>
            <a:pPr marL="514350" indent="-514350">
              <a:buFont typeface="+mj-lt"/>
              <a:buAutoNum type="arabicPeriod"/>
            </a:pPr>
            <a:r>
              <a:rPr lang="en-US" dirty="0" smtClean="0"/>
              <a:t>Usage of low iterations for password-based encryption</a:t>
            </a:r>
          </a:p>
          <a:p>
            <a:pPr marL="514350" indent="-514350">
              <a:buFont typeface="+mj-lt"/>
              <a:buAutoNum type="arabicPeriod"/>
            </a:pPr>
            <a:r>
              <a:rPr lang="en-US" dirty="0" smtClean="0"/>
              <a:t>Bad seeding of random-number generators</a:t>
            </a:r>
          </a:p>
        </p:txBody>
      </p:sp>
      <p:sp>
        <p:nvSpPr>
          <p:cNvPr id="4" name="Slide Number Placeholder 3"/>
          <p:cNvSpPr>
            <a:spLocks noGrp="1"/>
          </p:cNvSpPr>
          <p:nvPr>
            <p:ph type="sldNum" sz="quarter" idx="12"/>
          </p:nvPr>
        </p:nvSpPr>
        <p:spPr/>
        <p:txBody>
          <a:bodyPr/>
          <a:lstStyle/>
          <a:p>
            <a:fld id="{B747839D-A323-47F3-909F-548499399628}" type="slidenum">
              <a:rPr lang="en-US" smtClean="0"/>
              <a:t>12</a:t>
            </a:fld>
            <a:endParaRPr lang="en-US"/>
          </a:p>
        </p:txBody>
      </p:sp>
    </p:spTree>
    <p:extLst>
      <p:ext uri="{BB962C8B-B14F-4D97-AF65-F5344CB8AC3E}">
        <p14:creationId xmlns:p14="http://schemas.microsoft.com/office/powerpoint/2010/main" val="74951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3970318"/>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pPr marL="342900" indent="-342900">
              <a:buAutoNum type="arabicPeriod"/>
            </a:pPr>
            <a:r>
              <a:rPr lang="en-US" dirty="0">
                <a:latin typeface="Times New Roman" pitchFamily="18" charset="0"/>
                <a:cs typeface="Times New Roman" pitchFamily="18" charset="0"/>
                <a:hlinkClick r:id="rId3"/>
              </a:rPr>
              <a:t>https://slideplayer.com/slide/6402052</a:t>
            </a:r>
            <a:r>
              <a:rPr lang="en-US" dirty="0" smtClean="0">
                <a:latin typeface="Times New Roman" pitchFamily="18" charset="0"/>
                <a:cs typeface="Times New Roman" pitchFamily="18" charset="0"/>
                <a:hlinkClick r:id="rId3"/>
              </a:rPr>
              <a:t>/</a:t>
            </a:r>
            <a:endParaRPr lang="en-US" dirty="0" smtClean="0">
              <a:latin typeface="Times New Roman" pitchFamily="18" charset="0"/>
              <a:cs typeface="Times New Roman" pitchFamily="18" charset="0"/>
            </a:endParaRPr>
          </a:p>
          <a:p>
            <a:pPr marL="342900" indent="-342900">
              <a:buAutoNum type="arabicPeriod"/>
            </a:pPr>
            <a:r>
              <a:rPr lang="en-US" b="1" dirty="0">
                <a:latin typeface="Times New Roman" pitchFamily="18" charset="0"/>
                <a:cs typeface="Times New Roman" pitchFamily="18" charset="0"/>
                <a:hlinkClick r:id="rId4"/>
              </a:rPr>
              <a:t>https://slideplayer.com/slide/6539985</a:t>
            </a:r>
            <a:r>
              <a:rPr lang="en-US" b="1" dirty="0" smtClean="0">
                <a:latin typeface="Times New Roman" pitchFamily="18" charset="0"/>
                <a:cs typeface="Times New Roman" pitchFamily="18" charset="0"/>
                <a:hlinkClick r:id="rId4"/>
              </a:rPr>
              <a:t>/</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pPr marL="342900" indent="-342900">
              <a:buAutoNum type="arabicPeriod"/>
            </a:pPr>
            <a:r>
              <a:rPr lang="en-US" dirty="0" smtClean="0">
                <a:hlinkClick r:id="rId5"/>
              </a:rPr>
              <a:t>https</a:t>
            </a:r>
            <a:r>
              <a:rPr lang="en-US" dirty="0">
                <a:hlinkClick r:id="rId5"/>
              </a:rPr>
              <a:t>://www.slideshare.net/dilipdubey5/mobile-security-55068970</a:t>
            </a:r>
            <a:r>
              <a:rPr lang="en-US" dirty="0" smtClean="0"/>
              <a:t>.</a:t>
            </a:r>
          </a:p>
          <a:p>
            <a:pPr marL="342900" indent="-342900">
              <a:buAutoNum type="arabicPeriod"/>
            </a:pPr>
            <a:r>
              <a:rPr lang="en-US" dirty="0"/>
              <a:t>https://slideplayer.com/slide/13906346/</a:t>
            </a:r>
          </a:p>
          <a:p>
            <a:endParaRPr lang="en-IN" b="1" dirty="0" smtClean="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4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t>Mobile Security Fundamentals- Introduction to Mobile Security</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075" y="1292772"/>
            <a:ext cx="5429607" cy="484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Security</a:t>
            </a:r>
            <a:endParaRPr lang="en-US" b="1"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Mobile Device Security</a:t>
            </a:r>
            <a:r>
              <a:rPr lang="en-US" dirty="0">
                <a:latin typeface="Times New Roman" panose="02020603050405020304" pitchFamily="18" charset="0"/>
                <a:cs typeface="Times New Roman" panose="02020603050405020304" pitchFamily="18" charset="0"/>
              </a:rPr>
              <a:t> refers to the measures designed to protect sensitive information stored on and transmitted by laptops, smartphones, tablets, wearables, and other portable devices. At the root of mobile device security is the goal of keeping unauthorized users from accessing the enterprise network</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Users carry mobile devices with them wherever they go, so administrators must worry about more physical attacks (e.g., theft and loss) and virtual threats from third-party applications and Wi-Fi hotspots (e.g., man-in-the-middle attacks).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3</a:t>
            </a:fld>
            <a:endParaRPr lang="en-US"/>
          </a:p>
        </p:txBody>
      </p:sp>
    </p:spTree>
    <p:extLst>
      <p:ext uri="{BB962C8B-B14F-4D97-AF65-F5344CB8AC3E}">
        <p14:creationId xmlns:p14="http://schemas.microsoft.com/office/powerpoint/2010/main" val="1016510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Physical Threats</a:t>
            </a:r>
          </a:p>
        </p:txBody>
      </p:sp>
      <p:sp>
        <p:nvSpPr>
          <p:cNvPr id="3" name="Content Placeholder 2"/>
          <p:cNvSpPr>
            <a:spLocks noGrp="1"/>
          </p:cNvSpPr>
          <p:nvPr>
            <p:ph idx="1"/>
          </p:nvPr>
        </p:nvSpPr>
        <p:spPr>
          <a:xfrm>
            <a:off x="838200" y="1292772"/>
            <a:ext cx="10515600" cy="5171090"/>
          </a:xfrm>
        </p:spPr>
        <p:txBody>
          <a:bodyPr>
            <a:normAutofit fontScale="92500" lnSpcReduction="20000"/>
          </a:bodyPr>
          <a:lstStyle/>
          <a:p>
            <a:pPr algn="just" fontAlgn="base"/>
            <a:r>
              <a:rPr lang="en-US" dirty="0">
                <a:latin typeface="Times New Roman" panose="02020603050405020304" pitchFamily="18" charset="0"/>
                <a:cs typeface="Times New Roman" panose="02020603050405020304" pitchFamily="18" charset="0"/>
              </a:rPr>
              <a:t>There are two main physical threats to a mobile device: </a:t>
            </a:r>
            <a:r>
              <a:rPr lang="en-US" dirty="0">
                <a:latin typeface="Times New Roman" panose="02020603050405020304" pitchFamily="18" charset="0"/>
                <a:cs typeface="Times New Roman" panose="02020603050405020304" pitchFamily="18" charset="0"/>
                <a:hlinkClick r:id="rId2" tooltip="Data Loss Prevention (DLP)"/>
              </a:rPr>
              <a:t>data loss</a:t>
            </a:r>
            <a:r>
              <a:rPr lang="en-US" dirty="0">
                <a:latin typeface="Times New Roman" panose="02020603050405020304" pitchFamily="18" charset="0"/>
                <a:cs typeface="Times New Roman" panose="02020603050405020304" pitchFamily="18" charset="0"/>
              </a:rPr>
              <a:t> and theft. Natural disasters are also an issue, which would be the cause of data loss but not data theft. Lost data can be recovered, but data theft is an expensive issue for organizations.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Mobile </a:t>
            </a:r>
            <a:r>
              <a:rPr lang="en-US" dirty="0">
                <a:latin typeface="Times New Roman" panose="02020603050405020304" pitchFamily="18" charset="0"/>
                <a:cs typeface="Times New Roman" panose="02020603050405020304" pitchFamily="18" charset="0"/>
              </a:rPr>
              <a:t>devices have lock screens to help stop data theft after a device is stolen, but the technology must be strong enough to prevent an attacker from bypassing the screen lock by removing the storage device and extracting the information.</a:t>
            </a:r>
          </a:p>
          <a:p>
            <a:pPr algn="just" fontAlgn="base"/>
            <a:r>
              <a:rPr lang="en-US" dirty="0">
                <a:latin typeface="Times New Roman" panose="02020603050405020304" pitchFamily="18" charset="0"/>
                <a:cs typeface="Times New Roman" panose="02020603050405020304" pitchFamily="18" charset="0"/>
              </a:rPr>
              <a:t>Should the device be stolen, it should request a few PIN attempts to get only to the home screen before locking the phone. This security feature stops brute-force home screen PIN attacks</a:t>
            </a:r>
            <a:r>
              <a:rPr lang="en-US" dirty="0" smtClean="0">
                <a:latin typeface="Times New Roman" panose="02020603050405020304" pitchFamily="18" charset="0"/>
                <a:cs typeface="Times New Roman" panose="02020603050405020304" pitchFamily="18" charset="0"/>
              </a:rPr>
              <a:t>.</a:t>
            </a:r>
          </a:p>
          <a:p>
            <a:pPr algn="just"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devices with sensitive data, the company should use wipe applications that delete all data on the phone after several incorrect home screen PIN attempts. Encrypted storage drives stop attackers from </a:t>
            </a:r>
            <a:r>
              <a:rPr lang="en-US" dirty="0" err="1">
                <a:latin typeface="Times New Roman" panose="02020603050405020304" pitchFamily="18" charset="0"/>
                <a:cs typeface="Times New Roman" panose="02020603050405020304" pitchFamily="18" charset="0"/>
              </a:rPr>
              <a:t>exfiltrating</a:t>
            </a:r>
            <a:r>
              <a:rPr lang="en-US" dirty="0">
                <a:latin typeface="Times New Roman" panose="02020603050405020304" pitchFamily="18" charset="0"/>
                <a:cs typeface="Times New Roman" panose="02020603050405020304" pitchFamily="18" charset="0"/>
              </a:rPr>
              <a:t> data directly from the device by bypassing the PIN feature.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lgn="just"/>
            <a:fld id="{BDCDBBEF-AA6C-4BA6-85B2-A17D7F280E38}" type="slidenum">
              <a:rPr lang="en-US" smtClean="0">
                <a:latin typeface="Times New Roman" panose="02020603050405020304" pitchFamily="18" charset="0"/>
                <a:cs typeface="Times New Roman" panose="02020603050405020304" pitchFamily="18" charset="0"/>
              </a:rPr>
              <a:pPr algn="just"/>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55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250"/>
            <a:ext cx="10515600" cy="706930"/>
          </a:xfrm>
        </p:spPr>
        <p:txBody>
          <a:bodyPr>
            <a:normAutofit fontScale="90000"/>
          </a:bodyPr>
          <a:lstStyle/>
          <a:p>
            <a:r>
              <a:rPr lang="en-US" b="1" dirty="0"/>
              <a:t>Application Threats</a:t>
            </a:r>
            <a:br>
              <a:rPr lang="en-US" b="1" dirty="0"/>
            </a:br>
            <a:endParaRPr lang="en-US" b="1" dirty="0"/>
          </a:p>
        </p:txBody>
      </p:sp>
      <p:sp>
        <p:nvSpPr>
          <p:cNvPr id="3" name="Content Placeholder 2"/>
          <p:cNvSpPr>
            <a:spLocks noGrp="1"/>
          </p:cNvSpPr>
          <p:nvPr>
            <p:ph idx="1"/>
          </p:nvPr>
        </p:nvSpPr>
        <p:spPr>
          <a:xfrm>
            <a:off x="838200" y="1119352"/>
            <a:ext cx="10515600" cy="5057611"/>
          </a:xfrm>
        </p:spPr>
        <p:txBody>
          <a:bodyPr>
            <a:normAutofit fontScale="92500"/>
          </a:bodyPr>
          <a:lstStyle/>
          <a:p>
            <a:pPr algn="just"/>
            <a:r>
              <a:rPr lang="en-US" dirty="0"/>
              <a:t>Administrators can block applications from being installed on a desktop, but a user with a mobile device can install anything. Third-party applications introduce several </a:t>
            </a:r>
            <a:r>
              <a:rPr lang="en-US" dirty="0" smtClean="0"/>
              <a:t>issues </a:t>
            </a:r>
            <a:r>
              <a:rPr lang="en-US" dirty="0"/>
              <a:t>to mobile device security</a:t>
            </a:r>
            <a:r>
              <a:rPr lang="en-US" dirty="0" smtClean="0"/>
              <a:t>.</a:t>
            </a:r>
          </a:p>
          <a:p>
            <a:pPr fontAlgn="base"/>
            <a:r>
              <a:rPr lang="en-US" dirty="0"/>
              <a:t>Corporations must create a policy surrounding mobile devices to help users understand the dangers of installing unapproved third-party apps.</a:t>
            </a:r>
          </a:p>
          <a:p>
            <a:pPr fontAlgn="base"/>
            <a:r>
              <a:rPr lang="en-US" dirty="0"/>
              <a:t>Users should not be able to root their phones, but some do, rendering many of the internal operating system security controls unusable. Third-party applications running on rooted devices can disclose data to an attacker using a number of attack methods. Third-party applications can also have hidden </a:t>
            </a:r>
            <a:r>
              <a:rPr lang="en-US" dirty="0">
                <a:hlinkClick r:id="rId2" tooltip="Malware"/>
              </a:rPr>
              <a:t>malware</a:t>
            </a:r>
            <a:r>
              <a:rPr lang="en-US" dirty="0"/>
              <a:t> and </a:t>
            </a:r>
            <a:r>
              <a:rPr lang="en-US" dirty="0" err="1">
                <a:hlinkClick r:id="rId3" tooltip="Keyloggers"/>
              </a:rPr>
              <a:t>keyloggers</a:t>
            </a:r>
            <a:r>
              <a:rPr lang="en-US" dirty="0"/>
              <a:t> embedded in the code. Anti-malware programs can be installed, but rooted devices leave even these applications open to malware manipulation.</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70745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fontScale="90000"/>
          </a:bodyPr>
          <a:lstStyle/>
          <a:p>
            <a:r>
              <a:rPr lang="en-US" b="1" dirty="0"/>
              <a:t>Network Threats</a:t>
            </a:r>
            <a:br>
              <a:rPr lang="en-US" b="1" dirty="0"/>
            </a:br>
            <a:endParaRPr lang="en-US" b="1" dirty="0"/>
          </a:p>
        </p:txBody>
      </p:sp>
      <p:sp>
        <p:nvSpPr>
          <p:cNvPr id="3" name="Content Placeholder 2"/>
          <p:cNvSpPr>
            <a:spLocks noGrp="1"/>
          </p:cNvSpPr>
          <p:nvPr>
            <p:ph idx="1"/>
          </p:nvPr>
        </p:nvSpPr>
        <p:spPr>
          <a:xfrm>
            <a:off x="838200" y="1135117"/>
            <a:ext cx="10515600" cy="5041846"/>
          </a:xfrm>
        </p:spPr>
        <p:txBody>
          <a:bodyPr>
            <a:normAutofit lnSpcReduction="10000"/>
          </a:bodyPr>
          <a:lstStyle/>
          <a:p>
            <a:pPr algn="just" fontAlgn="base"/>
            <a:r>
              <a:rPr lang="en-US" dirty="0" smtClean="0"/>
              <a:t>With </a:t>
            </a:r>
            <a:r>
              <a:rPr lang="en-US" dirty="0"/>
              <a:t>mobile devices – especially </a:t>
            </a:r>
            <a:r>
              <a:rPr lang="en-US" dirty="0">
                <a:hlinkClick r:id="rId2" tooltip="What Is BYOD?"/>
              </a:rPr>
              <a:t>bring-your-own-device</a:t>
            </a:r>
            <a:r>
              <a:rPr lang="en-US" dirty="0"/>
              <a:t> (BYOD) – they create a threat for the internal network. It’s not uncommon for malware to scan the network for open storage locations or vulnerable resources to drop malicious executables and exploit them. This can happen silently on a mobile device that isn’t adequately secured.</a:t>
            </a:r>
          </a:p>
          <a:p>
            <a:pPr algn="just" fontAlgn="base"/>
            <a:r>
              <a:rPr lang="en-US" dirty="0"/>
              <a:t>Administrators can force anyone with a BYOD to have antimalware installed, but it still does not ensure that the software is up to date. If the corporation offers public Wi-Fi hotspots for customers and employees, this too can be a point of concern. When employees connect to public Wi-Fi and transfer data where other users can read data, it leaves the network vulnerable to man-in-the-middle (</a:t>
            </a:r>
            <a:r>
              <a:rPr lang="en-US" dirty="0" err="1"/>
              <a:t>MitM</a:t>
            </a:r>
            <a:r>
              <a:rPr lang="en-US" dirty="0"/>
              <a:t>) attacks and possible account takeover if the attacker steals credentials.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08510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Web-Based and Endpoint Threats</a:t>
            </a:r>
            <a:r>
              <a:rPr lang="en-US" dirty="0"/>
              <a:t/>
            </a:r>
            <a:br>
              <a:rPr lang="en-US" dirty="0"/>
            </a:br>
            <a:endParaRPr lang="en-US" dirty="0"/>
          </a:p>
        </p:txBody>
      </p:sp>
      <p:sp>
        <p:nvSpPr>
          <p:cNvPr id="3" name="Content Placeholder 2"/>
          <p:cNvSpPr>
            <a:spLocks noGrp="1"/>
          </p:cNvSpPr>
          <p:nvPr>
            <p:ph idx="1"/>
          </p:nvPr>
        </p:nvSpPr>
        <p:spPr>
          <a:xfrm>
            <a:off x="838200" y="1135117"/>
            <a:ext cx="10515600" cy="5041846"/>
          </a:xfrm>
        </p:spPr>
        <p:txBody>
          <a:bodyPr>
            <a:normAutofit fontScale="92500" lnSpcReduction="20000"/>
          </a:bodyPr>
          <a:lstStyle/>
          <a:p>
            <a:pPr algn="just" fontAlgn="base"/>
            <a:r>
              <a:rPr lang="en-US" dirty="0" smtClean="0"/>
              <a:t>Mobile </a:t>
            </a:r>
            <a:r>
              <a:rPr lang="en-US" dirty="0"/>
              <a:t>apps connect to data and internal applications using endpoints. These endpoints receive and process data, and then return a response to the mobile device. The endpoints and any web-based application add threats to the organization</a:t>
            </a:r>
            <a:r>
              <a:rPr lang="en-US" dirty="0" smtClean="0"/>
              <a:t>.</a:t>
            </a:r>
          </a:p>
          <a:p>
            <a:pPr algn="just" fontAlgn="base"/>
            <a:r>
              <a:rPr lang="en-US" dirty="0" smtClean="0"/>
              <a:t> </a:t>
            </a:r>
            <a:r>
              <a:rPr lang="en-US" dirty="0"/>
              <a:t>Endpoints used by the application must be properly coded with authentication and authentication controls to stop attackers. Incorrectly secured endpoints could be the target of an attacker who can use them to compromise the application and steal data.</a:t>
            </a:r>
          </a:p>
          <a:p>
            <a:pPr algn="just" fontAlgn="base"/>
            <a:r>
              <a:rPr lang="en-US" dirty="0"/>
              <a:t>Because mobile devices have been increasingly more popular, some web-based attacks target these users. Attackers use sites that look like official websites tricking users into uploading sensitive data or downloading malicious applications. </a:t>
            </a:r>
            <a:endParaRPr lang="en-US" dirty="0" smtClean="0"/>
          </a:p>
          <a:p>
            <a:pPr algn="just" fontAlgn="base"/>
            <a:r>
              <a:rPr lang="en-US" dirty="0" smtClean="0"/>
              <a:t>It’s </a:t>
            </a:r>
            <a:r>
              <a:rPr lang="en-US" dirty="0"/>
              <a:t>not uncommon for an attacker to tell a user that they must download an app to view a video or other media source. Users download the app and don’t realize it’s a malicious app used to probe the devices for vulnerabilities and disclose data.</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50143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Mobile Security</a:t>
            </a:r>
            <a:br>
              <a:rPr lang="en-US" dirty="0"/>
            </a:br>
            <a:endParaRPr lang="en-US" dirty="0"/>
          </a:p>
        </p:txBody>
      </p:sp>
      <p:sp>
        <p:nvSpPr>
          <p:cNvPr id="3" name="Content Placeholder 2"/>
          <p:cNvSpPr>
            <a:spLocks noGrp="1"/>
          </p:cNvSpPr>
          <p:nvPr>
            <p:ph idx="1"/>
          </p:nvPr>
        </p:nvSpPr>
        <p:spPr>
          <a:xfrm>
            <a:off x="838200" y="1229710"/>
            <a:ext cx="10515600" cy="4947253"/>
          </a:xfrm>
        </p:spPr>
        <p:txBody>
          <a:bodyPr>
            <a:normAutofit lnSpcReduction="10000"/>
          </a:bodyPr>
          <a:lstStyle/>
          <a:p>
            <a:pPr algn="just" fontAlgn="base"/>
            <a:r>
              <a:rPr lang="en-US" dirty="0"/>
              <a:t>Organizations that use mobile devices have several options to protect them from attackers. Components in mobile security can be used to define cybersecurity strategies surrounding mobile devices. In addition to the infrastructure added to corporate strategy, it’s also important to create BYOD and mobile device policies that instruct users what can and cannot be installed on the </a:t>
            </a:r>
            <a:r>
              <a:rPr lang="en-US" dirty="0" smtClean="0"/>
              <a:t>device. The </a:t>
            </a:r>
            <a:r>
              <a:rPr lang="en-US" dirty="0"/>
              <a:t>following components will help any organization protect from attacks directed towards mobile devices:</a:t>
            </a:r>
          </a:p>
          <a:p>
            <a:pPr algn="just" fontAlgn="base"/>
            <a:r>
              <a:rPr lang="en-US" b="1" dirty="0"/>
              <a:t>Penetration scanners:</a:t>
            </a:r>
            <a:r>
              <a:rPr lang="en-US" dirty="0"/>
              <a:t> Automated scanning services can be used to find vulnerabilities in endpoints. While this is not the only cybersecurity that should be used on endpoints, it’s the first step in finding authentication and authorization issues that could be used to compromise data.</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29348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930" y="646386"/>
            <a:ext cx="10407869" cy="5530577"/>
          </a:xfrm>
        </p:spPr>
        <p:txBody>
          <a:bodyPr>
            <a:normAutofit fontScale="92500" lnSpcReduction="10000"/>
          </a:bodyPr>
          <a:lstStyle/>
          <a:p>
            <a:pPr algn="just"/>
            <a:r>
              <a:rPr lang="en-US" b="1" dirty="0"/>
              <a:t>VPN:</a:t>
            </a:r>
            <a:r>
              <a:rPr lang="en-US" dirty="0"/>
              <a:t> Users connecting to the network from a remote location should always use VPN. VPN services and </a:t>
            </a:r>
            <a:r>
              <a:rPr lang="en-US" dirty="0">
                <a:hlinkClick r:id="rId2" tooltip="Always-On VPN Alternative for the Enterprise"/>
              </a:rPr>
              <a:t>always on VPN alternatives</a:t>
            </a:r>
            <a:r>
              <a:rPr lang="en-US" dirty="0"/>
              <a:t> installed on a mobile device will encrypt data from the device to the endpoint or from the device to the internal network. Plenty of third-party services are set up specifically for protecting corporate traffic from a mobile device to the internal network.</a:t>
            </a:r>
          </a:p>
          <a:p>
            <a:pPr algn="just" fontAlgn="base"/>
            <a:r>
              <a:rPr lang="en-US" b="1" dirty="0"/>
              <a:t>Auditing and device control:</a:t>
            </a:r>
            <a:r>
              <a:rPr lang="en-US" dirty="0"/>
              <a:t> While administrators can’t remote control a smartphone or tablet, they can require users to install remote wiping capabilities and tracking services. GPS can be used to locate a stolen device, and remote wiping software will remove all critical data should it be stolen.</a:t>
            </a:r>
          </a:p>
          <a:p>
            <a:pPr algn="just" fontAlgn="base"/>
            <a:r>
              <a:rPr lang="en-US" b="1" dirty="0"/>
              <a:t>Email security:</a:t>
            </a:r>
            <a:r>
              <a:rPr lang="en-US" dirty="0"/>
              <a:t> </a:t>
            </a:r>
            <a:r>
              <a:rPr lang="en-US" dirty="0">
                <a:hlinkClick r:id="rId3" tooltip="Phishing"/>
              </a:rPr>
              <a:t>Phishing</a:t>
            </a:r>
            <a:r>
              <a:rPr lang="en-US" dirty="0"/>
              <a:t> is one of the biggest threats to all organizations. Email services are usually added to a mobile device so that users can obtain their email messages. Any phishing messages could target mobile devices with malicious links or attachments. Email filters should block messages that contain suspicious links and attachments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150032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538</TotalTime>
  <Words>614</Words>
  <Application>Microsoft Office PowerPoint</Application>
  <PresentationFormat>Custom</PresentationFormat>
  <Paragraphs>88</Paragraphs>
  <Slides>14</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1_Office Theme</vt:lpstr>
      <vt:lpstr>Contents Slide Master</vt:lpstr>
      <vt:lpstr>CorelDRAW</vt:lpstr>
      <vt:lpstr>PowerPoint Presentation</vt:lpstr>
      <vt:lpstr>Lecture Objectives </vt:lpstr>
      <vt:lpstr>Mobile Security</vt:lpstr>
      <vt:lpstr>Physical Threats</vt:lpstr>
      <vt:lpstr>Application Threats </vt:lpstr>
      <vt:lpstr>Network Threats </vt:lpstr>
      <vt:lpstr>Web-Based and Endpoint Threats </vt:lpstr>
      <vt:lpstr>Components of Mobile Security </vt:lpstr>
      <vt:lpstr>PowerPoint Presentation</vt:lpstr>
      <vt:lpstr>Mobile security best practices</vt:lpstr>
      <vt:lpstr>Malware Types</vt:lpstr>
      <vt:lpstr>Cryptographic Misuse</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117</cp:revision>
  <dcterms:created xsi:type="dcterms:W3CDTF">2019-01-09T10:33:58Z</dcterms:created>
  <dcterms:modified xsi:type="dcterms:W3CDTF">2022-08-10T07:15:42Z</dcterms:modified>
</cp:coreProperties>
</file>