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4"/>
  </p:notesMasterIdLst>
  <p:handoutMasterIdLst>
    <p:handoutMasterId r:id="rId25"/>
  </p:handoutMasterIdLst>
  <p:sldIdLst>
    <p:sldId id="287" r:id="rId3"/>
    <p:sldId id="281" r:id="rId4"/>
    <p:sldId id="410"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25" r:id="rId20"/>
    <p:sldId id="426" r:id="rId21"/>
    <p:sldId id="409"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381000" y="685800"/>
            <a:ext cx="6096000" cy="3430588"/>
          </a:xfrm>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48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1167" indent="-285064" eaLnBrk="0" hangingPunct="0">
              <a:defRPr sz="2400">
                <a:solidFill>
                  <a:schemeClr val="tx1"/>
                </a:solidFill>
                <a:latin typeface="Times New Roman" pitchFamily="18" charset="0"/>
              </a:defRPr>
            </a:lvl2pPr>
            <a:lvl3pPr marL="1140257" indent="-228051" eaLnBrk="0" hangingPunct="0">
              <a:defRPr sz="2400">
                <a:solidFill>
                  <a:schemeClr val="tx1"/>
                </a:solidFill>
                <a:latin typeface="Times New Roman" pitchFamily="18" charset="0"/>
              </a:defRPr>
            </a:lvl3pPr>
            <a:lvl4pPr marL="1596360" indent="-228051" eaLnBrk="0" hangingPunct="0">
              <a:defRPr sz="2400">
                <a:solidFill>
                  <a:schemeClr val="tx1"/>
                </a:solidFill>
                <a:latin typeface="Times New Roman" pitchFamily="18" charset="0"/>
              </a:defRPr>
            </a:lvl4pPr>
            <a:lvl5pPr marL="2052462" indent="-228051" eaLnBrk="0" hangingPunct="0">
              <a:defRPr sz="2400">
                <a:solidFill>
                  <a:schemeClr val="tx1"/>
                </a:solidFill>
                <a:latin typeface="Times New Roman" pitchFamily="18" charset="0"/>
              </a:defRPr>
            </a:lvl5pPr>
            <a:lvl6pPr marL="2508565" indent="-228051" eaLnBrk="0" fontAlgn="base" hangingPunct="0">
              <a:spcBef>
                <a:spcPct val="0"/>
              </a:spcBef>
              <a:spcAft>
                <a:spcPct val="0"/>
              </a:spcAft>
              <a:defRPr sz="2400">
                <a:solidFill>
                  <a:schemeClr val="tx1"/>
                </a:solidFill>
                <a:latin typeface="Times New Roman" pitchFamily="18" charset="0"/>
              </a:defRPr>
            </a:lvl6pPr>
            <a:lvl7pPr marL="2964668" indent="-228051" eaLnBrk="0" fontAlgn="base" hangingPunct="0">
              <a:spcBef>
                <a:spcPct val="0"/>
              </a:spcBef>
              <a:spcAft>
                <a:spcPct val="0"/>
              </a:spcAft>
              <a:defRPr sz="2400">
                <a:solidFill>
                  <a:schemeClr val="tx1"/>
                </a:solidFill>
                <a:latin typeface="Times New Roman" pitchFamily="18" charset="0"/>
              </a:defRPr>
            </a:lvl7pPr>
            <a:lvl8pPr marL="3420770" indent="-228051" eaLnBrk="0" fontAlgn="base" hangingPunct="0">
              <a:spcBef>
                <a:spcPct val="0"/>
              </a:spcBef>
              <a:spcAft>
                <a:spcPct val="0"/>
              </a:spcAft>
              <a:defRPr sz="2400">
                <a:solidFill>
                  <a:schemeClr val="tx1"/>
                </a:solidFill>
                <a:latin typeface="Times New Roman" pitchFamily="18" charset="0"/>
              </a:defRPr>
            </a:lvl8pPr>
            <a:lvl9pPr marL="3876873" indent="-228051" eaLnBrk="0" fontAlgn="base" hangingPunct="0">
              <a:spcBef>
                <a:spcPct val="0"/>
              </a:spcBef>
              <a:spcAft>
                <a:spcPct val="0"/>
              </a:spcAft>
              <a:defRPr sz="2400">
                <a:solidFill>
                  <a:schemeClr val="tx1"/>
                </a:solidFill>
                <a:latin typeface="Times New Roman" pitchFamily="18" charset="0"/>
              </a:defRPr>
            </a:lvl9pPr>
          </a:lstStyle>
          <a:p>
            <a:pPr defTabSz="912205" eaLnBrk="1" hangingPunct="1"/>
            <a:fld id="{67EF8D42-CF6C-4EBC-90D9-C8FE62F6382C}" type="slidenum">
              <a:rPr lang="en-US" altLang="en-US" sz="1200"/>
              <a:pPr defTabSz="912205" eaLnBrk="1" hangingPunct="1"/>
              <a:t>19</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392722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381000" y="685800"/>
            <a:ext cx="6096000" cy="3430588"/>
          </a:xfrm>
          <a:ln/>
        </p:spPr>
      </p:sp>
      <p:sp>
        <p:nvSpPr>
          <p:cNvPr id="26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Now the goal of cryptography is much broader.</a:t>
            </a:r>
          </a:p>
        </p:txBody>
      </p:sp>
      <p:sp>
        <p:nvSpPr>
          <p:cNvPr id="26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1167" indent="-285064" eaLnBrk="0" hangingPunct="0">
              <a:defRPr sz="2400">
                <a:solidFill>
                  <a:schemeClr val="tx1"/>
                </a:solidFill>
                <a:latin typeface="Times New Roman" pitchFamily="18" charset="0"/>
              </a:defRPr>
            </a:lvl2pPr>
            <a:lvl3pPr marL="1140257" indent="-228051" eaLnBrk="0" hangingPunct="0">
              <a:defRPr sz="2400">
                <a:solidFill>
                  <a:schemeClr val="tx1"/>
                </a:solidFill>
                <a:latin typeface="Times New Roman" pitchFamily="18" charset="0"/>
              </a:defRPr>
            </a:lvl3pPr>
            <a:lvl4pPr marL="1596360" indent="-228051" eaLnBrk="0" hangingPunct="0">
              <a:defRPr sz="2400">
                <a:solidFill>
                  <a:schemeClr val="tx1"/>
                </a:solidFill>
                <a:latin typeface="Times New Roman" pitchFamily="18" charset="0"/>
              </a:defRPr>
            </a:lvl4pPr>
            <a:lvl5pPr marL="2052462" indent="-228051" eaLnBrk="0" hangingPunct="0">
              <a:defRPr sz="2400">
                <a:solidFill>
                  <a:schemeClr val="tx1"/>
                </a:solidFill>
                <a:latin typeface="Times New Roman" pitchFamily="18" charset="0"/>
              </a:defRPr>
            </a:lvl5pPr>
            <a:lvl6pPr marL="2508565" indent="-228051" eaLnBrk="0" fontAlgn="base" hangingPunct="0">
              <a:spcBef>
                <a:spcPct val="0"/>
              </a:spcBef>
              <a:spcAft>
                <a:spcPct val="0"/>
              </a:spcAft>
              <a:defRPr sz="2400">
                <a:solidFill>
                  <a:schemeClr val="tx1"/>
                </a:solidFill>
                <a:latin typeface="Times New Roman" pitchFamily="18" charset="0"/>
              </a:defRPr>
            </a:lvl6pPr>
            <a:lvl7pPr marL="2964668" indent="-228051" eaLnBrk="0" fontAlgn="base" hangingPunct="0">
              <a:spcBef>
                <a:spcPct val="0"/>
              </a:spcBef>
              <a:spcAft>
                <a:spcPct val="0"/>
              </a:spcAft>
              <a:defRPr sz="2400">
                <a:solidFill>
                  <a:schemeClr val="tx1"/>
                </a:solidFill>
                <a:latin typeface="Times New Roman" pitchFamily="18" charset="0"/>
              </a:defRPr>
            </a:lvl7pPr>
            <a:lvl8pPr marL="3420770" indent="-228051" eaLnBrk="0" fontAlgn="base" hangingPunct="0">
              <a:spcBef>
                <a:spcPct val="0"/>
              </a:spcBef>
              <a:spcAft>
                <a:spcPct val="0"/>
              </a:spcAft>
              <a:defRPr sz="2400">
                <a:solidFill>
                  <a:schemeClr val="tx1"/>
                </a:solidFill>
                <a:latin typeface="Times New Roman" pitchFamily="18" charset="0"/>
              </a:defRPr>
            </a:lvl8pPr>
            <a:lvl9pPr marL="3876873" indent="-228051" eaLnBrk="0" fontAlgn="base" hangingPunct="0">
              <a:spcBef>
                <a:spcPct val="0"/>
              </a:spcBef>
              <a:spcAft>
                <a:spcPct val="0"/>
              </a:spcAft>
              <a:defRPr sz="2400">
                <a:solidFill>
                  <a:schemeClr val="tx1"/>
                </a:solidFill>
                <a:latin typeface="Times New Roman" pitchFamily="18" charset="0"/>
              </a:defRPr>
            </a:lvl9pPr>
          </a:lstStyle>
          <a:p>
            <a:pPr defTabSz="912205" eaLnBrk="1" hangingPunct="1"/>
            <a:fld id="{D2D5175A-1E04-472A-84D5-53EA4AB116F4}" type="slidenum">
              <a:rPr lang="en-US" altLang="en-US" sz="1200"/>
              <a:pPr defTabSz="912205" eaLnBrk="1" hangingPunct="1"/>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1167" indent="-285064" eaLnBrk="0" hangingPunct="0">
              <a:defRPr sz="2400">
                <a:solidFill>
                  <a:schemeClr val="tx1"/>
                </a:solidFill>
                <a:latin typeface="Times New Roman" pitchFamily="18" charset="0"/>
              </a:defRPr>
            </a:lvl2pPr>
            <a:lvl3pPr marL="1140257" indent="-228051" eaLnBrk="0" hangingPunct="0">
              <a:defRPr sz="2400">
                <a:solidFill>
                  <a:schemeClr val="tx1"/>
                </a:solidFill>
                <a:latin typeface="Times New Roman" pitchFamily="18" charset="0"/>
              </a:defRPr>
            </a:lvl3pPr>
            <a:lvl4pPr marL="1596360" indent="-228051" eaLnBrk="0" hangingPunct="0">
              <a:defRPr sz="2400">
                <a:solidFill>
                  <a:schemeClr val="tx1"/>
                </a:solidFill>
                <a:latin typeface="Times New Roman" pitchFamily="18" charset="0"/>
              </a:defRPr>
            </a:lvl4pPr>
            <a:lvl5pPr marL="2052462" indent="-228051" eaLnBrk="0" hangingPunct="0">
              <a:defRPr sz="2400">
                <a:solidFill>
                  <a:schemeClr val="tx1"/>
                </a:solidFill>
                <a:latin typeface="Times New Roman" pitchFamily="18" charset="0"/>
              </a:defRPr>
            </a:lvl5pPr>
            <a:lvl6pPr marL="2508565" indent="-228051" eaLnBrk="0" fontAlgn="base" hangingPunct="0">
              <a:spcBef>
                <a:spcPct val="0"/>
              </a:spcBef>
              <a:spcAft>
                <a:spcPct val="0"/>
              </a:spcAft>
              <a:defRPr sz="2400">
                <a:solidFill>
                  <a:schemeClr val="tx1"/>
                </a:solidFill>
                <a:latin typeface="Times New Roman" pitchFamily="18" charset="0"/>
              </a:defRPr>
            </a:lvl6pPr>
            <a:lvl7pPr marL="2964668" indent="-228051" eaLnBrk="0" fontAlgn="base" hangingPunct="0">
              <a:spcBef>
                <a:spcPct val="0"/>
              </a:spcBef>
              <a:spcAft>
                <a:spcPct val="0"/>
              </a:spcAft>
              <a:defRPr sz="2400">
                <a:solidFill>
                  <a:schemeClr val="tx1"/>
                </a:solidFill>
                <a:latin typeface="Times New Roman" pitchFamily="18" charset="0"/>
              </a:defRPr>
            </a:lvl7pPr>
            <a:lvl8pPr marL="3420770" indent="-228051" eaLnBrk="0" fontAlgn="base" hangingPunct="0">
              <a:spcBef>
                <a:spcPct val="0"/>
              </a:spcBef>
              <a:spcAft>
                <a:spcPct val="0"/>
              </a:spcAft>
              <a:defRPr sz="2400">
                <a:solidFill>
                  <a:schemeClr val="tx1"/>
                </a:solidFill>
                <a:latin typeface="Times New Roman" pitchFamily="18" charset="0"/>
              </a:defRPr>
            </a:lvl8pPr>
            <a:lvl9pPr marL="3876873" indent="-228051" eaLnBrk="0" fontAlgn="base" hangingPunct="0">
              <a:spcBef>
                <a:spcPct val="0"/>
              </a:spcBef>
              <a:spcAft>
                <a:spcPct val="0"/>
              </a:spcAft>
              <a:defRPr sz="2400">
                <a:solidFill>
                  <a:schemeClr val="tx1"/>
                </a:solidFill>
                <a:latin typeface="Times New Roman" pitchFamily="18" charset="0"/>
              </a:defRPr>
            </a:lvl9pPr>
          </a:lstStyle>
          <a:p>
            <a:pPr defTabSz="912205" eaLnBrk="1" hangingPunct="1"/>
            <a:fld id="{4511AF18-E15F-49B8-8CAC-C4D0FE758424}" type="slidenum">
              <a:rPr lang="en-US" altLang="en-US" sz="1200"/>
              <a:pPr defTabSz="912205" eaLnBrk="1" hangingPunct="1"/>
              <a:t>4</a:t>
            </a:fld>
            <a:endParaRPr lang="en-US" altLang="en-US" sz="1200"/>
          </a:p>
        </p:txBody>
      </p:sp>
      <p:sp>
        <p:nvSpPr>
          <p:cNvPr id="27651" name="Rectangle 2"/>
          <p:cNvSpPr>
            <a:spLocks noGrp="1" noRot="1" noChangeAspect="1" noChangeArrowheads="1" noTextEdit="1"/>
          </p:cNvSpPr>
          <p:nvPr>
            <p:ph type="sldImg"/>
          </p:nvPr>
        </p:nvSpPr>
        <p:spPr>
          <a:xfrm>
            <a:off x="382588" y="685800"/>
            <a:ext cx="6096000" cy="3429000"/>
          </a:xfrm>
          <a:ln/>
        </p:spPr>
      </p:sp>
      <p:sp>
        <p:nvSpPr>
          <p:cNvPr id="27652" name="Rectangle 3"/>
          <p:cNvSpPr>
            <a:spLocks noGrp="1" noChangeArrowheads="1"/>
          </p:cNvSpPr>
          <p:nvPr>
            <p:ph type="body" idx="1"/>
          </p:nvPr>
        </p:nvSpPr>
        <p:spPr>
          <a:xfrm>
            <a:off x="913451" y="4342292"/>
            <a:ext cx="5031100" cy="41157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500"/>
              <a:t>Herodotus, an entertaining but less than reliable Greek historian, reports a more ingenious method. Histaeus, ruler of Miletus, wanted to send a message to his friend Aristagorus, urging revolt against the Persians. Histaeus shaved the head of his most trusted slave, then tattooed a message on the slave's scalp. After the hair grew back, the slave was sent to Aristagorus with the message safely hidden.</a:t>
            </a:r>
          </a:p>
          <a:p>
            <a:pPr eaLnBrk="1" hangingPunct="1"/>
            <a:endParaRPr lang="en-US" altLang="en-US" sz="1500"/>
          </a:p>
          <a:p>
            <a:pPr eaLnBrk="1" hangingPunct="1"/>
            <a:r>
              <a:rPr lang="en-US" altLang="en-US" sz="1500"/>
              <a:t>Later in Herodotus' histories, the Spartans received word that Xerxes was preparing to invade Greece. Their informant, Demeratus, was a Greek in exile in Persia. Fearing discovery, Demeratus wrote his message on the wood backing of a wax tablet. He then hid the message underneath a fresh layer of wax. The apparently blank tablet sailed easily past sentries on the road.</a:t>
            </a:r>
          </a:p>
          <a:p>
            <a:pPr eaLnBrk="1" hangingPunct="1">
              <a:buFontTx/>
              <a:buChar char="•"/>
            </a:pPr>
            <a:endParaRPr lang="en-US" altLang="en-US" sz="1500"/>
          </a:p>
          <a:p>
            <a:pPr eaLnBrk="1" hangingPunct="1"/>
            <a:r>
              <a:rPr lang="en-US" altLang="en-US" sz="1500"/>
              <a:t>A more subtle method, nearly as old, is to use invisible ink. Described as early as the first century AD, invisible inks were commonly used for serious communications until WWII. The simplest are organic compounds, such as lemon juice, milk, or urine, all of which turn dark when held over a flame. In 1641, Bishop John Wilkins suggested onion juice, alum, ammonia salts, and for glow-in-the dark writing the "distilled Juice of Glowworms." Modern invisible inks fluoresce under ultraviolet light and are used as anti-counterfeit devices. For example, "VOID" is printed on checks and other official documents in an ink that appears under the strong ultraviolet light used for photocopies.</a:t>
            </a:r>
          </a:p>
          <a:p>
            <a:pPr eaLnBrk="1" hangingPunct="1"/>
            <a:endParaRPr lang="en-US" altLang="en-US" sz="1500"/>
          </a:p>
          <a:p>
            <a:pPr eaLnBrk="1" hangingPunct="1"/>
            <a:r>
              <a:rPr lang="en-US" altLang="en-US" sz="1500"/>
              <a:t>A modern area that is related to both is information hiding or covert channels.  Embed messages in places not intended for storing information.  They can use cryptographic approaches to ensure secrecy, and do not rely only on secrecy of method.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381000" y="685800"/>
            <a:ext cx="6096000" cy="3430588"/>
          </a:xfrm>
          <a:ln/>
        </p:spPr>
      </p:sp>
      <p:sp>
        <p:nvSpPr>
          <p:cNvPr id="28675" name="Notes Placeholder 2"/>
          <p:cNvSpPr>
            <a:spLocks noGrp="1"/>
          </p:cNvSpPr>
          <p:nvPr>
            <p:ph type="body" idx="1"/>
          </p:nvPr>
        </p:nvSpPr>
        <p:spPr>
          <a:noFill/>
        </p:spPr>
        <p:txBody>
          <a:bodyPr/>
          <a:lstStyle/>
          <a:p>
            <a:r>
              <a:rPr lang="en-US" altLang="en-US" smtClean="0"/>
              <a:t>Think about the security objective and adversary model in these examples.</a:t>
            </a:r>
          </a:p>
        </p:txBody>
      </p:sp>
      <p:sp>
        <p:nvSpPr>
          <p:cNvPr id="28676" name="Slide Number Placeholder 3"/>
          <p:cNvSpPr>
            <a:spLocks noGrp="1"/>
          </p:cNvSpPr>
          <p:nvPr>
            <p:ph type="sldNum" sz="quarter" idx="5"/>
          </p:nvPr>
        </p:nvSpPr>
        <p:spPr>
          <a:noFill/>
        </p:spPr>
        <p:txBody>
          <a:bodyPr/>
          <a:lstStyle>
            <a:lvl1pPr defTabSz="913790" eaLnBrk="0" hangingPunct="0">
              <a:defRPr sz="2400">
                <a:solidFill>
                  <a:schemeClr val="tx1"/>
                </a:solidFill>
                <a:latin typeface="Times New Roman" pitchFamily="18" charset="0"/>
              </a:defRPr>
            </a:lvl1pPr>
            <a:lvl2pPr marL="741167" indent="-285064" defTabSz="913790" eaLnBrk="0" hangingPunct="0">
              <a:defRPr sz="2400">
                <a:solidFill>
                  <a:schemeClr val="tx1"/>
                </a:solidFill>
                <a:latin typeface="Times New Roman" pitchFamily="18" charset="0"/>
              </a:defRPr>
            </a:lvl2pPr>
            <a:lvl3pPr marL="1140257" indent="-228051" defTabSz="913790" eaLnBrk="0" hangingPunct="0">
              <a:defRPr sz="2400">
                <a:solidFill>
                  <a:schemeClr val="tx1"/>
                </a:solidFill>
                <a:latin typeface="Times New Roman" pitchFamily="18" charset="0"/>
              </a:defRPr>
            </a:lvl3pPr>
            <a:lvl4pPr marL="1596360" indent="-228051" defTabSz="913790" eaLnBrk="0" hangingPunct="0">
              <a:defRPr sz="2400">
                <a:solidFill>
                  <a:schemeClr val="tx1"/>
                </a:solidFill>
                <a:latin typeface="Times New Roman" pitchFamily="18" charset="0"/>
              </a:defRPr>
            </a:lvl4pPr>
            <a:lvl5pPr marL="2052462" indent="-228051" defTabSz="913790" eaLnBrk="0" hangingPunct="0">
              <a:defRPr sz="2400">
                <a:solidFill>
                  <a:schemeClr val="tx1"/>
                </a:solidFill>
                <a:latin typeface="Times New Roman" pitchFamily="18" charset="0"/>
              </a:defRPr>
            </a:lvl5pPr>
            <a:lvl6pPr marL="2508565" indent="-228051" defTabSz="913790" eaLnBrk="0" fontAlgn="base" hangingPunct="0">
              <a:spcBef>
                <a:spcPct val="0"/>
              </a:spcBef>
              <a:spcAft>
                <a:spcPct val="0"/>
              </a:spcAft>
              <a:defRPr sz="2400">
                <a:solidFill>
                  <a:schemeClr val="tx1"/>
                </a:solidFill>
                <a:latin typeface="Times New Roman" pitchFamily="18" charset="0"/>
              </a:defRPr>
            </a:lvl6pPr>
            <a:lvl7pPr marL="2964668" indent="-228051" defTabSz="913790" eaLnBrk="0" fontAlgn="base" hangingPunct="0">
              <a:spcBef>
                <a:spcPct val="0"/>
              </a:spcBef>
              <a:spcAft>
                <a:spcPct val="0"/>
              </a:spcAft>
              <a:defRPr sz="2400">
                <a:solidFill>
                  <a:schemeClr val="tx1"/>
                </a:solidFill>
                <a:latin typeface="Times New Roman" pitchFamily="18" charset="0"/>
              </a:defRPr>
            </a:lvl7pPr>
            <a:lvl8pPr marL="3420770" indent="-228051" defTabSz="913790" eaLnBrk="0" fontAlgn="base" hangingPunct="0">
              <a:spcBef>
                <a:spcPct val="0"/>
              </a:spcBef>
              <a:spcAft>
                <a:spcPct val="0"/>
              </a:spcAft>
              <a:defRPr sz="2400">
                <a:solidFill>
                  <a:schemeClr val="tx1"/>
                </a:solidFill>
                <a:latin typeface="Times New Roman" pitchFamily="18" charset="0"/>
              </a:defRPr>
            </a:lvl8pPr>
            <a:lvl9pPr marL="3876873" indent="-228051" defTabSz="913790" eaLnBrk="0" fontAlgn="base" hangingPunct="0">
              <a:spcBef>
                <a:spcPct val="0"/>
              </a:spcBef>
              <a:spcAft>
                <a:spcPct val="0"/>
              </a:spcAft>
              <a:defRPr sz="2400">
                <a:solidFill>
                  <a:schemeClr val="tx1"/>
                </a:solidFill>
                <a:latin typeface="Times New Roman" pitchFamily="18" charset="0"/>
              </a:defRPr>
            </a:lvl9pPr>
          </a:lstStyle>
          <a:p>
            <a:pPr eaLnBrk="1" hangingPunct="1"/>
            <a:fld id="{97736C97-CDE7-4412-B27D-AC2AE1001435}" type="slidenum">
              <a:rPr lang="en-US" altLang="en-US" sz="1200"/>
              <a:pPr eaLnBrk="1" hangingPunct="1"/>
              <a:t>7</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1167" indent="-285064" eaLnBrk="0" hangingPunct="0">
              <a:defRPr sz="2400">
                <a:solidFill>
                  <a:schemeClr val="tx1"/>
                </a:solidFill>
                <a:latin typeface="Times New Roman" pitchFamily="18" charset="0"/>
              </a:defRPr>
            </a:lvl2pPr>
            <a:lvl3pPr marL="1140257" indent="-228051" eaLnBrk="0" hangingPunct="0">
              <a:defRPr sz="2400">
                <a:solidFill>
                  <a:schemeClr val="tx1"/>
                </a:solidFill>
                <a:latin typeface="Times New Roman" pitchFamily="18" charset="0"/>
              </a:defRPr>
            </a:lvl3pPr>
            <a:lvl4pPr marL="1596360" indent="-228051" eaLnBrk="0" hangingPunct="0">
              <a:defRPr sz="2400">
                <a:solidFill>
                  <a:schemeClr val="tx1"/>
                </a:solidFill>
                <a:latin typeface="Times New Roman" pitchFamily="18" charset="0"/>
              </a:defRPr>
            </a:lvl4pPr>
            <a:lvl5pPr marL="2052462" indent="-228051" eaLnBrk="0" hangingPunct="0">
              <a:defRPr sz="2400">
                <a:solidFill>
                  <a:schemeClr val="tx1"/>
                </a:solidFill>
                <a:latin typeface="Times New Roman" pitchFamily="18" charset="0"/>
              </a:defRPr>
            </a:lvl5pPr>
            <a:lvl6pPr marL="2508565" indent="-228051" eaLnBrk="0" fontAlgn="base" hangingPunct="0">
              <a:spcBef>
                <a:spcPct val="0"/>
              </a:spcBef>
              <a:spcAft>
                <a:spcPct val="0"/>
              </a:spcAft>
              <a:defRPr sz="2400">
                <a:solidFill>
                  <a:schemeClr val="tx1"/>
                </a:solidFill>
                <a:latin typeface="Times New Roman" pitchFamily="18" charset="0"/>
              </a:defRPr>
            </a:lvl6pPr>
            <a:lvl7pPr marL="2964668" indent="-228051" eaLnBrk="0" fontAlgn="base" hangingPunct="0">
              <a:spcBef>
                <a:spcPct val="0"/>
              </a:spcBef>
              <a:spcAft>
                <a:spcPct val="0"/>
              </a:spcAft>
              <a:defRPr sz="2400">
                <a:solidFill>
                  <a:schemeClr val="tx1"/>
                </a:solidFill>
                <a:latin typeface="Times New Roman" pitchFamily="18" charset="0"/>
              </a:defRPr>
            </a:lvl7pPr>
            <a:lvl8pPr marL="3420770" indent="-228051" eaLnBrk="0" fontAlgn="base" hangingPunct="0">
              <a:spcBef>
                <a:spcPct val="0"/>
              </a:spcBef>
              <a:spcAft>
                <a:spcPct val="0"/>
              </a:spcAft>
              <a:defRPr sz="2400">
                <a:solidFill>
                  <a:schemeClr val="tx1"/>
                </a:solidFill>
                <a:latin typeface="Times New Roman" pitchFamily="18" charset="0"/>
              </a:defRPr>
            </a:lvl8pPr>
            <a:lvl9pPr marL="3876873" indent="-228051" eaLnBrk="0" fontAlgn="base" hangingPunct="0">
              <a:spcBef>
                <a:spcPct val="0"/>
              </a:spcBef>
              <a:spcAft>
                <a:spcPct val="0"/>
              </a:spcAft>
              <a:defRPr sz="2400">
                <a:solidFill>
                  <a:schemeClr val="tx1"/>
                </a:solidFill>
                <a:latin typeface="Times New Roman" pitchFamily="18" charset="0"/>
              </a:defRPr>
            </a:lvl9pPr>
          </a:lstStyle>
          <a:p>
            <a:pPr defTabSz="912205" eaLnBrk="1" hangingPunct="1"/>
            <a:fld id="{0C9997D8-8BE2-426B-B97E-205EFDDD3DBE}" type="slidenum">
              <a:rPr lang="en-US" altLang="en-US" sz="1200"/>
              <a:pPr defTabSz="912205" eaLnBrk="1" hangingPunct="1"/>
              <a:t>8</a:t>
            </a:fld>
            <a:endParaRPr lang="en-US" altLang="en-US" sz="1200"/>
          </a:p>
        </p:txBody>
      </p:sp>
      <p:sp>
        <p:nvSpPr>
          <p:cNvPr id="29699" name="Rectangle 2"/>
          <p:cNvSpPr>
            <a:spLocks noGrp="1" noRot="1" noChangeAspect="1" noChangeArrowheads="1" noTextEdit="1"/>
          </p:cNvSpPr>
          <p:nvPr>
            <p:ph type="sldImg"/>
          </p:nvPr>
        </p:nvSpPr>
        <p:spPr>
          <a:xfrm>
            <a:off x="382588" y="685800"/>
            <a:ext cx="6096000" cy="3429000"/>
          </a:xfrm>
          <a:ln/>
        </p:spPr>
      </p:sp>
      <p:sp>
        <p:nvSpPr>
          <p:cNvPr id="29700" name="Rectangle 3"/>
          <p:cNvSpPr>
            <a:spLocks noGrp="1" noChangeArrowheads="1"/>
          </p:cNvSpPr>
          <p:nvPr>
            <p:ph type="body" idx="1"/>
          </p:nvPr>
        </p:nvSpPr>
        <p:spPr>
          <a:xfrm>
            <a:off x="913451" y="4342292"/>
            <a:ext cx="5031100" cy="41157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Many ciphers were thought to be unbreakable for very long time.  </a:t>
            </a:r>
          </a:p>
          <a:p>
            <a:pPr eaLnBrk="1" hangingPunct="1"/>
            <a:endParaRPr lang="en-US" altLang="en-US" smtClean="0"/>
          </a:p>
          <a:p>
            <a:pPr eaLnBrk="1" hangingPunct="1"/>
            <a:r>
              <a:rPr lang="en-US" altLang="en-US" smtClean="0"/>
              <a:t>New communication technology demand cryptography.  New computation technology give new ways of breaking ciphers and making more sophisticated ones. </a:t>
            </a:r>
          </a:p>
          <a:p>
            <a:pPr eaLnBrk="1" hangingPunct="1"/>
            <a:endParaRPr lang="en-US" altLang="en-US" smtClean="0"/>
          </a:p>
          <a:p>
            <a:pPr eaLnBrk="1" hangingPunct="1"/>
            <a:r>
              <a:rPr lang="en-US" altLang="en-US" smtClean="0"/>
              <a:t>Co-develop with other technologies</a:t>
            </a:r>
          </a:p>
          <a:p>
            <a:pPr eaLnBrk="1" hangingPunct="1"/>
            <a:r>
              <a:rPr lang="en-US" altLang="en-US" smtClean="0"/>
              <a:t>Phase 1: Paper and ink until about 1850</a:t>
            </a:r>
          </a:p>
          <a:p>
            <a:pPr marL="0" lvl="1"/>
            <a:r>
              <a:rPr lang="en-US" altLang="en-US" smtClean="0"/>
              <a:t>Phase 2: cryptographic engine &amp; telegram, radio, about 1850 to about 1960</a:t>
            </a:r>
          </a:p>
          <a:p>
            <a:pPr marL="0" lvl="1"/>
            <a:r>
              <a:rPr lang="en-US" altLang="en-US" smtClean="0"/>
              <a:t>Phase 3: computers &amp; digital communication 1960 to now</a:t>
            </a:r>
          </a:p>
          <a:p>
            <a:pPr eaLnBrk="1" hangingPunct="1"/>
            <a:endParaRPr lang="en-US" altLang="en-US" smtClean="0"/>
          </a:p>
          <a:p>
            <a:pPr eaLnBrk="1" hangingPunct="1"/>
            <a:r>
              <a:rPr lang="en-US" altLang="en-US" smtClean="0"/>
              <a:t>Also help drives the development of technology.  The need to break ciphers drived the development of computers.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81000" y="685800"/>
            <a:ext cx="6096000" cy="3430588"/>
          </a:xfrm>
          <a:ln/>
        </p:spPr>
      </p:sp>
      <p:sp>
        <p:nvSpPr>
          <p:cNvPr id="30723" name="Notes Placeholder 2"/>
          <p:cNvSpPr>
            <a:spLocks noGrp="1"/>
          </p:cNvSpPr>
          <p:nvPr>
            <p:ph type="body" idx="1"/>
          </p:nvPr>
        </p:nvSpPr>
        <p:spPr>
          <a:noFill/>
        </p:spPr>
        <p:txBody>
          <a:bodyPr/>
          <a:lstStyle/>
          <a:p>
            <a:pPr eaLnBrk="1" hangingPunct="1"/>
            <a:r>
              <a:rPr lang="en-US" altLang="en-US" smtClean="0"/>
              <a:t>Other terms for symmetric-key encryption are </a:t>
            </a:r>
            <a:r>
              <a:rPr lang="en-US" altLang="en-US" b="1" smtClean="0"/>
              <a:t>secret-key</a:t>
            </a:r>
            <a:r>
              <a:rPr lang="en-US" altLang="en-US" smtClean="0"/>
              <a:t>, </a:t>
            </a:r>
            <a:r>
              <a:rPr lang="en-US" altLang="en-US" b="1" smtClean="0"/>
              <a:t>single-key</a:t>
            </a:r>
            <a:r>
              <a:rPr lang="en-US" altLang="en-US" smtClean="0"/>
              <a:t>, </a:t>
            </a:r>
            <a:r>
              <a:rPr lang="en-US" altLang="en-US" b="1" smtClean="0"/>
              <a:t>shared-key</a:t>
            </a:r>
            <a:r>
              <a:rPr lang="en-US" altLang="en-US" smtClean="0"/>
              <a:t>, </a:t>
            </a:r>
            <a:r>
              <a:rPr lang="en-US" altLang="en-US" b="1" smtClean="0"/>
              <a:t>one-key</a:t>
            </a:r>
            <a:r>
              <a:rPr lang="en-US" altLang="en-US" smtClean="0"/>
              <a:t>, and </a:t>
            </a:r>
            <a:r>
              <a:rPr lang="en-US" altLang="en-US" b="1" smtClean="0"/>
              <a:t>private-key</a:t>
            </a:r>
            <a:r>
              <a:rPr lang="en-US" altLang="en-US" smtClean="0"/>
              <a:t> encryption.</a:t>
            </a:r>
          </a:p>
        </p:txBody>
      </p:sp>
      <p:sp>
        <p:nvSpPr>
          <p:cNvPr id="30724" name="Slide Number Placeholder 3"/>
          <p:cNvSpPr>
            <a:spLocks noGrp="1"/>
          </p:cNvSpPr>
          <p:nvPr>
            <p:ph type="sldNum" sz="quarter" idx="5"/>
          </p:nvPr>
        </p:nvSpPr>
        <p:spPr>
          <a:noFill/>
        </p:spPr>
        <p:txBody>
          <a:bodyPr/>
          <a:lstStyle>
            <a:lvl1pPr defTabSz="913790" eaLnBrk="0" hangingPunct="0">
              <a:defRPr sz="2400">
                <a:solidFill>
                  <a:schemeClr val="tx1"/>
                </a:solidFill>
                <a:latin typeface="Times New Roman" pitchFamily="18" charset="0"/>
              </a:defRPr>
            </a:lvl1pPr>
            <a:lvl2pPr marL="741167" indent="-285064" defTabSz="913790" eaLnBrk="0" hangingPunct="0">
              <a:defRPr sz="2400">
                <a:solidFill>
                  <a:schemeClr val="tx1"/>
                </a:solidFill>
                <a:latin typeface="Times New Roman" pitchFamily="18" charset="0"/>
              </a:defRPr>
            </a:lvl2pPr>
            <a:lvl3pPr marL="1140257" indent="-228051" defTabSz="913790" eaLnBrk="0" hangingPunct="0">
              <a:defRPr sz="2400">
                <a:solidFill>
                  <a:schemeClr val="tx1"/>
                </a:solidFill>
                <a:latin typeface="Times New Roman" pitchFamily="18" charset="0"/>
              </a:defRPr>
            </a:lvl3pPr>
            <a:lvl4pPr marL="1596360" indent="-228051" defTabSz="913790" eaLnBrk="0" hangingPunct="0">
              <a:defRPr sz="2400">
                <a:solidFill>
                  <a:schemeClr val="tx1"/>
                </a:solidFill>
                <a:latin typeface="Times New Roman" pitchFamily="18" charset="0"/>
              </a:defRPr>
            </a:lvl4pPr>
            <a:lvl5pPr marL="2052462" indent="-228051" defTabSz="913790" eaLnBrk="0" hangingPunct="0">
              <a:defRPr sz="2400">
                <a:solidFill>
                  <a:schemeClr val="tx1"/>
                </a:solidFill>
                <a:latin typeface="Times New Roman" pitchFamily="18" charset="0"/>
              </a:defRPr>
            </a:lvl5pPr>
            <a:lvl6pPr marL="2508565" indent="-228051" defTabSz="913790" eaLnBrk="0" fontAlgn="base" hangingPunct="0">
              <a:spcBef>
                <a:spcPct val="0"/>
              </a:spcBef>
              <a:spcAft>
                <a:spcPct val="0"/>
              </a:spcAft>
              <a:defRPr sz="2400">
                <a:solidFill>
                  <a:schemeClr val="tx1"/>
                </a:solidFill>
                <a:latin typeface="Times New Roman" pitchFamily="18" charset="0"/>
              </a:defRPr>
            </a:lvl6pPr>
            <a:lvl7pPr marL="2964668" indent="-228051" defTabSz="913790" eaLnBrk="0" fontAlgn="base" hangingPunct="0">
              <a:spcBef>
                <a:spcPct val="0"/>
              </a:spcBef>
              <a:spcAft>
                <a:spcPct val="0"/>
              </a:spcAft>
              <a:defRPr sz="2400">
                <a:solidFill>
                  <a:schemeClr val="tx1"/>
                </a:solidFill>
                <a:latin typeface="Times New Roman" pitchFamily="18" charset="0"/>
              </a:defRPr>
            </a:lvl7pPr>
            <a:lvl8pPr marL="3420770" indent="-228051" defTabSz="913790" eaLnBrk="0" fontAlgn="base" hangingPunct="0">
              <a:spcBef>
                <a:spcPct val="0"/>
              </a:spcBef>
              <a:spcAft>
                <a:spcPct val="0"/>
              </a:spcAft>
              <a:defRPr sz="2400">
                <a:solidFill>
                  <a:schemeClr val="tx1"/>
                </a:solidFill>
                <a:latin typeface="Times New Roman" pitchFamily="18" charset="0"/>
              </a:defRPr>
            </a:lvl8pPr>
            <a:lvl9pPr marL="3876873" indent="-228051" defTabSz="913790" eaLnBrk="0" fontAlgn="base" hangingPunct="0">
              <a:spcBef>
                <a:spcPct val="0"/>
              </a:spcBef>
              <a:spcAft>
                <a:spcPct val="0"/>
              </a:spcAft>
              <a:defRPr sz="2400">
                <a:solidFill>
                  <a:schemeClr val="tx1"/>
                </a:solidFill>
                <a:latin typeface="Times New Roman" pitchFamily="18" charset="0"/>
              </a:defRPr>
            </a:lvl9pPr>
          </a:lstStyle>
          <a:p>
            <a:pPr eaLnBrk="1" hangingPunct="1"/>
            <a:fld id="{287E3143-4C44-4AD9-AD8E-C595D46BAEC2}" type="slidenum">
              <a:rPr lang="en-US" altLang="en-US" sz="1200"/>
              <a:pPr eaLnBrk="1" hangingPunct="1"/>
              <a:t>12</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81000" y="685800"/>
            <a:ext cx="6096000" cy="3430588"/>
          </a:xfrm>
          <a:ln/>
        </p:spPr>
      </p:sp>
      <p:sp>
        <p:nvSpPr>
          <p:cNvPr id="31747" name="Notes Placeholder 2"/>
          <p:cNvSpPr>
            <a:spLocks noGrp="1"/>
          </p:cNvSpPr>
          <p:nvPr>
            <p:ph type="body" idx="1"/>
          </p:nvPr>
        </p:nvSpPr>
        <p:spPr>
          <a:noFill/>
        </p:spPr>
        <p:txBody>
          <a:bodyPr/>
          <a:lstStyle/>
          <a:p>
            <a:pPr eaLnBrk="1" hangingPunct="1"/>
            <a:r>
              <a:rPr lang="en-US" altLang="en-US" b="1" smtClean="0"/>
              <a:t>Gen</a:t>
            </a:r>
            <a:r>
              <a:rPr lang="en-US" altLang="en-US" smtClean="0"/>
              <a:t> often takes no input for a symmetric-key encryption scheme, but may take as input a security parameter for a public key encryption algorithm; for example, the security parameter can be the number of bits of the modulus for RSA</a:t>
            </a:r>
          </a:p>
          <a:p>
            <a:pPr eaLnBrk="1" hangingPunct="1"/>
            <a:endParaRPr lang="en-US" altLang="en-US" smtClean="0"/>
          </a:p>
          <a:p>
            <a:pPr eaLnBrk="1" hangingPunct="1"/>
            <a:r>
              <a:rPr lang="en-US" altLang="en-US" smtClean="0"/>
              <a:t>Dec must be deterministic. </a:t>
            </a:r>
          </a:p>
          <a:p>
            <a:pPr eaLnBrk="1" hangingPunct="1"/>
            <a:endParaRPr lang="en-US" altLang="en-US" smtClean="0"/>
          </a:p>
        </p:txBody>
      </p:sp>
      <p:sp>
        <p:nvSpPr>
          <p:cNvPr id="31748" name="Slide Number Placeholder 3"/>
          <p:cNvSpPr>
            <a:spLocks noGrp="1"/>
          </p:cNvSpPr>
          <p:nvPr>
            <p:ph type="sldNum" sz="quarter" idx="5"/>
          </p:nvPr>
        </p:nvSpPr>
        <p:spPr>
          <a:noFill/>
        </p:spPr>
        <p:txBody>
          <a:bodyPr/>
          <a:lstStyle>
            <a:lvl1pPr defTabSz="913790" eaLnBrk="0" hangingPunct="0">
              <a:defRPr sz="2400">
                <a:solidFill>
                  <a:schemeClr val="tx1"/>
                </a:solidFill>
                <a:latin typeface="Times New Roman" pitchFamily="18" charset="0"/>
              </a:defRPr>
            </a:lvl1pPr>
            <a:lvl2pPr marL="741167" indent="-285064" defTabSz="913790" eaLnBrk="0" hangingPunct="0">
              <a:defRPr sz="2400">
                <a:solidFill>
                  <a:schemeClr val="tx1"/>
                </a:solidFill>
                <a:latin typeface="Times New Roman" pitchFamily="18" charset="0"/>
              </a:defRPr>
            </a:lvl2pPr>
            <a:lvl3pPr marL="1140257" indent="-228051" defTabSz="913790" eaLnBrk="0" hangingPunct="0">
              <a:defRPr sz="2400">
                <a:solidFill>
                  <a:schemeClr val="tx1"/>
                </a:solidFill>
                <a:latin typeface="Times New Roman" pitchFamily="18" charset="0"/>
              </a:defRPr>
            </a:lvl3pPr>
            <a:lvl4pPr marL="1596360" indent="-228051" defTabSz="913790" eaLnBrk="0" hangingPunct="0">
              <a:defRPr sz="2400">
                <a:solidFill>
                  <a:schemeClr val="tx1"/>
                </a:solidFill>
                <a:latin typeface="Times New Roman" pitchFamily="18" charset="0"/>
              </a:defRPr>
            </a:lvl4pPr>
            <a:lvl5pPr marL="2052462" indent="-228051" defTabSz="913790" eaLnBrk="0" hangingPunct="0">
              <a:defRPr sz="2400">
                <a:solidFill>
                  <a:schemeClr val="tx1"/>
                </a:solidFill>
                <a:latin typeface="Times New Roman" pitchFamily="18" charset="0"/>
              </a:defRPr>
            </a:lvl5pPr>
            <a:lvl6pPr marL="2508565" indent="-228051" defTabSz="913790" eaLnBrk="0" fontAlgn="base" hangingPunct="0">
              <a:spcBef>
                <a:spcPct val="0"/>
              </a:spcBef>
              <a:spcAft>
                <a:spcPct val="0"/>
              </a:spcAft>
              <a:defRPr sz="2400">
                <a:solidFill>
                  <a:schemeClr val="tx1"/>
                </a:solidFill>
                <a:latin typeface="Times New Roman" pitchFamily="18" charset="0"/>
              </a:defRPr>
            </a:lvl6pPr>
            <a:lvl7pPr marL="2964668" indent="-228051" defTabSz="913790" eaLnBrk="0" fontAlgn="base" hangingPunct="0">
              <a:spcBef>
                <a:spcPct val="0"/>
              </a:spcBef>
              <a:spcAft>
                <a:spcPct val="0"/>
              </a:spcAft>
              <a:defRPr sz="2400">
                <a:solidFill>
                  <a:schemeClr val="tx1"/>
                </a:solidFill>
                <a:latin typeface="Times New Roman" pitchFamily="18" charset="0"/>
              </a:defRPr>
            </a:lvl7pPr>
            <a:lvl8pPr marL="3420770" indent="-228051" defTabSz="913790" eaLnBrk="0" fontAlgn="base" hangingPunct="0">
              <a:spcBef>
                <a:spcPct val="0"/>
              </a:spcBef>
              <a:spcAft>
                <a:spcPct val="0"/>
              </a:spcAft>
              <a:defRPr sz="2400">
                <a:solidFill>
                  <a:schemeClr val="tx1"/>
                </a:solidFill>
                <a:latin typeface="Times New Roman" pitchFamily="18" charset="0"/>
              </a:defRPr>
            </a:lvl8pPr>
            <a:lvl9pPr marL="3876873" indent="-228051" defTabSz="913790" eaLnBrk="0" fontAlgn="base" hangingPunct="0">
              <a:spcBef>
                <a:spcPct val="0"/>
              </a:spcBef>
              <a:spcAft>
                <a:spcPct val="0"/>
              </a:spcAft>
              <a:defRPr sz="2400">
                <a:solidFill>
                  <a:schemeClr val="tx1"/>
                </a:solidFill>
                <a:latin typeface="Times New Roman" pitchFamily="18" charset="0"/>
              </a:defRPr>
            </a:lvl9pPr>
          </a:lstStyle>
          <a:p>
            <a:pPr eaLnBrk="1" hangingPunct="1"/>
            <a:fld id="{127C36B9-5FE7-4B03-A7E4-CF2B51F0879B}" type="slidenum">
              <a:rPr lang="en-US" altLang="en-US" sz="1200"/>
              <a:pPr eaLnBrk="1" hangingPunct="1"/>
              <a:t>14</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381000" y="685800"/>
            <a:ext cx="6096000" cy="3430588"/>
          </a:xfrm>
          <a:ln/>
        </p:spPr>
      </p:sp>
      <p:sp>
        <p:nvSpPr>
          <p:cNvPr id="327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Caesar cipher can be argued to not be a cipher, because there is no random key.</a:t>
            </a:r>
          </a:p>
        </p:txBody>
      </p:sp>
      <p:sp>
        <p:nvSpPr>
          <p:cNvPr id="327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1167" indent="-285064" eaLnBrk="0" hangingPunct="0">
              <a:defRPr sz="2400">
                <a:solidFill>
                  <a:schemeClr val="tx1"/>
                </a:solidFill>
                <a:latin typeface="Times New Roman" pitchFamily="18" charset="0"/>
              </a:defRPr>
            </a:lvl2pPr>
            <a:lvl3pPr marL="1140257" indent="-228051" eaLnBrk="0" hangingPunct="0">
              <a:defRPr sz="2400">
                <a:solidFill>
                  <a:schemeClr val="tx1"/>
                </a:solidFill>
                <a:latin typeface="Times New Roman" pitchFamily="18" charset="0"/>
              </a:defRPr>
            </a:lvl3pPr>
            <a:lvl4pPr marL="1596360" indent="-228051" eaLnBrk="0" hangingPunct="0">
              <a:defRPr sz="2400">
                <a:solidFill>
                  <a:schemeClr val="tx1"/>
                </a:solidFill>
                <a:latin typeface="Times New Roman" pitchFamily="18" charset="0"/>
              </a:defRPr>
            </a:lvl4pPr>
            <a:lvl5pPr marL="2052462" indent="-228051" eaLnBrk="0" hangingPunct="0">
              <a:defRPr sz="2400">
                <a:solidFill>
                  <a:schemeClr val="tx1"/>
                </a:solidFill>
                <a:latin typeface="Times New Roman" pitchFamily="18" charset="0"/>
              </a:defRPr>
            </a:lvl5pPr>
            <a:lvl6pPr marL="2508565" indent="-228051" eaLnBrk="0" fontAlgn="base" hangingPunct="0">
              <a:spcBef>
                <a:spcPct val="0"/>
              </a:spcBef>
              <a:spcAft>
                <a:spcPct val="0"/>
              </a:spcAft>
              <a:defRPr sz="2400">
                <a:solidFill>
                  <a:schemeClr val="tx1"/>
                </a:solidFill>
                <a:latin typeface="Times New Roman" pitchFamily="18" charset="0"/>
              </a:defRPr>
            </a:lvl6pPr>
            <a:lvl7pPr marL="2964668" indent="-228051" eaLnBrk="0" fontAlgn="base" hangingPunct="0">
              <a:spcBef>
                <a:spcPct val="0"/>
              </a:spcBef>
              <a:spcAft>
                <a:spcPct val="0"/>
              </a:spcAft>
              <a:defRPr sz="2400">
                <a:solidFill>
                  <a:schemeClr val="tx1"/>
                </a:solidFill>
                <a:latin typeface="Times New Roman" pitchFamily="18" charset="0"/>
              </a:defRPr>
            </a:lvl7pPr>
            <a:lvl8pPr marL="3420770" indent="-228051" eaLnBrk="0" fontAlgn="base" hangingPunct="0">
              <a:spcBef>
                <a:spcPct val="0"/>
              </a:spcBef>
              <a:spcAft>
                <a:spcPct val="0"/>
              </a:spcAft>
              <a:defRPr sz="2400">
                <a:solidFill>
                  <a:schemeClr val="tx1"/>
                </a:solidFill>
                <a:latin typeface="Times New Roman" pitchFamily="18" charset="0"/>
              </a:defRPr>
            </a:lvl8pPr>
            <a:lvl9pPr marL="3876873" indent="-228051" eaLnBrk="0" fontAlgn="base" hangingPunct="0">
              <a:spcBef>
                <a:spcPct val="0"/>
              </a:spcBef>
              <a:spcAft>
                <a:spcPct val="0"/>
              </a:spcAft>
              <a:defRPr sz="2400">
                <a:solidFill>
                  <a:schemeClr val="tx1"/>
                </a:solidFill>
                <a:latin typeface="Times New Roman" pitchFamily="18" charset="0"/>
              </a:defRPr>
            </a:lvl9pPr>
          </a:lstStyle>
          <a:p>
            <a:pPr defTabSz="912205" eaLnBrk="1" hangingPunct="1"/>
            <a:fld id="{2D57B7AA-DF1D-4ABA-83F8-83E66C97D918}" type="slidenum">
              <a:rPr lang="en-US" altLang="en-US" sz="1200"/>
              <a:pPr defTabSz="912205" eaLnBrk="1" hangingPunct="1"/>
              <a:t>15</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1167" indent="-285064" eaLnBrk="0" hangingPunct="0">
              <a:defRPr sz="2400">
                <a:solidFill>
                  <a:schemeClr val="tx1"/>
                </a:solidFill>
                <a:latin typeface="Times New Roman" pitchFamily="18" charset="0"/>
              </a:defRPr>
            </a:lvl2pPr>
            <a:lvl3pPr marL="1140257" indent="-228051" eaLnBrk="0" hangingPunct="0">
              <a:defRPr sz="2400">
                <a:solidFill>
                  <a:schemeClr val="tx1"/>
                </a:solidFill>
                <a:latin typeface="Times New Roman" pitchFamily="18" charset="0"/>
              </a:defRPr>
            </a:lvl3pPr>
            <a:lvl4pPr marL="1596360" indent="-228051" eaLnBrk="0" hangingPunct="0">
              <a:defRPr sz="2400">
                <a:solidFill>
                  <a:schemeClr val="tx1"/>
                </a:solidFill>
                <a:latin typeface="Times New Roman" pitchFamily="18" charset="0"/>
              </a:defRPr>
            </a:lvl4pPr>
            <a:lvl5pPr marL="2052462" indent="-228051" eaLnBrk="0" hangingPunct="0">
              <a:defRPr sz="2400">
                <a:solidFill>
                  <a:schemeClr val="tx1"/>
                </a:solidFill>
                <a:latin typeface="Times New Roman" pitchFamily="18" charset="0"/>
              </a:defRPr>
            </a:lvl5pPr>
            <a:lvl6pPr marL="2508565" indent="-228051" eaLnBrk="0" fontAlgn="base" hangingPunct="0">
              <a:spcBef>
                <a:spcPct val="0"/>
              </a:spcBef>
              <a:spcAft>
                <a:spcPct val="0"/>
              </a:spcAft>
              <a:defRPr sz="2400">
                <a:solidFill>
                  <a:schemeClr val="tx1"/>
                </a:solidFill>
                <a:latin typeface="Times New Roman" pitchFamily="18" charset="0"/>
              </a:defRPr>
            </a:lvl6pPr>
            <a:lvl7pPr marL="2964668" indent="-228051" eaLnBrk="0" fontAlgn="base" hangingPunct="0">
              <a:spcBef>
                <a:spcPct val="0"/>
              </a:spcBef>
              <a:spcAft>
                <a:spcPct val="0"/>
              </a:spcAft>
              <a:defRPr sz="2400">
                <a:solidFill>
                  <a:schemeClr val="tx1"/>
                </a:solidFill>
                <a:latin typeface="Times New Roman" pitchFamily="18" charset="0"/>
              </a:defRPr>
            </a:lvl7pPr>
            <a:lvl8pPr marL="3420770" indent="-228051" eaLnBrk="0" fontAlgn="base" hangingPunct="0">
              <a:spcBef>
                <a:spcPct val="0"/>
              </a:spcBef>
              <a:spcAft>
                <a:spcPct val="0"/>
              </a:spcAft>
              <a:defRPr sz="2400">
                <a:solidFill>
                  <a:schemeClr val="tx1"/>
                </a:solidFill>
                <a:latin typeface="Times New Roman" pitchFamily="18" charset="0"/>
              </a:defRPr>
            </a:lvl8pPr>
            <a:lvl9pPr marL="3876873" indent="-228051" eaLnBrk="0" fontAlgn="base" hangingPunct="0">
              <a:spcBef>
                <a:spcPct val="0"/>
              </a:spcBef>
              <a:spcAft>
                <a:spcPct val="0"/>
              </a:spcAft>
              <a:defRPr sz="2400">
                <a:solidFill>
                  <a:schemeClr val="tx1"/>
                </a:solidFill>
                <a:latin typeface="Times New Roman" pitchFamily="18" charset="0"/>
              </a:defRPr>
            </a:lvl9pPr>
          </a:lstStyle>
          <a:p>
            <a:pPr defTabSz="912205" eaLnBrk="1" hangingPunct="1"/>
            <a:fld id="{50258F69-A632-4C09-9200-98DD14EE34EA}" type="slidenum">
              <a:rPr lang="en-US" altLang="en-US" sz="1200"/>
              <a:pPr defTabSz="912205" eaLnBrk="1" hangingPunct="1"/>
              <a:t>17</a:t>
            </a:fld>
            <a:endParaRPr lang="en-US" altLang="en-US" sz="1200"/>
          </a:p>
        </p:txBody>
      </p:sp>
      <p:sp>
        <p:nvSpPr>
          <p:cNvPr id="33795" name="Rectangle 2"/>
          <p:cNvSpPr>
            <a:spLocks noGrp="1" noRot="1" noChangeAspect="1" noChangeArrowheads="1" noTextEdit="1"/>
          </p:cNvSpPr>
          <p:nvPr>
            <p:ph type="sldImg"/>
          </p:nvPr>
        </p:nvSpPr>
        <p:spPr>
          <a:xfrm>
            <a:off x="382588" y="685800"/>
            <a:ext cx="6096000" cy="3429000"/>
          </a:xfrm>
          <a:ln/>
        </p:spPr>
      </p:sp>
      <p:sp>
        <p:nvSpPr>
          <p:cNvPr id="33796" name="Rectangle 3"/>
          <p:cNvSpPr>
            <a:spLocks noGrp="1" noChangeArrowheads="1"/>
          </p:cNvSpPr>
          <p:nvPr>
            <p:ph type="body" idx="1"/>
          </p:nvPr>
        </p:nvSpPr>
        <p:spPr>
          <a:xfrm>
            <a:off x="913451" y="4342292"/>
            <a:ext cx="5031100" cy="41157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Cipher alphabet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524000"/>
            <a:ext cx="5435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524000"/>
            <a:ext cx="5435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7"/>
          <p:cNvSpPr>
            <a:spLocks noGrp="1" noChangeArrowheads="1"/>
          </p:cNvSpPr>
          <p:nvPr>
            <p:ph type="dt" sz="half" idx="10"/>
          </p:nvPr>
        </p:nvSpPr>
        <p:spPr>
          <a:ln/>
        </p:spPr>
        <p:txBody>
          <a:bodyPr/>
          <a:lstStyle>
            <a:lvl1pPr>
              <a:defRPr/>
            </a:lvl1pPr>
          </a:lstStyle>
          <a:p>
            <a:r>
              <a:rPr lang="en-US" altLang="en-US"/>
              <a:t>CS 555</a:t>
            </a:r>
            <a:endParaRPr lang="en-US" altLang="en-US">
              <a:solidFill>
                <a:schemeClr val="tx1"/>
              </a:solidFill>
            </a:endParaRPr>
          </a:p>
        </p:txBody>
      </p:sp>
      <p:sp>
        <p:nvSpPr>
          <p:cNvPr id="6" name="Rectangle 28"/>
          <p:cNvSpPr>
            <a:spLocks noGrp="1" noChangeArrowheads="1"/>
          </p:cNvSpPr>
          <p:nvPr>
            <p:ph type="ftr" sz="quarter" idx="11"/>
          </p:nvPr>
        </p:nvSpPr>
        <p:spPr>
          <a:ln/>
        </p:spPr>
        <p:txBody>
          <a:bodyPr/>
          <a:lstStyle>
            <a:lvl1pPr>
              <a:defRPr/>
            </a:lvl1pPr>
          </a:lstStyle>
          <a:p>
            <a:r>
              <a:rPr lang="en-US" altLang="en-US"/>
              <a:t>Topic 1</a:t>
            </a:r>
            <a:endParaRPr lang="en-US" altLang="en-US">
              <a:solidFill>
                <a:schemeClr val="tx1"/>
              </a:solidFill>
            </a:endParaRPr>
          </a:p>
        </p:txBody>
      </p:sp>
      <p:sp>
        <p:nvSpPr>
          <p:cNvPr id="7" name="Rectangle 29"/>
          <p:cNvSpPr>
            <a:spLocks noGrp="1" noChangeArrowheads="1"/>
          </p:cNvSpPr>
          <p:nvPr>
            <p:ph type="sldNum" sz="quarter" idx="12"/>
          </p:nvPr>
        </p:nvSpPr>
        <p:spPr>
          <a:ln/>
        </p:spPr>
        <p:txBody>
          <a:bodyPr/>
          <a:lstStyle>
            <a:lvl1pPr>
              <a:defRPr/>
            </a:lvl1pPr>
          </a:lstStyle>
          <a:p>
            <a:fld id="{25D90938-8996-400D-8E0F-5B596828DA9C}" type="slidenum">
              <a:rPr lang="en-US" altLang="en-US"/>
              <a:pPr/>
              <a:t>‹#›</a:t>
            </a:fld>
            <a:endParaRPr lang="en-US" altLang="en-US">
              <a:solidFill>
                <a:schemeClr val="tx1"/>
              </a:solidFill>
            </a:endParaRPr>
          </a:p>
        </p:txBody>
      </p:sp>
    </p:spTree>
    <p:extLst>
      <p:ext uri="{BB962C8B-B14F-4D97-AF65-F5344CB8AC3E}">
        <p14:creationId xmlns:p14="http://schemas.microsoft.com/office/powerpoint/2010/main" val="1890270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 id="214748370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www.simplilearn.com/data-encryption-methods-articl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techtarget.com/searchsecurity/definition/cryptography" TargetMode="Externa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18"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Basic security and cryptographic techniques.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4F44909-D21E-4F55-AD5B-54D0B8929366}" type="slidenum">
              <a:rPr lang="en-US" altLang="en-US" sz="1400">
                <a:solidFill>
                  <a:srgbClr val="254C9C"/>
                </a:solidFill>
                <a:latin typeface="Arial" charset="0"/>
              </a:rPr>
              <a:pPr eaLnBrk="1" hangingPunct="1"/>
              <a:t>10</a:t>
            </a:fld>
            <a:endParaRPr lang="en-US" altLang="en-US" sz="1400">
              <a:latin typeface="Arial" charset="0"/>
            </a:endParaRPr>
          </a:p>
        </p:txBody>
      </p:sp>
      <p:sp>
        <p:nvSpPr>
          <p:cNvPr id="12293" name="Rectangle 2"/>
          <p:cNvSpPr>
            <a:spLocks noGrp="1" noChangeArrowheads="1"/>
          </p:cNvSpPr>
          <p:nvPr>
            <p:ph type="title"/>
          </p:nvPr>
        </p:nvSpPr>
        <p:spPr/>
        <p:txBody>
          <a:bodyPr/>
          <a:lstStyle/>
          <a:p>
            <a:pPr eaLnBrk="1" hangingPunct="1"/>
            <a:r>
              <a:rPr lang="en-US" altLang="en-US" smtClean="0"/>
              <a:t>What is This Course About?</a:t>
            </a:r>
          </a:p>
        </p:txBody>
      </p:sp>
      <p:sp>
        <p:nvSpPr>
          <p:cNvPr id="12294" name="Rectangle 3"/>
          <p:cNvSpPr>
            <a:spLocks noGrp="1" noChangeArrowheads="1"/>
          </p:cNvSpPr>
          <p:nvPr>
            <p:ph type="body" idx="1"/>
          </p:nvPr>
        </p:nvSpPr>
        <p:spPr/>
        <p:txBody>
          <a:bodyPr/>
          <a:lstStyle/>
          <a:p>
            <a:pPr eaLnBrk="1" hangingPunct="1"/>
            <a:r>
              <a:rPr lang="en-US" altLang="en-US" smtClean="0"/>
              <a:t>Mostly mathematical</a:t>
            </a:r>
          </a:p>
          <a:p>
            <a:pPr lvl="1" eaLnBrk="1" hangingPunct="1"/>
            <a:r>
              <a:rPr lang="en-US" altLang="en-US" smtClean="0"/>
              <a:t>Understand the mathematics underlying the cryptographic algorithms &amp; protocols</a:t>
            </a:r>
          </a:p>
          <a:p>
            <a:pPr lvl="1" eaLnBrk="1" hangingPunct="1"/>
            <a:r>
              <a:rPr lang="en-US" altLang="en-US" smtClean="0"/>
              <a:t>Understand the power and limitations of cryptographic tools</a:t>
            </a:r>
          </a:p>
          <a:p>
            <a:pPr lvl="1" eaLnBrk="1" hangingPunct="1"/>
            <a:r>
              <a:rPr lang="en-US" altLang="en-US" smtClean="0"/>
              <a:t>Understand the formal approach to security in modern cryptography</a:t>
            </a:r>
          </a:p>
        </p:txBody>
      </p:sp>
    </p:spTree>
    <p:extLst>
      <p:ext uri="{BB962C8B-B14F-4D97-AF65-F5344CB8AC3E}">
        <p14:creationId xmlns:p14="http://schemas.microsoft.com/office/powerpoint/2010/main" val="3797493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556ED10-0F97-4694-BC95-2590AD1583C6}" type="slidenum">
              <a:rPr lang="en-US" altLang="en-US" sz="1400">
                <a:solidFill>
                  <a:srgbClr val="254C9C"/>
                </a:solidFill>
                <a:latin typeface="Arial" charset="0"/>
              </a:rPr>
              <a:pPr eaLnBrk="1" hangingPunct="1"/>
              <a:t>11</a:t>
            </a:fld>
            <a:endParaRPr lang="en-US" altLang="en-US" sz="1400">
              <a:latin typeface="Arial" charset="0"/>
            </a:endParaRPr>
          </a:p>
        </p:txBody>
      </p:sp>
      <p:sp>
        <p:nvSpPr>
          <p:cNvPr id="13317" name="Rectangle 2"/>
          <p:cNvSpPr>
            <a:spLocks noGrp="1" noChangeArrowheads="1"/>
          </p:cNvSpPr>
          <p:nvPr>
            <p:ph type="title"/>
          </p:nvPr>
        </p:nvSpPr>
        <p:spPr/>
        <p:txBody>
          <a:bodyPr/>
          <a:lstStyle/>
          <a:p>
            <a:pPr eaLnBrk="1" hangingPunct="1"/>
            <a:r>
              <a:rPr lang="en-US" altLang="en-US" sz="4000" smtClean="0"/>
              <a:t>Backgrounds Necessary for the Course</a:t>
            </a:r>
          </a:p>
        </p:txBody>
      </p:sp>
      <p:sp>
        <p:nvSpPr>
          <p:cNvPr id="13318" name="Rectangle 3"/>
          <p:cNvSpPr>
            <a:spLocks noGrp="1" noChangeArrowheads="1"/>
          </p:cNvSpPr>
          <p:nvPr>
            <p:ph type="body" idx="1"/>
          </p:nvPr>
        </p:nvSpPr>
        <p:spPr>
          <a:xfrm>
            <a:off x="609600" y="1524000"/>
            <a:ext cx="11074400" cy="4343400"/>
          </a:xfrm>
        </p:spPr>
        <p:txBody>
          <a:bodyPr/>
          <a:lstStyle/>
          <a:p>
            <a:pPr eaLnBrk="1" hangingPunct="1"/>
            <a:r>
              <a:rPr lang="en-US" altLang="en-US" smtClean="0"/>
              <a:t>A bit of probability</a:t>
            </a:r>
          </a:p>
          <a:p>
            <a:pPr eaLnBrk="1" hangingPunct="1"/>
            <a:r>
              <a:rPr lang="en-US" altLang="en-US" smtClean="0"/>
              <a:t>Algorithms and complexity</a:t>
            </a:r>
          </a:p>
          <a:p>
            <a:pPr eaLnBrk="1" hangingPunct="1"/>
            <a:r>
              <a:rPr lang="en-US" altLang="en-US" smtClean="0"/>
              <a:t>Mathematical maturity</a:t>
            </a:r>
          </a:p>
          <a:p>
            <a:pPr lvl="1" eaLnBrk="1" hangingPunct="1"/>
            <a:r>
              <a:rPr lang="en-US" altLang="en-US" smtClean="0"/>
              <a:t>understand what is (and what is not) a proper definition</a:t>
            </a:r>
          </a:p>
          <a:p>
            <a:pPr lvl="1" eaLnBrk="1" hangingPunct="1"/>
            <a:r>
              <a:rPr lang="en-US" altLang="en-US" smtClean="0"/>
              <a:t>know how to write a proof </a:t>
            </a:r>
          </a:p>
        </p:txBody>
      </p:sp>
    </p:spTree>
    <p:extLst>
      <p:ext uri="{BB962C8B-B14F-4D97-AF65-F5344CB8AC3E}">
        <p14:creationId xmlns:p14="http://schemas.microsoft.com/office/powerpoint/2010/main" val="394693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b="1" smtClean="0"/>
              <a:t>Symmetric-key Encryption</a:t>
            </a:r>
            <a:endParaRPr lang="en-US" altLang="en-US" smtClean="0"/>
          </a:p>
        </p:txBody>
      </p:sp>
      <p:sp>
        <p:nvSpPr>
          <p:cNvPr id="14339" name="Content Placeholder 2"/>
          <p:cNvSpPr>
            <a:spLocks noGrp="1"/>
          </p:cNvSpPr>
          <p:nvPr>
            <p:ph idx="1"/>
          </p:nvPr>
        </p:nvSpPr>
        <p:spPr/>
        <p:txBody>
          <a:bodyPr/>
          <a:lstStyle/>
          <a:p>
            <a:pPr eaLnBrk="1" hangingPunct="1"/>
            <a:r>
              <a:rPr lang="en-US" altLang="en-US" smtClean="0"/>
              <a:t>This is what cryptography is all about until 1970.</a:t>
            </a:r>
          </a:p>
          <a:p>
            <a:pPr eaLnBrk="1" hangingPunct="1"/>
            <a:r>
              <a:rPr lang="en-US" altLang="en-US" smtClean="0"/>
              <a:t>Two parties (often called a sender and a receiver) share some secret information called a key.</a:t>
            </a:r>
          </a:p>
          <a:p>
            <a:pPr eaLnBrk="1" hangingPunct="1"/>
            <a:endParaRPr lang="en-US" altLang="en-US" smtClean="0"/>
          </a:p>
          <a:p>
            <a:pPr eaLnBrk="1" hangingPunct="1"/>
            <a:r>
              <a:rPr lang="en-US" altLang="en-US" smtClean="0"/>
              <a:t>Sender uses the key to encrypt (or “scramble”) the message, before it is sent</a:t>
            </a:r>
          </a:p>
          <a:p>
            <a:pPr eaLnBrk="1" hangingPunct="1"/>
            <a:r>
              <a:rPr lang="en-US" altLang="en-US" smtClean="0"/>
              <a:t>Receiver uses the same key to decrypt (or “unscramble”) and recover the original message</a:t>
            </a:r>
          </a:p>
          <a:p>
            <a:pPr eaLnBrk="1" hangingPunct="1"/>
            <a:endParaRPr lang="en-US" altLang="en-US" smtClean="0"/>
          </a:p>
          <a:p>
            <a:pPr eaLnBrk="1" hangingPunct="1"/>
            <a:endParaRPr lang="en-US" altLang="en-US" smtClean="0"/>
          </a:p>
        </p:txBody>
      </p:sp>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37C3B07-1E1B-40C8-8A06-1BADB0611DDE}" type="slidenum">
              <a:rPr lang="en-US" altLang="en-US" sz="1400">
                <a:solidFill>
                  <a:srgbClr val="254C9C"/>
                </a:solidFill>
                <a:latin typeface="Arial" charset="0"/>
              </a:rPr>
              <a:pPr eaLnBrk="1" hangingPunct="1"/>
              <a:t>12</a:t>
            </a:fld>
            <a:endParaRPr lang="en-US" altLang="en-US" sz="1400">
              <a:latin typeface="Arial" charset="0"/>
            </a:endParaRPr>
          </a:p>
        </p:txBody>
      </p:sp>
    </p:spTree>
    <p:extLst>
      <p:ext uri="{BB962C8B-B14F-4D97-AF65-F5344CB8AC3E}">
        <p14:creationId xmlns:p14="http://schemas.microsoft.com/office/powerpoint/2010/main" val="2338600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4C31510-BEE0-4A79-8D30-7A9C8F095062}" type="slidenum">
              <a:rPr lang="en-US" altLang="en-US" sz="1400">
                <a:solidFill>
                  <a:srgbClr val="254C9C"/>
                </a:solidFill>
                <a:latin typeface="Arial" charset="0"/>
              </a:rPr>
              <a:pPr eaLnBrk="1" hangingPunct="1"/>
              <a:t>13</a:t>
            </a:fld>
            <a:endParaRPr lang="en-US" altLang="en-US" sz="1400">
              <a:latin typeface="Arial" charset="0"/>
            </a:endParaRPr>
          </a:p>
        </p:txBody>
      </p:sp>
      <p:sp>
        <p:nvSpPr>
          <p:cNvPr id="15365" name="Rectangle 2"/>
          <p:cNvSpPr>
            <a:spLocks noGrp="1" noChangeArrowheads="1"/>
          </p:cNvSpPr>
          <p:nvPr>
            <p:ph type="title"/>
          </p:nvPr>
        </p:nvSpPr>
        <p:spPr/>
        <p:txBody>
          <a:bodyPr/>
          <a:lstStyle/>
          <a:p>
            <a:pPr eaLnBrk="1" hangingPunct="1"/>
            <a:r>
              <a:rPr lang="en-US" altLang="en-US" smtClean="0"/>
              <a:t>Basic Terminology for Encryption</a:t>
            </a:r>
          </a:p>
        </p:txBody>
      </p:sp>
      <p:sp>
        <p:nvSpPr>
          <p:cNvPr id="15366" name="Rectangle 3"/>
          <p:cNvSpPr>
            <a:spLocks noGrp="1" noChangeArrowheads="1"/>
          </p:cNvSpPr>
          <p:nvPr>
            <p:ph type="body" idx="1"/>
          </p:nvPr>
        </p:nvSpPr>
        <p:spPr>
          <a:xfrm>
            <a:off x="609600" y="1524000"/>
            <a:ext cx="11074400" cy="3276600"/>
          </a:xfrm>
        </p:spPr>
        <p:txBody>
          <a:bodyPr/>
          <a:lstStyle/>
          <a:p>
            <a:pPr eaLnBrk="1" hangingPunct="1"/>
            <a:r>
              <a:rPr lang="en-US" altLang="en-US" smtClean="0"/>
              <a:t>Plaintext		</a:t>
            </a:r>
          </a:p>
          <a:p>
            <a:pPr lvl="1" eaLnBrk="1" hangingPunct="1"/>
            <a:r>
              <a:rPr lang="en-US" altLang="en-US" sz="2000" smtClean="0"/>
              <a:t>An original message</a:t>
            </a:r>
          </a:p>
          <a:p>
            <a:pPr lvl="1" eaLnBrk="1" hangingPunct="1"/>
            <a:r>
              <a:rPr lang="en-US" altLang="en-US" sz="2000" smtClean="0"/>
              <a:t>Also referred to as message</a:t>
            </a:r>
          </a:p>
          <a:p>
            <a:pPr eaLnBrk="1" hangingPunct="1"/>
            <a:r>
              <a:rPr lang="en-US" altLang="en-US" smtClean="0"/>
              <a:t>Plaintext space (aka Message space)	</a:t>
            </a:r>
          </a:p>
          <a:p>
            <a:pPr lvl="1" eaLnBrk="1" hangingPunct="1"/>
            <a:r>
              <a:rPr lang="en-US" altLang="en-US" sz="2000" smtClean="0"/>
              <a:t>the set consisting of all possible plaintexts</a:t>
            </a:r>
          </a:p>
          <a:p>
            <a:pPr eaLnBrk="1" hangingPunct="1"/>
            <a:r>
              <a:rPr lang="en-US" altLang="en-US" smtClean="0"/>
              <a:t>Ciphertext	</a:t>
            </a:r>
          </a:p>
          <a:p>
            <a:pPr lvl="1" eaLnBrk="1" hangingPunct="1"/>
            <a:r>
              <a:rPr lang="en-US" altLang="en-US" sz="2000" smtClean="0"/>
              <a:t>A scrambled message</a:t>
            </a:r>
          </a:p>
          <a:p>
            <a:pPr eaLnBrk="1" hangingPunct="1"/>
            <a:r>
              <a:rPr lang="en-US" altLang="en-US" smtClean="0"/>
              <a:t>Ciphertext space</a:t>
            </a:r>
          </a:p>
          <a:p>
            <a:pPr lvl="1" eaLnBrk="1" hangingPunct="1"/>
            <a:r>
              <a:rPr lang="en-US" altLang="en-US" sz="2000" smtClean="0"/>
              <a:t>The set consisting of all possible scrambled message</a:t>
            </a:r>
          </a:p>
          <a:p>
            <a:pPr eaLnBrk="1" hangingPunct="1"/>
            <a:r>
              <a:rPr lang="en-US" altLang="en-US" smtClean="0"/>
              <a:t>Key		</a:t>
            </a:r>
            <a:r>
              <a:rPr lang="en-US" altLang="en-US" sz="2400" smtClean="0"/>
              <a:t>secret used in transformation</a:t>
            </a:r>
          </a:p>
          <a:p>
            <a:pPr eaLnBrk="1" hangingPunct="1"/>
            <a:r>
              <a:rPr lang="en-US" altLang="en-US" sz="2400" smtClean="0"/>
              <a:t>Key space		</a:t>
            </a:r>
            <a:r>
              <a:rPr lang="en-US" altLang="en-US" sz="2400" b="1" i="1" smtClean="0">
                <a:latin typeface="French Script MT" pitchFamily="66" charset="0"/>
              </a:rPr>
              <a:t>K</a:t>
            </a:r>
          </a:p>
          <a:p>
            <a:pPr eaLnBrk="1" hangingPunct="1"/>
            <a:endParaRPr lang="en-US" altLang="en-US" sz="2400" smtClean="0"/>
          </a:p>
        </p:txBody>
      </p:sp>
    </p:spTree>
    <p:extLst>
      <p:ext uri="{BB962C8B-B14F-4D97-AF65-F5344CB8AC3E}">
        <p14:creationId xmlns:p14="http://schemas.microsoft.com/office/powerpoint/2010/main" val="736073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Notation for Symmetric-key Encryption</a:t>
            </a:r>
          </a:p>
        </p:txBody>
      </p:sp>
      <p:sp>
        <p:nvSpPr>
          <p:cNvPr id="16387" name="Content Placeholder 2"/>
          <p:cNvSpPr>
            <a:spLocks noGrp="1"/>
          </p:cNvSpPr>
          <p:nvPr>
            <p:ph idx="1"/>
          </p:nvPr>
        </p:nvSpPr>
        <p:spPr/>
        <p:txBody>
          <a:bodyPr/>
          <a:lstStyle/>
          <a:p>
            <a:pPr eaLnBrk="1" hangingPunct="1"/>
            <a:r>
              <a:rPr lang="en-US" altLang="en-US" sz="2400" smtClean="0"/>
              <a:t>A symmetric-key encryption scheme is comprised of three algorithms</a:t>
            </a:r>
          </a:p>
          <a:p>
            <a:pPr lvl="1" eaLnBrk="1" hangingPunct="1"/>
            <a:r>
              <a:rPr lang="en-US" altLang="en-US" sz="2000" b="1" smtClean="0"/>
              <a:t>Gen</a:t>
            </a:r>
            <a:r>
              <a:rPr lang="en-US" altLang="en-US" sz="2000" smtClean="0"/>
              <a:t>		the key generation algorithm</a:t>
            </a:r>
          </a:p>
          <a:p>
            <a:pPr lvl="2" eaLnBrk="1" hangingPunct="1"/>
            <a:r>
              <a:rPr lang="en-US" altLang="en-US" sz="2000" smtClean="0"/>
              <a:t>The algorithm must be probabilistic/randomized</a:t>
            </a:r>
          </a:p>
          <a:p>
            <a:pPr lvl="2" eaLnBrk="1" hangingPunct="1"/>
            <a:r>
              <a:rPr lang="en-US" altLang="en-US" sz="2000" smtClean="0"/>
              <a:t>Output: 	a key </a:t>
            </a:r>
            <a:r>
              <a:rPr lang="en-US" altLang="en-US" sz="2000" i="1" smtClean="0"/>
              <a:t>k</a:t>
            </a:r>
            <a:r>
              <a:rPr lang="en-US" altLang="en-US" sz="2000" smtClean="0"/>
              <a:t> </a:t>
            </a:r>
          </a:p>
          <a:p>
            <a:pPr lvl="1" eaLnBrk="1" hangingPunct="1"/>
            <a:r>
              <a:rPr lang="en-US" altLang="en-US" sz="2000" b="1" smtClean="0"/>
              <a:t>Enc</a:t>
            </a:r>
            <a:r>
              <a:rPr lang="en-US" altLang="en-US" sz="2000" smtClean="0"/>
              <a:t>		the encryption algorithm</a:t>
            </a:r>
          </a:p>
          <a:p>
            <a:pPr lvl="2" eaLnBrk="1" hangingPunct="1"/>
            <a:r>
              <a:rPr lang="en-US" altLang="en-US" sz="2000" smtClean="0"/>
              <a:t>Input: 	key </a:t>
            </a:r>
            <a:r>
              <a:rPr lang="en-US" altLang="en-US" sz="2000" i="1" smtClean="0"/>
              <a:t>k</a:t>
            </a:r>
            <a:r>
              <a:rPr lang="en-US" altLang="en-US" sz="2000" smtClean="0"/>
              <a:t>, plaintext </a:t>
            </a:r>
            <a:r>
              <a:rPr lang="en-US" altLang="en-US" sz="2000" i="1" smtClean="0"/>
              <a:t>m</a:t>
            </a:r>
          </a:p>
          <a:p>
            <a:pPr lvl="2" eaLnBrk="1" hangingPunct="1"/>
            <a:r>
              <a:rPr lang="en-US" altLang="en-US" sz="2000" smtClean="0"/>
              <a:t>Output:  	ciphertext   c := </a:t>
            </a:r>
            <a:r>
              <a:rPr lang="en-US" altLang="en-US" sz="2000" b="1" smtClean="0"/>
              <a:t>Enc</a:t>
            </a:r>
            <a:r>
              <a:rPr lang="en-US" altLang="en-US" sz="2000" i="1" baseline="-25000" smtClean="0"/>
              <a:t>k</a:t>
            </a:r>
            <a:r>
              <a:rPr lang="en-US" altLang="en-US" sz="2000" smtClean="0"/>
              <a:t>(</a:t>
            </a:r>
            <a:r>
              <a:rPr lang="en-US" altLang="en-US" sz="2000" i="1" smtClean="0"/>
              <a:t>m</a:t>
            </a:r>
            <a:r>
              <a:rPr lang="en-US" altLang="en-US" sz="2000" smtClean="0"/>
              <a:t>)</a:t>
            </a:r>
          </a:p>
          <a:p>
            <a:pPr lvl="1" eaLnBrk="1" hangingPunct="1"/>
            <a:r>
              <a:rPr lang="en-US" altLang="en-US" sz="2000" b="1" smtClean="0"/>
              <a:t>Dec</a:t>
            </a:r>
            <a:r>
              <a:rPr lang="en-US" altLang="en-US" sz="2000" smtClean="0"/>
              <a:t>		the decryption algorithm</a:t>
            </a:r>
          </a:p>
          <a:p>
            <a:pPr lvl="2" eaLnBrk="1" hangingPunct="1"/>
            <a:r>
              <a:rPr lang="en-US" altLang="en-US" sz="2000" smtClean="0"/>
              <a:t>Input:	key </a:t>
            </a:r>
            <a:r>
              <a:rPr lang="en-US" altLang="en-US" sz="2000" i="1" smtClean="0"/>
              <a:t>k</a:t>
            </a:r>
            <a:r>
              <a:rPr lang="en-US" altLang="en-US" sz="2000" smtClean="0"/>
              <a:t>, ciphertext </a:t>
            </a:r>
            <a:r>
              <a:rPr lang="en-US" altLang="en-US" sz="2000" i="1" smtClean="0"/>
              <a:t>c</a:t>
            </a:r>
          </a:p>
          <a:p>
            <a:pPr lvl="2" eaLnBrk="1" hangingPunct="1"/>
            <a:r>
              <a:rPr lang="en-US" altLang="en-US" sz="2000" smtClean="0"/>
              <a:t>Output:	plaintext   m := </a:t>
            </a:r>
            <a:r>
              <a:rPr lang="en-US" altLang="en-US" sz="2000" b="1" smtClean="0"/>
              <a:t>Dec</a:t>
            </a:r>
            <a:r>
              <a:rPr lang="en-US" altLang="en-US" sz="2000" i="1" baseline="-25000" smtClean="0"/>
              <a:t>k</a:t>
            </a:r>
            <a:r>
              <a:rPr lang="en-US" altLang="en-US" sz="2000" smtClean="0"/>
              <a:t>(</a:t>
            </a:r>
            <a:r>
              <a:rPr lang="en-US" altLang="en-US" sz="2000" i="1" smtClean="0"/>
              <a:t>m</a:t>
            </a:r>
            <a:r>
              <a:rPr lang="en-US" altLang="en-US" sz="2000" smtClean="0"/>
              <a:t>)</a:t>
            </a:r>
          </a:p>
        </p:txBody>
      </p:sp>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9386D12-B8C8-448C-B962-3495D7C3A683}" type="slidenum">
              <a:rPr lang="en-US" altLang="en-US" sz="1400">
                <a:solidFill>
                  <a:srgbClr val="254C9C"/>
                </a:solidFill>
                <a:latin typeface="Arial" charset="0"/>
              </a:rPr>
              <a:pPr eaLnBrk="1" hangingPunct="1"/>
              <a:t>14</a:t>
            </a:fld>
            <a:endParaRPr lang="en-US" altLang="en-US" sz="1400">
              <a:latin typeface="Arial" charset="0"/>
            </a:endParaRPr>
          </a:p>
        </p:txBody>
      </p:sp>
      <p:sp>
        <p:nvSpPr>
          <p:cNvPr id="16391" name="TextBox 6"/>
          <p:cNvSpPr txBox="1">
            <a:spLocks noChangeArrowheads="1"/>
          </p:cNvSpPr>
          <p:nvPr/>
        </p:nvSpPr>
        <p:spPr bwMode="auto">
          <a:xfrm>
            <a:off x="1117600" y="5638801"/>
            <a:ext cx="1036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sym typeface="Symbol" pitchFamily="18" charset="2"/>
              </a:rPr>
              <a:t>Requirement:		</a:t>
            </a:r>
            <a:r>
              <a:rPr lang="en-US" altLang="en-US" b="1">
                <a:sym typeface="Symbol" pitchFamily="18" charset="2"/>
              </a:rPr>
              <a:t></a:t>
            </a:r>
            <a:r>
              <a:rPr lang="en-US" altLang="en-US" i="1">
                <a:sym typeface="Symbol" pitchFamily="18" charset="2"/>
              </a:rPr>
              <a:t>k</a:t>
            </a:r>
            <a:r>
              <a:rPr lang="en-US" altLang="en-US">
                <a:sym typeface="Symbol" pitchFamily="18" charset="2"/>
              </a:rPr>
              <a:t> </a:t>
            </a:r>
            <a:r>
              <a:rPr lang="en-US" altLang="en-US" b="1">
                <a:sym typeface="Symbol" pitchFamily="18" charset="2"/>
              </a:rPr>
              <a:t></a:t>
            </a:r>
            <a:r>
              <a:rPr lang="en-US" altLang="en-US" i="1">
                <a:sym typeface="Symbol" pitchFamily="18" charset="2"/>
              </a:rPr>
              <a:t>m</a:t>
            </a:r>
            <a:r>
              <a:rPr lang="en-US" altLang="en-US">
                <a:sym typeface="Symbol" pitchFamily="18" charset="2"/>
              </a:rPr>
              <a:t>  [ </a:t>
            </a:r>
            <a:r>
              <a:rPr lang="en-US" altLang="en-US" b="1"/>
              <a:t>Dec</a:t>
            </a:r>
            <a:r>
              <a:rPr lang="en-US" altLang="en-US" i="1" baseline="-25000"/>
              <a:t>k</a:t>
            </a:r>
            <a:r>
              <a:rPr lang="en-US" altLang="en-US"/>
              <a:t>(</a:t>
            </a:r>
            <a:r>
              <a:rPr lang="en-US" altLang="en-US" b="1"/>
              <a:t>Enc</a:t>
            </a:r>
            <a:r>
              <a:rPr lang="en-US" altLang="en-US" i="1" baseline="-25000"/>
              <a:t>k</a:t>
            </a:r>
            <a:r>
              <a:rPr lang="en-US" altLang="en-US"/>
              <a:t>(</a:t>
            </a:r>
            <a:r>
              <a:rPr lang="en-US" altLang="en-US" i="1"/>
              <a:t>m</a:t>
            </a:r>
            <a:r>
              <a:rPr lang="en-US" altLang="en-US"/>
              <a:t>)) = m ]</a:t>
            </a:r>
          </a:p>
        </p:txBody>
      </p:sp>
    </p:spTree>
    <p:extLst>
      <p:ext uri="{BB962C8B-B14F-4D97-AF65-F5344CB8AC3E}">
        <p14:creationId xmlns:p14="http://schemas.microsoft.com/office/powerpoint/2010/main" val="2451585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6" name="Footer Placeholder 5"/>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7" name="Slide Number Placeholder 6"/>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8BEA855-2656-4A6B-9F4F-8F781DC70789}" type="slidenum">
              <a:rPr lang="en-US" altLang="en-US" sz="1400">
                <a:solidFill>
                  <a:srgbClr val="254C9C"/>
                </a:solidFill>
                <a:latin typeface="Arial" charset="0"/>
              </a:rPr>
              <a:pPr eaLnBrk="1" hangingPunct="1"/>
              <a:t>15</a:t>
            </a:fld>
            <a:endParaRPr lang="en-US" altLang="en-US" sz="1400">
              <a:latin typeface="Arial" charset="0"/>
            </a:endParaRPr>
          </a:p>
        </p:txBody>
      </p:sp>
      <p:sp>
        <p:nvSpPr>
          <p:cNvPr id="17413" name="Rectangle 2"/>
          <p:cNvSpPr>
            <a:spLocks noGrp="1" noChangeArrowheads="1"/>
          </p:cNvSpPr>
          <p:nvPr>
            <p:ph type="title"/>
          </p:nvPr>
        </p:nvSpPr>
        <p:spPr/>
        <p:txBody>
          <a:bodyPr/>
          <a:lstStyle/>
          <a:p>
            <a:pPr eaLnBrk="1" hangingPunct="1"/>
            <a:r>
              <a:rPr lang="en-US" altLang="en-US" smtClean="0"/>
              <a:t>Shift Cipher </a:t>
            </a:r>
          </a:p>
        </p:txBody>
      </p:sp>
      <p:sp>
        <p:nvSpPr>
          <p:cNvPr id="17414" name="Rectangle 3"/>
          <p:cNvSpPr>
            <a:spLocks noGrp="1" noChangeArrowheads="1"/>
          </p:cNvSpPr>
          <p:nvPr>
            <p:ph type="body" sz="half" idx="1"/>
          </p:nvPr>
        </p:nvSpPr>
        <p:spPr>
          <a:xfrm>
            <a:off x="609600" y="1524000"/>
            <a:ext cx="7721600" cy="4572000"/>
          </a:xfrm>
        </p:spPr>
        <p:txBody>
          <a:bodyPr/>
          <a:lstStyle/>
          <a:p>
            <a:pPr eaLnBrk="1" hangingPunct="1">
              <a:lnSpc>
                <a:spcPct val="90000"/>
              </a:lnSpc>
            </a:pPr>
            <a:r>
              <a:rPr lang="en-US" altLang="en-US" smtClean="0">
                <a:cs typeface="Arial" charset="0"/>
              </a:rPr>
              <a:t>The Key Space </a:t>
            </a:r>
            <a:r>
              <a:rPr lang="en-US" altLang="en-US" b="1" i="1" smtClean="0">
                <a:latin typeface="French Script MT" pitchFamily="66" charset="0"/>
              </a:rPr>
              <a:t>K </a:t>
            </a:r>
            <a:r>
              <a:rPr lang="en-US" altLang="en-US" smtClean="0">
                <a:cs typeface="Arial" charset="0"/>
              </a:rPr>
              <a:t>:</a:t>
            </a:r>
          </a:p>
          <a:p>
            <a:pPr lvl="1" eaLnBrk="1" hangingPunct="1">
              <a:lnSpc>
                <a:spcPct val="90000"/>
              </a:lnSpc>
            </a:pPr>
            <a:r>
              <a:rPr lang="en-US" altLang="en-US" smtClean="0">
                <a:cs typeface="Arial" charset="0"/>
              </a:rPr>
              <a:t>[0 .. 25]</a:t>
            </a:r>
          </a:p>
          <a:p>
            <a:pPr eaLnBrk="1" hangingPunct="1">
              <a:lnSpc>
                <a:spcPct val="90000"/>
              </a:lnSpc>
            </a:pPr>
            <a:r>
              <a:rPr lang="en-US" altLang="en-US" smtClean="0">
                <a:cs typeface="Arial" charset="0"/>
              </a:rPr>
              <a:t>Encryption given a key </a:t>
            </a:r>
            <a:r>
              <a:rPr lang="en-US" altLang="en-US" i="1" smtClean="0">
                <a:cs typeface="Arial" charset="0"/>
              </a:rPr>
              <a:t>k</a:t>
            </a:r>
            <a:r>
              <a:rPr lang="en-US" altLang="en-US" smtClean="0">
                <a:cs typeface="Arial" charset="0"/>
              </a:rPr>
              <a:t>: </a:t>
            </a:r>
          </a:p>
          <a:p>
            <a:pPr lvl="1" eaLnBrk="1" hangingPunct="1">
              <a:lnSpc>
                <a:spcPct val="90000"/>
              </a:lnSpc>
            </a:pPr>
            <a:r>
              <a:rPr lang="en-US" altLang="en-US" smtClean="0">
                <a:cs typeface="Arial" charset="0"/>
              </a:rPr>
              <a:t>each letter in the plaintext P is replaced with the </a:t>
            </a:r>
            <a:r>
              <a:rPr lang="en-US" altLang="en-US" i="1" smtClean="0">
                <a:cs typeface="Arial" charset="0"/>
              </a:rPr>
              <a:t>k</a:t>
            </a:r>
            <a:r>
              <a:rPr lang="en-US" altLang="en-US" smtClean="0">
                <a:cs typeface="Arial" charset="0"/>
              </a:rPr>
              <a:t>’th letter following corresponding number (shift right) </a:t>
            </a:r>
          </a:p>
          <a:p>
            <a:pPr eaLnBrk="1" hangingPunct="1">
              <a:lnSpc>
                <a:spcPct val="90000"/>
              </a:lnSpc>
            </a:pPr>
            <a:r>
              <a:rPr lang="en-US" altLang="en-US" smtClean="0">
                <a:cs typeface="Arial" charset="0"/>
              </a:rPr>
              <a:t>Decryption given </a:t>
            </a:r>
            <a:r>
              <a:rPr lang="en-US" altLang="en-US" i="1" smtClean="0">
                <a:cs typeface="Arial" charset="0"/>
              </a:rPr>
              <a:t>k</a:t>
            </a:r>
            <a:r>
              <a:rPr lang="en-US" altLang="en-US" smtClean="0">
                <a:cs typeface="Arial" charset="0"/>
              </a:rPr>
              <a:t>:</a:t>
            </a:r>
          </a:p>
          <a:p>
            <a:pPr lvl="1" eaLnBrk="1" hangingPunct="1">
              <a:lnSpc>
                <a:spcPct val="90000"/>
              </a:lnSpc>
            </a:pPr>
            <a:r>
              <a:rPr lang="en-US" altLang="en-US" smtClean="0">
                <a:cs typeface="Arial" charset="0"/>
              </a:rPr>
              <a:t>shift left</a:t>
            </a:r>
          </a:p>
          <a:p>
            <a:pPr eaLnBrk="1" hangingPunct="1">
              <a:lnSpc>
                <a:spcPct val="90000"/>
              </a:lnSpc>
              <a:buFont typeface="Times" pitchFamily="18" charset="0"/>
              <a:buNone/>
            </a:pPr>
            <a:endParaRPr lang="en-US" altLang="en-US" sz="2400" smtClean="0">
              <a:solidFill>
                <a:srgbClr val="009900"/>
              </a:solidFill>
              <a:latin typeface="Comic Sans MS" pitchFamily="66" charset="0"/>
              <a:cs typeface="Arial" charset="0"/>
            </a:endParaRPr>
          </a:p>
          <a:p>
            <a:pPr eaLnBrk="1" hangingPunct="1">
              <a:lnSpc>
                <a:spcPct val="90000"/>
              </a:lnSpc>
              <a:buFont typeface="Times" pitchFamily="18" charset="0"/>
              <a:buNone/>
            </a:pPr>
            <a:r>
              <a:rPr lang="en-US" altLang="en-US" sz="2400" smtClean="0">
                <a:solidFill>
                  <a:srgbClr val="009900"/>
                </a:solidFill>
                <a:latin typeface="Comic Sans MS" pitchFamily="66" charset="0"/>
                <a:cs typeface="Arial" charset="0"/>
              </a:rPr>
              <a:t>History: </a:t>
            </a:r>
            <a:r>
              <a:rPr lang="en-US" altLang="en-US" sz="2400" i="1" smtClean="0">
                <a:solidFill>
                  <a:srgbClr val="009900"/>
                </a:solidFill>
                <a:latin typeface="Comic Sans MS" pitchFamily="66" charset="0"/>
                <a:cs typeface="Arial" charset="0"/>
              </a:rPr>
              <a:t>k</a:t>
            </a:r>
            <a:r>
              <a:rPr lang="en-US" altLang="en-US" sz="2400" smtClean="0">
                <a:solidFill>
                  <a:srgbClr val="009900"/>
                </a:solidFill>
                <a:latin typeface="Comic Sans MS" pitchFamily="66" charset="0"/>
                <a:cs typeface="Arial" charset="0"/>
              </a:rPr>
              <a:t> = 3, Caesar</a:t>
            </a:r>
            <a:r>
              <a:rPr lang="en-US" altLang="en-US" sz="2400" smtClean="0">
                <a:solidFill>
                  <a:srgbClr val="009900"/>
                </a:solidFill>
                <a:cs typeface="Arial" charset="0"/>
              </a:rPr>
              <a:t>’</a:t>
            </a:r>
            <a:r>
              <a:rPr lang="en-US" altLang="en-US" sz="2400" smtClean="0">
                <a:solidFill>
                  <a:srgbClr val="009900"/>
                </a:solidFill>
                <a:latin typeface="Comic Sans MS" pitchFamily="66" charset="0"/>
                <a:cs typeface="Arial" charset="0"/>
              </a:rPr>
              <a:t>s cipher</a:t>
            </a:r>
          </a:p>
        </p:txBody>
      </p:sp>
      <p:pic>
        <p:nvPicPr>
          <p:cNvPr id="17415" name="Picture 4" descr="j011093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8026401" y="2590800"/>
            <a:ext cx="2995084" cy="3048000"/>
          </a:xfrm>
          <a:noFill/>
        </p:spPr>
      </p:pic>
    </p:spTree>
    <p:extLst>
      <p:ext uri="{BB962C8B-B14F-4D97-AF65-F5344CB8AC3E}">
        <p14:creationId xmlns:p14="http://schemas.microsoft.com/office/powerpoint/2010/main" val="708725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89CF99B-35E8-4E2F-B6F1-EA67F7D9D01B}" type="slidenum">
              <a:rPr lang="en-US" altLang="en-US" sz="1400">
                <a:solidFill>
                  <a:srgbClr val="254C9C"/>
                </a:solidFill>
                <a:latin typeface="Arial" charset="0"/>
              </a:rPr>
              <a:pPr eaLnBrk="1" hangingPunct="1"/>
              <a:t>16</a:t>
            </a:fld>
            <a:endParaRPr lang="en-US" altLang="en-US" sz="1400">
              <a:latin typeface="Arial" charset="0"/>
            </a:endParaRPr>
          </a:p>
        </p:txBody>
      </p:sp>
      <p:sp>
        <p:nvSpPr>
          <p:cNvPr id="18437" name="Rectangle 2"/>
          <p:cNvSpPr>
            <a:spLocks noGrp="1" noChangeArrowheads="1"/>
          </p:cNvSpPr>
          <p:nvPr>
            <p:ph type="title"/>
          </p:nvPr>
        </p:nvSpPr>
        <p:spPr/>
        <p:txBody>
          <a:bodyPr/>
          <a:lstStyle/>
          <a:p>
            <a:pPr eaLnBrk="1" hangingPunct="1"/>
            <a:r>
              <a:rPr lang="en-US" altLang="en-US" smtClean="0"/>
              <a:t>Shift Cipher: Cryptanalysis</a:t>
            </a:r>
          </a:p>
        </p:txBody>
      </p:sp>
      <p:sp>
        <p:nvSpPr>
          <p:cNvPr id="18438" name="Rectangle 3"/>
          <p:cNvSpPr>
            <a:spLocks noGrp="1" noChangeArrowheads="1"/>
          </p:cNvSpPr>
          <p:nvPr>
            <p:ph type="body" idx="1"/>
          </p:nvPr>
        </p:nvSpPr>
        <p:spPr>
          <a:xfrm>
            <a:off x="1117600" y="1447800"/>
            <a:ext cx="9652000" cy="4495800"/>
          </a:xfrm>
        </p:spPr>
        <p:txBody>
          <a:bodyPr/>
          <a:lstStyle/>
          <a:p>
            <a:pPr eaLnBrk="1" hangingPunct="1"/>
            <a:r>
              <a:rPr lang="en-US" altLang="en-US" smtClean="0">
                <a:cs typeface="Arial" charset="0"/>
              </a:rPr>
              <a:t>Can an attacker find K? </a:t>
            </a:r>
          </a:p>
          <a:p>
            <a:pPr lvl="1" eaLnBrk="1" hangingPunct="1"/>
            <a:r>
              <a:rPr lang="en-US" altLang="en-US" smtClean="0">
                <a:cs typeface="Arial" charset="0"/>
              </a:rPr>
              <a:t>YES: by a bruteforce attack through exhaustive key search, </a:t>
            </a:r>
          </a:p>
          <a:p>
            <a:pPr lvl="2" eaLnBrk="1" hangingPunct="1"/>
            <a:r>
              <a:rPr lang="en-US" altLang="en-US" smtClean="0">
                <a:cs typeface="Arial" charset="0"/>
              </a:rPr>
              <a:t>How to tell whether a shift is correct?</a:t>
            </a:r>
          </a:p>
          <a:p>
            <a:pPr lvl="1" eaLnBrk="1" hangingPunct="1"/>
            <a:r>
              <a:rPr lang="en-US" altLang="en-US" smtClean="0">
                <a:cs typeface="Arial" charset="0"/>
              </a:rPr>
              <a:t>key space is small (&lt;= 26 possible keys).</a:t>
            </a:r>
          </a:p>
          <a:p>
            <a:pPr eaLnBrk="1" hangingPunct="1"/>
            <a:endParaRPr lang="en-US" altLang="en-US" smtClean="0">
              <a:cs typeface="Arial" charset="0"/>
            </a:endParaRPr>
          </a:p>
          <a:p>
            <a:pPr eaLnBrk="1" hangingPunct="1"/>
            <a:r>
              <a:rPr lang="en-US" altLang="en-US" smtClean="0">
                <a:cs typeface="Arial" charset="0"/>
              </a:rPr>
              <a:t>Cipher key space needs to be large enough.</a:t>
            </a:r>
          </a:p>
          <a:p>
            <a:pPr eaLnBrk="1" hangingPunct="1"/>
            <a:r>
              <a:rPr lang="en-US" altLang="en-US" smtClean="0">
                <a:cs typeface="Arial" charset="0"/>
              </a:rPr>
              <a:t>Exhaustive key search can be effective.</a:t>
            </a:r>
          </a:p>
          <a:p>
            <a:pPr eaLnBrk="1" hangingPunct="1">
              <a:buFont typeface="Times" pitchFamily="18" charset="0"/>
              <a:buNone/>
            </a:pPr>
            <a:r>
              <a:rPr lang="en-US" altLang="en-US" sz="2400" smtClean="0">
                <a:cs typeface="Arial" charset="0"/>
              </a:rPr>
              <a:t>   </a:t>
            </a:r>
            <a:endParaRPr lang="en-US" altLang="en-US" sz="2400" smtClean="0">
              <a:solidFill>
                <a:srgbClr val="009900"/>
              </a:solidFill>
              <a:latin typeface="Comic Sans MS" pitchFamily="66" charset="0"/>
              <a:cs typeface="Arial" charset="0"/>
            </a:endParaRPr>
          </a:p>
        </p:txBody>
      </p:sp>
    </p:spTree>
    <p:extLst>
      <p:ext uri="{BB962C8B-B14F-4D97-AF65-F5344CB8AC3E}">
        <p14:creationId xmlns:p14="http://schemas.microsoft.com/office/powerpoint/2010/main" val="3478953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968B19E-42A4-4AA1-81D0-39D11A3978A0}" type="slidenum">
              <a:rPr lang="en-US" altLang="en-US" sz="1400">
                <a:solidFill>
                  <a:srgbClr val="254C9C"/>
                </a:solidFill>
                <a:latin typeface="Arial" charset="0"/>
              </a:rPr>
              <a:pPr eaLnBrk="1" hangingPunct="1"/>
              <a:t>17</a:t>
            </a:fld>
            <a:endParaRPr lang="en-US" altLang="en-US" sz="1400">
              <a:latin typeface="Arial" charset="0"/>
            </a:endParaRPr>
          </a:p>
        </p:txBody>
      </p:sp>
      <p:sp>
        <p:nvSpPr>
          <p:cNvPr id="19461" name="Rectangle 2"/>
          <p:cNvSpPr>
            <a:spLocks noGrp="1" noChangeArrowheads="1"/>
          </p:cNvSpPr>
          <p:nvPr>
            <p:ph type="title"/>
          </p:nvPr>
        </p:nvSpPr>
        <p:spPr/>
        <p:txBody>
          <a:bodyPr/>
          <a:lstStyle/>
          <a:p>
            <a:pPr eaLnBrk="1" hangingPunct="1"/>
            <a:r>
              <a:rPr lang="en-US" altLang="en-US" sz="4000" smtClean="0"/>
              <a:t>Mono-alphabetic Substitution Cipher </a:t>
            </a:r>
          </a:p>
        </p:txBody>
      </p:sp>
      <p:sp>
        <p:nvSpPr>
          <p:cNvPr id="19462" name="Rectangle 3"/>
          <p:cNvSpPr>
            <a:spLocks noGrp="1" noChangeArrowheads="1"/>
          </p:cNvSpPr>
          <p:nvPr>
            <p:ph type="body" idx="1"/>
          </p:nvPr>
        </p:nvSpPr>
        <p:spPr>
          <a:xfrm>
            <a:off x="508000" y="1447800"/>
            <a:ext cx="11277600" cy="4495800"/>
          </a:xfrm>
        </p:spPr>
        <p:txBody>
          <a:bodyPr/>
          <a:lstStyle/>
          <a:p>
            <a:pPr eaLnBrk="1" hangingPunct="1">
              <a:lnSpc>
                <a:spcPct val="90000"/>
              </a:lnSpc>
            </a:pPr>
            <a:r>
              <a:rPr lang="en-US" altLang="en-US" sz="2400" smtClean="0">
                <a:cs typeface="Arial" charset="0"/>
              </a:rPr>
              <a:t>The key space: all permutations of </a:t>
            </a:r>
            <a:r>
              <a:rPr lang="en-US" altLang="en-US" sz="2400" smtClean="0">
                <a:cs typeface="Arial" charset="0"/>
                <a:sym typeface="Symbol" pitchFamily="18" charset="2"/>
              </a:rPr>
              <a:t> = {A, B, C, …, Z}</a:t>
            </a:r>
            <a:endParaRPr lang="en-US" altLang="en-US" sz="2400" smtClean="0">
              <a:cs typeface="Arial" charset="0"/>
            </a:endParaRPr>
          </a:p>
          <a:p>
            <a:pPr eaLnBrk="1" hangingPunct="1">
              <a:lnSpc>
                <a:spcPct val="90000"/>
              </a:lnSpc>
            </a:pPr>
            <a:r>
              <a:rPr lang="en-US" altLang="en-US" sz="2400" smtClean="0">
                <a:cs typeface="Arial" charset="0"/>
              </a:rPr>
              <a:t>Encryption given a key </a:t>
            </a:r>
            <a:r>
              <a:rPr lang="en-US" altLang="en-US" sz="2400" smtClean="0">
                <a:cs typeface="Arial" charset="0"/>
                <a:sym typeface="Symbol" pitchFamily="18" charset="2"/>
              </a:rPr>
              <a:t></a:t>
            </a:r>
            <a:r>
              <a:rPr lang="en-US" altLang="en-US" sz="2400" smtClean="0">
                <a:cs typeface="Arial" charset="0"/>
              </a:rPr>
              <a:t>: </a:t>
            </a:r>
          </a:p>
          <a:p>
            <a:pPr lvl="1" eaLnBrk="1" hangingPunct="1">
              <a:lnSpc>
                <a:spcPct val="90000"/>
              </a:lnSpc>
            </a:pPr>
            <a:r>
              <a:rPr lang="en-US" altLang="en-US" smtClean="0">
                <a:cs typeface="Arial" charset="0"/>
              </a:rPr>
              <a:t>each letter </a:t>
            </a:r>
            <a:r>
              <a:rPr lang="en-US" altLang="en-US" smtClean="0">
                <a:cs typeface="Arial" charset="0"/>
                <a:sym typeface="Symbol" pitchFamily="18" charset="2"/>
              </a:rPr>
              <a:t>X</a:t>
            </a:r>
            <a:r>
              <a:rPr lang="en-US" altLang="en-US" smtClean="0">
                <a:cs typeface="Arial" charset="0"/>
              </a:rPr>
              <a:t> in the plaintext P is replaced with </a:t>
            </a:r>
            <a:r>
              <a:rPr lang="en-US" altLang="en-US" sz="2000" smtClean="0">
                <a:cs typeface="Arial" charset="0"/>
                <a:sym typeface="Symbol" pitchFamily="18" charset="2"/>
              </a:rPr>
              <a:t>(X)</a:t>
            </a:r>
            <a:endParaRPr lang="en-US" altLang="en-US" smtClean="0">
              <a:cs typeface="Arial" charset="0"/>
            </a:endParaRPr>
          </a:p>
          <a:p>
            <a:pPr eaLnBrk="1" hangingPunct="1">
              <a:lnSpc>
                <a:spcPct val="90000"/>
              </a:lnSpc>
            </a:pPr>
            <a:r>
              <a:rPr lang="en-US" altLang="en-US" sz="2400" smtClean="0">
                <a:cs typeface="Arial" charset="0"/>
              </a:rPr>
              <a:t>Decryption given a key </a:t>
            </a:r>
            <a:r>
              <a:rPr lang="en-US" altLang="en-US" sz="2400" smtClean="0">
                <a:cs typeface="Arial" charset="0"/>
                <a:sym typeface="Symbol" pitchFamily="18" charset="2"/>
              </a:rPr>
              <a:t></a:t>
            </a:r>
            <a:r>
              <a:rPr lang="en-US" altLang="en-US" sz="2400" smtClean="0">
                <a:cs typeface="Arial" charset="0"/>
              </a:rPr>
              <a:t>: </a:t>
            </a:r>
          </a:p>
          <a:p>
            <a:pPr lvl="1" eaLnBrk="1" hangingPunct="1">
              <a:lnSpc>
                <a:spcPct val="90000"/>
              </a:lnSpc>
            </a:pPr>
            <a:r>
              <a:rPr lang="en-US" altLang="en-US" smtClean="0">
                <a:cs typeface="Arial" charset="0"/>
              </a:rPr>
              <a:t>each letter </a:t>
            </a:r>
            <a:r>
              <a:rPr lang="en-US" altLang="en-US" smtClean="0">
                <a:cs typeface="Arial" charset="0"/>
                <a:sym typeface="Symbol" pitchFamily="18" charset="2"/>
              </a:rPr>
              <a:t>Y</a:t>
            </a:r>
            <a:r>
              <a:rPr lang="en-US" altLang="en-US" smtClean="0">
                <a:cs typeface="Arial" charset="0"/>
              </a:rPr>
              <a:t> in the cipherext P is replaced with </a:t>
            </a:r>
            <a:r>
              <a:rPr lang="en-US" altLang="en-US" sz="2000" smtClean="0">
                <a:cs typeface="Arial" charset="0"/>
                <a:sym typeface="Symbol" pitchFamily="18" charset="2"/>
              </a:rPr>
              <a:t></a:t>
            </a:r>
            <a:r>
              <a:rPr lang="en-US" altLang="en-US" sz="2000" baseline="30000" smtClean="0">
                <a:cs typeface="Arial" charset="0"/>
                <a:sym typeface="Symbol" pitchFamily="18" charset="2"/>
              </a:rPr>
              <a:t>-1</a:t>
            </a:r>
            <a:r>
              <a:rPr lang="en-US" altLang="en-US" sz="2000" smtClean="0">
                <a:cs typeface="Arial" charset="0"/>
                <a:sym typeface="Symbol" pitchFamily="18" charset="2"/>
              </a:rPr>
              <a:t>(Y)</a:t>
            </a:r>
            <a:endParaRPr lang="en-US" altLang="en-US" smtClean="0">
              <a:cs typeface="Arial" charset="0"/>
            </a:endParaRPr>
          </a:p>
          <a:p>
            <a:pPr eaLnBrk="1" hangingPunct="1">
              <a:lnSpc>
                <a:spcPct val="90000"/>
              </a:lnSpc>
            </a:pPr>
            <a:endParaRPr lang="en-US" altLang="en-US" sz="2400" smtClean="0">
              <a:cs typeface="Arial" charset="0"/>
            </a:endParaRPr>
          </a:p>
          <a:p>
            <a:pPr eaLnBrk="1" hangingPunct="1">
              <a:lnSpc>
                <a:spcPct val="90000"/>
              </a:lnSpc>
              <a:buFont typeface="Times" pitchFamily="18" charset="0"/>
              <a:buNone/>
            </a:pPr>
            <a:r>
              <a:rPr lang="en-US" altLang="en-US" sz="2400" b="1" smtClean="0">
                <a:solidFill>
                  <a:srgbClr val="FF0000"/>
                </a:solidFill>
                <a:cs typeface="Arial" charset="0"/>
              </a:rPr>
              <a:t>Example:</a:t>
            </a:r>
          </a:p>
          <a:p>
            <a:pPr eaLnBrk="1" hangingPunct="1">
              <a:lnSpc>
                <a:spcPct val="90000"/>
              </a:lnSpc>
              <a:buFont typeface="Times" pitchFamily="18" charset="0"/>
              <a:buNone/>
            </a:pPr>
            <a:r>
              <a:rPr lang="en-US" altLang="en-US" sz="2000" smtClean="0">
                <a:latin typeface="Courier New" pitchFamily="49" charset="0"/>
                <a:cs typeface="Arial" charset="0"/>
              </a:rPr>
              <a:t>   A B C D E F G H I J K L M N O P Q R S T U V W X Y Z</a:t>
            </a:r>
          </a:p>
          <a:p>
            <a:pPr eaLnBrk="1" hangingPunct="1">
              <a:lnSpc>
                <a:spcPct val="90000"/>
              </a:lnSpc>
              <a:buFont typeface="Times" pitchFamily="18" charset="0"/>
              <a:buNone/>
            </a:pPr>
            <a:r>
              <a:rPr lang="en-US" altLang="en-US" sz="2400" smtClean="0">
                <a:cs typeface="Arial" charset="0"/>
                <a:sym typeface="Symbol" pitchFamily="18" charset="2"/>
              </a:rPr>
              <a:t>= </a:t>
            </a:r>
            <a:r>
              <a:rPr lang="en-US" altLang="en-US" sz="2000" smtClean="0">
                <a:latin typeface="Courier New" pitchFamily="49" charset="0"/>
                <a:cs typeface="Arial" charset="0"/>
              </a:rPr>
              <a:t>B A D C Z H W Y G O Q X S V T R N M L K J I P F E U</a:t>
            </a:r>
            <a:r>
              <a:rPr lang="en-US" altLang="en-US" sz="2000" smtClean="0">
                <a:latin typeface="Courier New" pitchFamily="49" charset="0"/>
                <a:cs typeface="Arial" charset="0"/>
                <a:sym typeface="Symbol" pitchFamily="18" charset="2"/>
              </a:rPr>
              <a:t> </a:t>
            </a:r>
            <a:endParaRPr lang="en-US" altLang="en-US" sz="2000" smtClean="0">
              <a:latin typeface="Courier New" pitchFamily="49" charset="0"/>
              <a:cs typeface="Arial" charset="0"/>
            </a:endParaRPr>
          </a:p>
          <a:p>
            <a:pPr eaLnBrk="1" hangingPunct="1">
              <a:lnSpc>
                <a:spcPct val="90000"/>
              </a:lnSpc>
              <a:buFont typeface="Times" pitchFamily="18" charset="0"/>
              <a:buNone/>
            </a:pPr>
            <a:r>
              <a:rPr lang="en-US" altLang="en-US" sz="3200" smtClean="0">
                <a:solidFill>
                  <a:srgbClr val="6600CC"/>
                </a:solidFill>
              </a:rPr>
              <a:t>BECAUSE</a:t>
            </a:r>
            <a:r>
              <a:rPr lang="en-US" altLang="en-US" sz="3200" smtClean="0"/>
              <a:t> </a:t>
            </a:r>
            <a:r>
              <a:rPr lang="en-US" altLang="en-US" sz="3200" smtClean="0">
                <a:sym typeface="Symbol" pitchFamily="18" charset="2"/>
              </a:rPr>
              <a:t></a:t>
            </a:r>
            <a:r>
              <a:rPr lang="en-US" altLang="en-US" sz="3200" smtClean="0"/>
              <a:t>  </a:t>
            </a:r>
            <a:r>
              <a:rPr lang="en-US" altLang="en-US" sz="3200" smtClean="0">
                <a:solidFill>
                  <a:srgbClr val="CC0000"/>
                </a:solidFill>
              </a:rPr>
              <a:t>AZDBJSZ</a:t>
            </a:r>
          </a:p>
        </p:txBody>
      </p:sp>
    </p:spTree>
    <p:extLst>
      <p:ext uri="{BB962C8B-B14F-4D97-AF65-F5344CB8AC3E}">
        <p14:creationId xmlns:p14="http://schemas.microsoft.com/office/powerpoint/2010/main" val="3069572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7DCA304-C34E-44F7-8F2B-EE6DC3E12FD8}" type="slidenum">
              <a:rPr lang="en-US" altLang="en-US" sz="1400">
                <a:solidFill>
                  <a:srgbClr val="254C9C"/>
                </a:solidFill>
                <a:latin typeface="Arial" charset="0"/>
              </a:rPr>
              <a:pPr eaLnBrk="1" hangingPunct="1"/>
              <a:t>18</a:t>
            </a:fld>
            <a:endParaRPr lang="en-US" altLang="en-US" sz="1400">
              <a:latin typeface="Arial" charset="0"/>
            </a:endParaRPr>
          </a:p>
        </p:txBody>
      </p:sp>
      <p:sp>
        <p:nvSpPr>
          <p:cNvPr id="20485" name="Rectangle 2"/>
          <p:cNvSpPr>
            <a:spLocks noGrp="1" noChangeArrowheads="1"/>
          </p:cNvSpPr>
          <p:nvPr>
            <p:ph type="title"/>
          </p:nvPr>
        </p:nvSpPr>
        <p:spPr/>
        <p:txBody>
          <a:bodyPr/>
          <a:lstStyle/>
          <a:p>
            <a:pPr eaLnBrk="1" hangingPunct="1"/>
            <a:r>
              <a:rPr lang="en-US" altLang="en-US" sz="4000" smtClean="0"/>
              <a:t>Strength of the Mono-alphabetic Substitution Cipher</a:t>
            </a:r>
          </a:p>
        </p:txBody>
      </p:sp>
      <p:sp>
        <p:nvSpPr>
          <p:cNvPr id="20486" name="Rectangle 3"/>
          <p:cNvSpPr>
            <a:spLocks noGrp="1" noChangeArrowheads="1"/>
          </p:cNvSpPr>
          <p:nvPr>
            <p:ph type="body" idx="1"/>
          </p:nvPr>
        </p:nvSpPr>
        <p:spPr/>
        <p:txBody>
          <a:bodyPr/>
          <a:lstStyle/>
          <a:p>
            <a:pPr eaLnBrk="1" hangingPunct="1"/>
            <a:r>
              <a:rPr lang="en-US" altLang="en-US" smtClean="0"/>
              <a:t>Exhaustive search is difficult </a:t>
            </a:r>
          </a:p>
          <a:p>
            <a:pPr lvl="1" eaLnBrk="1" hangingPunct="1"/>
            <a:r>
              <a:rPr lang="en-US" altLang="en-US" smtClean="0"/>
              <a:t>key space size is 26! </a:t>
            </a:r>
            <a:r>
              <a:rPr lang="en-US" altLang="en-US" smtClean="0">
                <a:sym typeface="Symbol" pitchFamily="18" charset="2"/>
              </a:rPr>
              <a:t> 4</a:t>
            </a:r>
            <a:r>
              <a:rPr lang="en-US" altLang="en-US" smtClean="0">
                <a:cs typeface="Arial" charset="0"/>
                <a:sym typeface="Symbol" pitchFamily="18" charset="2"/>
              </a:rPr>
              <a:t>×10</a:t>
            </a:r>
            <a:r>
              <a:rPr lang="en-US" altLang="en-US" baseline="30000" smtClean="0">
                <a:cs typeface="Arial" charset="0"/>
                <a:sym typeface="Symbol" pitchFamily="18" charset="2"/>
              </a:rPr>
              <a:t>26</a:t>
            </a:r>
            <a:r>
              <a:rPr lang="en-US" altLang="en-US" smtClean="0">
                <a:sym typeface="Symbol" pitchFamily="18" charset="2"/>
              </a:rPr>
              <a:t>  2</a:t>
            </a:r>
            <a:r>
              <a:rPr lang="en-US" altLang="en-US" baseline="30000" smtClean="0">
                <a:sym typeface="Symbol" pitchFamily="18" charset="2"/>
              </a:rPr>
              <a:t>88</a:t>
            </a:r>
            <a:endParaRPr lang="en-US" altLang="en-US" baseline="30000" smtClean="0">
              <a:cs typeface="Arial" charset="0"/>
              <a:sym typeface="Symbol" pitchFamily="18" charset="2"/>
            </a:endParaRPr>
          </a:p>
          <a:p>
            <a:pPr eaLnBrk="1" hangingPunct="1"/>
            <a:endParaRPr lang="en-US" altLang="en-US" smtClean="0">
              <a:cs typeface="Arial" charset="0"/>
              <a:sym typeface="Symbol" pitchFamily="18" charset="2"/>
            </a:endParaRPr>
          </a:p>
          <a:p>
            <a:pPr eaLnBrk="1" hangingPunct="1"/>
            <a:r>
              <a:rPr lang="en-US" altLang="en-US" smtClean="0">
                <a:cs typeface="Arial" charset="0"/>
                <a:sym typeface="Symbol" pitchFamily="18" charset="2"/>
              </a:rPr>
              <a:t>Dominates the art of secret writing throughout the first millennium A.D.</a:t>
            </a:r>
          </a:p>
          <a:p>
            <a:pPr eaLnBrk="1" hangingPunct="1"/>
            <a:endParaRPr lang="en-US" altLang="en-US" smtClean="0">
              <a:cs typeface="Arial" charset="0"/>
              <a:sym typeface="Symbol" pitchFamily="18" charset="2"/>
            </a:endParaRPr>
          </a:p>
          <a:p>
            <a:pPr eaLnBrk="1" hangingPunct="1"/>
            <a:r>
              <a:rPr lang="en-US" altLang="en-US" smtClean="0">
                <a:cs typeface="Arial" charset="0"/>
                <a:sym typeface="Symbol" pitchFamily="18" charset="2"/>
              </a:rPr>
              <a:t>Thought to be unbreakable by many back then</a:t>
            </a:r>
          </a:p>
          <a:p>
            <a:pPr eaLnBrk="1" hangingPunct="1"/>
            <a:endParaRPr lang="en-US" altLang="en-US" smtClean="0">
              <a:cs typeface="Arial" charset="0"/>
              <a:sym typeface="Symbol" pitchFamily="18" charset="2"/>
            </a:endParaRPr>
          </a:p>
          <a:p>
            <a:pPr eaLnBrk="1" hangingPunct="1"/>
            <a:r>
              <a:rPr lang="en-US" altLang="en-US" smtClean="0">
                <a:solidFill>
                  <a:srgbClr val="FF0000"/>
                </a:solidFill>
                <a:cs typeface="Arial" charset="0"/>
                <a:sym typeface="Symbol" pitchFamily="18" charset="2"/>
              </a:rPr>
              <a:t>How to break it?</a:t>
            </a:r>
          </a:p>
          <a:p>
            <a:pPr eaLnBrk="1" hangingPunct="1"/>
            <a:endParaRPr lang="en-US" altLang="en-US" smtClean="0"/>
          </a:p>
        </p:txBody>
      </p:sp>
    </p:spTree>
    <p:extLst>
      <p:ext uri="{BB962C8B-B14F-4D97-AF65-F5344CB8AC3E}">
        <p14:creationId xmlns:p14="http://schemas.microsoft.com/office/powerpoint/2010/main" val="696518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5"/>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6"/>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F5DF68A-7618-4BA4-8427-8C929C6C610C}" type="slidenum">
              <a:rPr lang="en-US" altLang="en-US" sz="1400">
                <a:solidFill>
                  <a:srgbClr val="254C9C"/>
                </a:solidFill>
                <a:latin typeface="Arial" charset="0"/>
              </a:rPr>
              <a:pPr eaLnBrk="1" hangingPunct="1"/>
              <a:t>19</a:t>
            </a:fld>
            <a:endParaRPr lang="en-US" altLang="en-US" sz="1400">
              <a:latin typeface="Arial" charset="0"/>
            </a:endParaRPr>
          </a:p>
        </p:txBody>
      </p:sp>
      <p:sp>
        <p:nvSpPr>
          <p:cNvPr id="21509" name="Rectangle 2"/>
          <p:cNvSpPr>
            <a:spLocks noGrp="1" noChangeArrowheads="1"/>
          </p:cNvSpPr>
          <p:nvPr>
            <p:ph type="title"/>
          </p:nvPr>
        </p:nvSpPr>
        <p:spPr/>
        <p:txBody>
          <a:bodyPr/>
          <a:lstStyle/>
          <a:p>
            <a:pPr eaLnBrk="1" hangingPunct="1"/>
            <a:r>
              <a:rPr lang="en-US" altLang="en-US" sz="4000" smtClean="0"/>
              <a:t>Cryptanalysis of Substitution Ciphers: Frequency Analysis</a:t>
            </a:r>
          </a:p>
        </p:txBody>
      </p:sp>
      <p:sp>
        <p:nvSpPr>
          <p:cNvPr id="21510" name="Rectangle 3"/>
          <p:cNvSpPr>
            <a:spLocks noGrp="1" noChangeArrowheads="1"/>
          </p:cNvSpPr>
          <p:nvPr>
            <p:ph type="body" sz="half" idx="1"/>
          </p:nvPr>
        </p:nvSpPr>
        <p:spPr>
          <a:xfrm>
            <a:off x="1066800" y="1524000"/>
            <a:ext cx="10922000" cy="3962400"/>
          </a:xfrm>
          <a:noFill/>
        </p:spPr>
        <p:txBody>
          <a:bodyPr/>
          <a:lstStyle/>
          <a:p>
            <a:pPr eaLnBrk="1" hangingPunct="1"/>
            <a:r>
              <a:rPr lang="en-US" altLang="en-US" smtClean="0"/>
              <a:t>Basic ideas:</a:t>
            </a:r>
          </a:p>
          <a:p>
            <a:pPr lvl="1" eaLnBrk="1" hangingPunct="1"/>
            <a:r>
              <a:rPr lang="en-US" altLang="en-US" smtClean="0"/>
              <a:t>Each language has certain features: frequency of letters, or of groups of two or more letters.</a:t>
            </a:r>
          </a:p>
          <a:p>
            <a:pPr lvl="1" eaLnBrk="1" hangingPunct="1"/>
            <a:r>
              <a:rPr lang="en-US" altLang="en-US" smtClean="0"/>
              <a:t>Substitution ciphers preserve the language features.</a:t>
            </a:r>
          </a:p>
          <a:p>
            <a:pPr eaLnBrk="1" hangingPunct="1"/>
            <a:r>
              <a:rPr lang="en-US" altLang="en-US" sz="2400" smtClean="0"/>
              <a:t>History of frequency analysis</a:t>
            </a:r>
          </a:p>
          <a:p>
            <a:pPr lvl="1" eaLnBrk="1" hangingPunct="1"/>
            <a:r>
              <a:rPr lang="en-US" altLang="en-US" sz="2000" smtClean="0"/>
              <a:t>Discovered by the Arabs; earliest known description is in a book by the ninth-century scientist al-Kindi</a:t>
            </a:r>
          </a:p>
          <a:p>
            <a:pPr lvl="1" eaLnBrk="1" hangingPunct="1"/>
            <a:r>
              <a:rPr lang="en-US" altLang="en-US" sz="2000" smtClean="0"/>
              <a:t>Rediscovered or introduced from the Arabs in the Europe during the Renaissance</a:t>
            </a:r>
          </a:p>
          <a:p>
            <a:pPr eaLnBrk="1" hangingPunct="1"/>
            <a:r>
              <a:rPr lang="en-US" altLang="en-US" sz="2400" smtClean="0"/>
              <a:t>Frequency analysis made substitution cipher insecure</a:t>
            </a:r>
          </a:p>
          <a:p>
            <a:pPr lvl="1" eaLnBrk="1" hangingPunct="1"/>
            <a:endParaRPr lang="en-US" altLang="en-US" smtClean="0"/>
          </a:p>
        </p:txBody>
      </p:sp>
    </p:spTree>
    <p:extLst>
      <p:ext uri="{BB962C8B-B14F-4D97-AF65-F5344CB8AC3E}">
        <p14:creationId xmlns:p14="http://schemas.microsoft.com/office/powerpoint/2010/main" val="1046966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buFont typeface="Arial" pitchFamily="34" charset="0"/>
              <a:buChar char="•"/>
            </a:pPr>
            <a:r>
              <a:rPr lang="en-US" sz="2400" dirty="0"/>
              <a:t>Basic security and cryptographic techniques.  </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075" y="1292772"/>
            <a:ext cx="5429607" cy="484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80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4524315"/>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pPr marL="342900" indent="-342900">
              <a:buAutoNum type="arabicPeriod"/>
            </a:pPr>
            <a:r>
              <a:rPr lang="en-US" dirty="0">
                <a:latin typeface="Times New Roman" pitchFamily="18" charset="0"/>
                <a:cs typeface="Times New Roman" pitchFamily="18" charset="0"/>
                <a:hlinkClick r:id="rId3"/>
              </a:rPr>
              <a:t>https://</a:t>
            </a:r>
            <a:r>
              <a:rPr lang="en-US" dirty="0" smtClean="0">
                <a:latin typeface="Times New Roman" pitchFamily="18" charset="0"/>
                <a:cs typeface="Times New Roman" pitchFamily="18" charset="0"/>
                <a:hlinkClick r:id="rId3"/>
              </a:rPr>
              <a:t>www.simplilearn.com/data-encryption-methods-article</a:t>
            </a:r>
            <a:endParaRPr lang="en-US" dirty="0" smtClean="0">
              <a:latin typeface="Times New Roman" pitchFamily="18" charset="0"/>
              <a:cs typeface="Times New Roman" pitchFamily="18" charset="0"/>
            </a:endParaRPr>
          </a:p>
          <a:p>
            <a:pPr marL="342900" indent="-342900">
              <a:buAutoNum type="arabicPeriod"/>
            </a:pPr>
            <a:r>
              <a:rPr lang="en-US" b="1" dirty="0" smtClean="0">
                <a:latin typeface="Times New Roman" pitchFamily="18" charset="0"/>
                <a:cs typeface="Times New Roman" pitchFamily="18" charset="0"/>
                <a:hlinkClick r:id="rId4"/>
              </a:rPr>
              <a:t>https</a:t>
            </a:r>
            <a:r>
              <a:rPr lang="en-US" b="1" dirty="0">
                <a:latin typeface="Times New Roman" pitchFamily="18" charset="0"/>
                <a:cs typeface="Times New Roman" pitchFamily="18" charset="0"/>
                <a:hlinkClick r:id="rId4"/>
              </a:rPr>
              <a:t>://</a:t>
            </a:r>
            <a:r>
              <a:rPr lang="en-US" b="1" dirty="0" smtClean="0">
                <a:latin typeface="Times New Roman" pitchFamily="18" charset="0"/>
                <a:cs typeface="Times New Roman" pitchFamily="18" charset="0"/>
                <a:hlinkClick r:id="rId4"/>
              </a:rPr>
              <a:t>www.techtarget.com/searchsecurity/definition/cryptography</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Reference Links:</a:t>
            </a:r>
          </a:p>
          <a:p>
            <a:pPr marL="342900" indent="-342900">
              <a:buAutoNum type="arabicPeriod"/>
            </a:pPr>
            <a:r>
              <a:rPr lang="en-US" dirty="0"/>
              <a:t>chrome-extension://</a:t>
            </a:r>
            <a:r>
              <a:rPr lang="en-US" dirty="0" err="1"/>
              <a:t>efaidnbmnnnibpcajpcglclefindmkaj</a:t>
            </a:r>
            <a:r>
              <a:rPr lang="en-US" dirty="0"/>
              <a:t>/https://www.vssut.ac.in/lecture_notes/lecture1428550736.pdf</a:t>
            </a:r>
          </a:p>
          <a:p>
            <a:pPr marL="342900" indent="-342900">
              <a:buAutoNum type="arabicPeriod"/>
            </a:pPr>
            <a:r>
              <a:rPr lang="en-US" dirty="0"/>
              <a:t>https://www.quickstart.com/blog/4-cryptographic-techniques-used-in-cyber-security/</a:t>
            </a:r>
            <a:endParaRPr lang="en-IN" b="1" dirty="0" smtClean="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42"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70B74DA-2F72-491B-938A-8076B794C277}" type="slidenum">
              <a:rPr lang="en-US" altLang="en-US" sz="1400">
                <a:solidFill>
                  <a:srgbClr val="254C9C"/>
                </a:solidFill>
                <a:latin typeface="Arial" charset="0"/>
              </a:rPr>
              <a:pPr eaLnBrk="1" hangingPunct="1"/>
              <a:t>3</a:t>
            </a:fld>
            <a:endParaRPr lang="en-US" altLang="en-US" sz="1400">
              <a:latin typeface="Arial" charset="0"/>
            </a:endParaRPr>
          </a:p>
        </p:txBody>
      </p:sp>
      <p:sp>
        <p:nvSpPr>
          <p:cNvPr id="5125" name="Rectangle 2"/>
          <p:cNvSpPr>
            <a:spLocks noGrp="1" noChangeArrowheads="1"/>
          </p:cNvSpPr>
          <p:nvPr>
            <p:ph type="title"/>
          </p:nvPr>
        </p:nvSpPr>
        <p:spPr/>
        <p:txBody>
          <a:bodyPr/>
          <a:lstStyle/>
          <a:p>
            <a:pPr eaLnBrk="1" hangingPunct="1"/>
            <a:r>
              <a:rPr lang="en-US" altLang="en-US" smtClean="0"/>
              <a:t>Goals of Cryptography</a:t>
            </a:r>
          </a:p>
        </p:txBody>
      </p:sp>
      <p:sp>
        <p:nvSpPr>
          <p:cNvPr id="5126" name="Rectangle 3"/>
          <p:cNvSpPr>
            <a:spLocks noGrp="1" noChangeArrowheads="1"/>
          </p:cNvSpPr>
          <p:nvPr>
            <p:ph type="body" idx="1"/>
          </p:nvPr>
        </p:nvSpPr>
        <p:spPr>
          <a:xfrm>
            <a:off x="609600" y="1219200"/>
            <a:ext cx="11074400" cy="4800600"/>
          </a:xfrm>
        </p:spPr>
        <p:txBody>
          <a:bodyPr/>
          <a:lstStyle/>
          <a:p>
            <a:pPr eaLnBrk="1" hangingPunct="1">
              <a:lnSpc>
                <a:spcPct val="90000"/>
              </a:lnSpc>
            </a:pPr>
            <a:r>
              <a:rPr lang="en-US" altLang="en-US" smtClean="0"/>
              <a:t>The most fundamental problem cryptography addresses: 	</a:t>
            </a:r>
            <a:r>
              <a:rPr lang="en-US" altLang="en-US" smtClean="0">
                <a:solidFill>
                  <a:srgbClr val="009900"/>
                </a:solidFill>
              </a:rPr>
              <a:t>ensure security of communication over insecure medium</a:t>
            </a:r>
          </a:p>
          <a:p>
            <a:pPr eaLnBrk="1" hangingPunct="1">
              <a:lnSpc>
                <a:spcPct val="90000"/>
              </a:lnSpc>
            </a:pPr>
            <a:r>
              <a:rPr lang="en-US" altLang="en-US" smtClean="0"/>
              <a:t>What does secure communication mean?</a:t>
            </a:r>
          </a:p>
          <a:p>
            <a:pPr lvl="1" eaLnBrk="1" hangingPunct="1">
              <a:lnSpc>
                <a:spcPct val="90000"/>
              </a:lnSpc>
            </a:pPr>
            <a:r>
              <a:rPr lang="en-US" altLang="en-US" smtClean="0"/>
              <a:t>confidentiality (privacy, secrecy) </a:t>
            </a:r>
          </a:p>
          <a:p>
            <a:pPr lvl="2" eaLnBrk="1" hangingPunct="1">
              <a:lnSpc>
                <a:spcPct val="90000"/>
              </a:lnSpc>
            </a:pPr>
            <a:r>
              <a:rPr lang="en-US" altLang="en-US" smtClean="0"/>
              <a:t>only the intended recipient can see the communication</a:t>
            </a:r>
          </a:p>
          <a:p>
            <a:pPr lvl="1" eaLnBrk="1" hangingPunct="1">
              <a:lnSpc>
                <a:spcPct val="90000"/>
              </a:lnSpc>
            </a:pPr>
            <a:r>
              <a:rPr lang="en-US" altLang="en-US" smtClean="0"/>
              <a:t>integrity (authenticity)</a:t>
            </a:r>
          </a:p>
          <a:p>
            <a:pPr lvl="2" eaLnBrk="1" hangingPunct="1">
              <a:lnSpc>
                <a:spcPct val="90000"/>
              </a:lnSpc>
            </a:pPr>
            <a:r>
              <a:rPr lang="en-US" altLang="en-US" smtClean="0"/>
              <a:t>the communication is generated by the alleged sender</a:t>
            </a:r>
          </a:p>
          <a:p>
            <a:pPr eaLnBrk="1" hangingPunct="1">
              <a:lnSpc>
                <a:spcPct val="90000"/>
              </a:lnSpc>
            </a:pPr>
            <a:r>
              <a:rPr lang="en-US" altLang="en-US" smtClean="0"/>
              <a:t>What does insecure medium mean?</a:t>
            </a:r>
          </a:p>
          <a:p>
            <a:pPr lvl="1" eaLnBrk="1" hangingPunct="1">
              <a:lnSpc>
                <a:spcPct val="90000"/>
              </a:lnSpc>
            </a:pPr>
            <a:r>
              <a:rPr lang="en-US" altLang="en-US" smtClean="0"/>
              <a:t>Two possibilities:</a:t>
            </a:r>
          </a:p>
          <a:p>
            <a:pPr lvl="2" eaLnBrk="1" hangingPunct="1">
              <a:lnSpc>
                <a:spcPct val="90000"/>
              </a:lnSpc>
            </a:pPr>
            <a:r>
              <a:rPr lang="en-US" altLang="en-US" smtClean="0"/>
              <a:t>Passive attacker: the adversary can eavesdrop </a:t>
            </a:r>
          </a:p>
          <a:p>
            <a:pPr lvl="2" eaLnBrk="1" hangingPunct="1">
              <a:lnSpc>
                <a:spcPct val="90000"/>
              </a:lnSpc>
            </a:pPr>
            <a:r>
              <a:rPr lang="en-US" altLang="en-US" smtClean="0"/>
              <a:t>Active attacker: the adversary has full control over the communication channel</a:t>
            </a:r>
          </a:p>
        </p:txBody>
      </p:sp>
    </p:spTree>
    <p:extLst>
      <p:ext uri="{BB962C8B-B14F-4D97-AF65-F5344CB8AC3E}">
        <p14:creationId xmlns:p14="http://schemas.microsoft.com/office/powerpoint/2010/main" val="2213875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0F7A943-4376-4CC3-84BD-7A12CE1B19E9}" type="slidenum">
              <a:rPr lang="en-US" altLang="en-US" sz="1400">
                <a:solidFill>
                  <a:srgbClr val="254C9C"/>
                </a:solidFill>
                <a:latin typeface="Arial" charset="0"/>
              </a:rPr>
              <a:pPr eaLnBrk="1" hangingPunct="1"/>
              <a:t>4</a:t>
            </a:fld>
            <a:endParaRPr lang="en-US" altLang="en-US" sz="1400">
              <a:latin typeface="Arial" charset="0"/>
            </a:endParaRPr>
          </a:p>
        </p:txBody>
      </p:sp>
      <p:sp>
        <p:nvSpPr>
          <p:cNvPr id="6149" name="Rectangle 2"/>
          <p:cNvSpPr>
            <a:spLocks noGrp="1" noChangeArrowheads="1"/>
          </p:cNvSpPr>
          <p:nvPr>
            <p:ph type="title"/>
          </p:nvPr>
        </p:nvSpPr>
        <p:spPr/>
        <p:txBody>
          <a:bodyPr/>
          <a:lstStyle/>
          <a:p>
            <a:pPr eaLnBrk="1" hangingPunct="1"/>
            <a:r>
              <a:rPr lang="en-US" altLang="en-US" sz="4000" smtClean="0"/>
              <a:t>Approaches to Secure Communication</a:t>
            </a:r>
          </a:p>
        </p:txBody>
      </p:sp>
      <p:sp>
        <p:nvSpPr>
          <p:cNvPr id="6150" name="Rectangle 3"/>
          <p:cNvSpPr>
            <a:spLocks noGrp="1" noChangeArrowheads="1"/>
          </p:cNvSpPr>
          <p:nvPr>
            <p:ph type="body" idx="1"/>
          </p:nvPr>
        </p:nvSpPr>
        <p:spPr>
          <a:xfrm>
            <a:off x="609600" y="1524000"/>
            <a:ext cx="11074400" cy="4648200"/>
          </a:xfrm>
        </p:spPr>
        <p:txBody>
          <a:bodyPr/>
          <a:lstStyle/>
          <a:p>
            <a:pPr eaLnBrk="1" hangingPunct="1"/>
            <a:r>
              <a:rPr lang="en-US" altLang="en-US" smtClean="0"/>
              <a:t>Steganography</a:t>
            </a:r>
          </a:p>
          <a:p>
            <a:pPr lvl="1" eaLnBrk="1" hangingPunct="1"/>
            <a:r>
              <a:rPr lang="en-US" altLang="en-US" smtClean="0"/>
              <a:t>“covered writing”</a:t>
            </a:r>
          </a:p>
          <a:p>
            <a:pPr lvl="1" eaLnBrk="1" hangingPunct="1"/>
            <a:r>
              <a:rPr lang="en-US" altLang="en-US" smtClean="0"/>
              <a:t>hides the existence of a message</a:t>
            </a:r>
          </a:p>
          <a:p>
            <a:pPr lvl="1" eaLnBrk="1" hangingPunct="1"/>
            <a:r>
              <a:rPr lang="en-US" altLang="en-US" smtClean="0"/>
              <a:t>depends on secrecy of method</a:t>
            </a:r>
          </a:p>
          <a:p>
            <a:pPr eaLnBrk="1" hangingPunct="1"/>
            <a:endParaRPr lang="en-US" altLang="en-US" smtClean="0"/>
          </a:p>
          <a:p>
            <a:pPr eaLnBrk="1" hangingPunct="1"/>
            <a:r>
              <a:rPr lang="en-US" altLang="en-US" smtClean="0"/>
              <a:t>Cryptography</a:t>
            </a:r>
          </a:p>
          <a:p>
            <a:pPr lvl="1" eaLnBrk="1" hangingPunct="1"/>
            <a:r>
              <a:rPr lang="en-US" altLang="en-US" smtClean="0"/>
              <a:t>“hidden writing”</a:t>
            </a:r>
          </a:p>
          <a:p>
            <a:pPr lvl="1" eaLnBrk="1" hangingPunct="1"/>
            <a:r>
              <a:rPr lang="en-US" altLang="en-US" smtClean="0"/>
              <a:t>hide the meaning of a message</a:t>
            </a:r>
          </a:p>
          <a:p>
            <a:pPr lvl="1" eaLnBrk="1" hangingPunct="1"/>
            <a:r>
              <a:rPr lang="en-US" altLang="en-US" smtClean="0"/>
              <a:t>depends on secrecy of a short key, not method</a:t>
            </a:r>
          </a:p>
        </p:txBody>
      </p:sp>
    </p:spTree>
    <p:extLst>
      <p:ext uri="{BB962C8B-B14F-4D97-AF65-F5344CB8AC3E}">
        <p14:creationId xmlns:p14="http://schemas.microsoft.com/office/powerpoint/2010/main" val="1491531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76200"/>
            <a:ext cx="10972800" cy="1143000"/>
          </a:xfrm>
        </p:spPr>
        <p:txBody>
          <a:bodyPr/>
          <a:lstStyle/>
          <a:p>
            <a:pPr eaLnBrk="1" hangingPunct="1"/>
            <a:r>
              <a:rPr lang="en-US" altLang="en-US" sz="4000" smtClean="0"/>
              <a:t>Terms: Cryptography, cryptanalysis, and cryptology</a:t>
            </a:r>
            <a:endParaRPr lang="en-US" altLang="en-US" sz="5400" smtClean="0"/>
          </a:p>
        </p:txBody>
      </p:sp>
      <p:sp>
        <p:nvSpPr>
          <p:cNvPr id="7171" name="Content Placeholder 2"/>
          <p:cNvSpPr>
            <a:spLocks noGrp="1"/>
          </p:cNvSpPr>
          <p:nvPr>
            <p:ph idx="1"/>
          </p:nvPr>
        </p:nvSpPr>
        <p:spPr>
          <a:xfrm>
            <a:off x="609600" y="1524000"/>
            <a:ext cx="11074400" cy="4495800"/>
          </a:xfrm>
        </p:spPr>
        <p:txBody>
          <a:bodyPr/>
          <a:lstStyle/>
          <a:p>
            <a:pPr eaLnBrk="1" hangingPunct="1"/>
            <a:r>
              <a:rPr lang="en-US" altLang="en-US" smtClean="0"/>
              <a:t>Cryptography, </a:t>
            </a:r>
          </a:p>
          <a:p>
            <a:pPr lvl="1" eaLnBrk="1" hangingPunct="1"/>
            <a:r>
              <a:rPr lang="en-US" altLang="en-US" smtClean="0"/>
              <a:t>Traditionally, designing algorithms/protocols</a:t>
            </a:r>
          </a:p>
          <a:p>
            <a:pPr lvl="1" eaLnBrk="1" hangingPunct="1"/>
            <a:r>
              <a:rPr lang="en-US" altLang="en-US" smtClean="0"/>
              <a:t>Nowadays, often synonym with cryptology</a:t>
            </a:r>
          </a:p>
          <a:p>
            <a:pPr eaLnBrk="1" hangingPunct="1"/>
            <a:endParaRPr lang="en-US" altLang="en-US" smtClean="0"/>
          </a:p>
          <a:p>
            <a:pPr eaLnBrk="1" hangingPunct="1"/>
            <a:r>
              <a:rPr lang="en-US" altLang="en-US" smtClean="0"/>
              <a:t>Cryptanalysis</a:t>
            </a:r>
          </a:p>
          <a:p>
            <a:pPr lvl="1" eaLnBrk="1" hangingPunct="1"/>
            <a:r>
              <a:rPr lang="en-US" altLang="en-US" smtClean="0"/>
              <a:t>Breaking algorithms/protocols</a:t>
            </a:r>
          </a:p>
          <a:p>
            <a:pPr eaLnBrk="1" hangingPunct="1"/>
            <a:endParaRPr lang="en-US" altLang="en-US" smtClean="0"/>
          </a:p>
          <a:p>
            <a:pPr eaLnBrk="1" hangingPunct="1"/>
            <a:r>
              <a:rPr lang="en-US" altLang="en-US" smtClean="0"/>
              <a:t>Cryptology: both cryptography &amp; cryptanalysis</a:t>
            </a:r>
          </a:p>
          <a:p>
            <a:pPr lvl="1" eaLnBrk="1" hangingPunct="1"/>
            <a:r>
              <a:rPr lang="en-US" altLang="en-US" smtClean="0"/>
              <a:t>Becoming less common</a:t>
            </a:r>
          </a:p>
          <a:p>
            <a:pPr lvl="1" eaLnBrk="1" hangingPunct="1"/>
            <a:endParaRPr lang="en-US" altLang="en-US" smtClean="0"/>
          </a:p>
          <a:p>
            <a:pPr eaLnBrk="1" hangingPunct="1"/>
            <a:endParaRPr lang="en-US" altLang="en-US" smtClean="0"/>
          </a:p>
        </p:txBody>
      </p:sp>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867AD23-3DAB-4ADA-A9C4-F10C6AEFAF33}" type="slidenum">
              <a:rPr lang="en-US" altLang="en-US" sz="1400">
                <a:solidFill>
                  <a:srgbClr val="254C9C"/>
                </a:solidFill>
                <a:latin typeface="Arial" charset="0"/>
              </a:rPr>
              <a:pPr eaLnBrk="1" hangingPunct="1"/>
              <a:t>5</a:t>
            </a:fld>
            <a:endParaRPr lang="en-US" altLang="en-US" sz="1400">
              <a:latin typeface="Arial" charset="0"/>
            </a:endParaRPr>
          </a:p>
        </p:txBody>
      </p:sp>
    </p:spTree>
    <p:extLst>
      <p:ext uri="{BB962C8B-B14F-4D97-AF65-F5344CB8AC3E}">
        <p14:creationId xmlns:p14="http://schemas.microsoft.com/office/powerpoint/2010/main" val="4239053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3A37868-7AA6-4FF3-A76D-7C36ECB2CC46}" type="slidenum">
              <a:rPr lang="en-US" altLang="en-US" sz="1400">
                <a:solidFill>
                  <a:srgbClr val="254C9C"/>
                </a:solidFill>
                <a:latin typeface="Arial" charset="0"/>
              </a:rPr>
              <a:pPr eaLnBrk="1" hangingPunct="1"/>
              <a:t>6</a:t>
            </a:fld>
            <a:endParaRPr lang="en-US" altLang="en-US" sz="1400">
              <a:latin typeface="Arial" charset="0"/>
            </a:endParaRPr>
          </a:p>
        </p:txBody>
      </p:sp>
      <p:sp>
        <p:nvSpPr>
          <p:cNvPr id="8197" name="Rectangle 2"/>
          <p:cNvSpPr>
            <a:spLocks noGrp="1" noChangeArrowheads="1"/>
          </p:cNvSpPr>
          <p:nvPr>
            <p:ph type="title"/>
          </p:nvPr>
        </p:nvSpPr>
        <p:spPr/>
        <p:txBody>
          <a:bodyPr/>
          <a:lstStyle/>
          <a:p>
            <a:pPr eaLnBrk="1" hangingPunct="1"/>
            <a:r>
              <a:rPr lang="en-US" altLang="en-US" smtClean="0"/>
              <a:t>What Cryptography is About?</a:t>
            </a:r>
          </a:p>
        </p:txBody>
      </p:sp>
      <p:sp>
        <p:nvSpPr>
          <p:cNvPr id="8198" name="Rectangle 3"/>
          <p:cNvSpPr>
            <a:spLocks noGrp="1" noChangeArrowheads="1"/>
          </p:cNvSpPr>
          <p:nvPr>
            <p:ph type="body" idx="1"/>
          </p:nvPr>
        </p:nvSpPr>
        <p:spPr/>
        <p:txBody>
          <a:bodyPr/>
          <a:lstStyle/>
          <a:p>
            <a:pPr eaLnBrk="1" hangingPunct="1"/>
            <a:r>
              <a:rPr lang="en-US" altLang="en-US" smtClean="0"/>
              <a:t>Constructing and analyzing </a:t>
            </a:r>
            <a:r>
              <a:rPr lang="en-US" altLang="en-US" smtClean="0">
                <a:solidFill>
                  <a:schemeClr val="accent2"/>
                </a:solidFill>
              </a:rPr>
              <a:t>protocols</a:t>
            </a:r>
            <a:r>
              <a:rPr lang="en-US" altLang="en-US" smtClean="0"/>
              <a:t> which enables </a:t>
            </a:r>
            <a:r>
              <a:rPr lang="en-US" altLang="en-US" smtClean="0">
                <a:solidFill>
                  <a:schemeClr val="accent2"/>
                </a:solidFill>
              </a:rPr>
              <a:t>parties</a:t>
            </a:r>
            <a:r>
              <a:rPr lang="en-US" altLang="en-US" smtClean="0"/>
              <a:t> to achieve objectives, overcoming the influence of </a:t>
            </a:r>
            <a:r>
              <a:rPr lang="en-US" altLang="en-US" smtClean="0">
                <a:solidFill>
                  <a:schemeClr val="accent2"/>
                </a:solidFill>
              </a:rPr>
              <a:t>adversaries</a:t>
            </a:r>
            <a:r>
              <a:rPr lang="en-US" altLang="en-US" smtClean="0"/>
              <a:t>.</a:t>
            </a:r>
          </a:p>
          <a:p>
            <a:pPr lvl="1" eaLnBrk="1" hangingPunct="1"/>
            <a:r>
              <a:rPr lang="en-US" altLang="en-US" smtClean="0"/>
              <a:t>a protocol (or a scheme) is a suite of algorithms that tell each party what to do</a:t>
            </a:r>
          </a:p>
          <a:p>
            <a:pPr eaLnBrk="1" hangingPunct="1"/>
            <a:endParaRPr lang="en-US" altLang="en-US" smtClean="0"/>
          </a:p>
          <a:p>
            <a:pPr eaLnBrk="1" hangingPunct="1"/>
            <a:r>
              <a:rPr lang="en-US" altLang="en-US" smtClean="0"/>
              <a:t>How to devise and analyze protocols</a:t>
            </a:r>
          </a:p>
          <a:p>
            <a:pPr lvl="1" eaLnBrk="1" hangingPunct="1"/>
            <a:r>
              <a:rPr lang="en-US" altLang="en-US" smtClean="0"/>
              <a:t>understand the </a:t>
            </a:r>
            <a:r>
              <a:rPr lang="en-US" altLang="en-US" smtClean="0">
                <a:solidFill>
                  <a:srgbClr val="CC0000"/>
                </a:solidFill>
              </a:rPr>
              <a:t>threats</a:t>
            </a:r>
            <a:r>
              <a:rPr lang="en-US" altLang="en-US" smtClean="0"/>
              <a:t> posed by the adversaries and the </a:t>
            </a:r>
            <a:r>
              <a:rPr lang="en-US" altLang="en-US" smtClean="0">
                <a:solidFill>
                  <a:schemeClr val="accent2"/>
                </a:solidFill>
              </a:rPr>
              <a:t>goals</a:t>
            </a:r>
            <a:endParaRPr lang="en-US" altLang="en-US" smtClean="0"/>
          </a:p>
        </p:txBody>
      </p:sp>
    </p:spTree>
    <p:extLst>
      <p:ext uri="{BB962C8B-B14F-4D97-AF65-F5344CB8AC3E}">
        <p14:creationId xmlns:p14="http://schemas.microsoft.com/office/powerpoint/2010/main" val="4107358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70D09ED-0BF9-4570-B285-DE3B6B0BE95F}" type="slidenum">
              <a:rPr lang="en-US" altLang="en-US" sz="1400">
                <a:solidFill>
                  <a:srgbClr val="254C9C"/>
                </a:solidFill>
                <a:latin typeface="Arial" charset="0"/>
              </a:rPr>
              <a:pPr eaLnBrk="1" hangingPunct="1"/>
              <a:t>7</a:t>
            </a:fld>
            <a:endParaRPr lang="en-US" altLang="en-US" sz="1400">
              <a:latin typeface="Arial" charset="0"/>
            </a:endParaRPr>
          </a:p>
        </p:txBody>
      </p:sp>
      <p:sp>
        <p:nvSpPr>
          <p:cNvPr id="9221" name="Rectangle 2"/>
          <p:cNvSpPr>
            <a:spLocks noGrp="1" noChangeArrowheads="1"/>
          </p:cNvSpPr>
          <p:nvPr>
            <p:ph type="title"/>
          </p:nvPr>
        </p:nvSpPr>
        <p:spPr>
          <a:xfrm>
            <a:off x="609600" y="76200"/>
            <a:ext cx="10972800" cy="1143000"/>
          </a:xfrm>
        </p:spPr>
        <p:txBody>
          <a:bodyPr/>
          <a:lstStyle/>
          <a:p>
            <a:pPr eaLnBrk="1" hangingPunct="1"/>
            <a:r>
              <a:rPr lang="en-US" altLang="en-US" sz="4000" smtClean="0"/>
              <a:t>A Sample List of Other Goals in Modern Cryptography</a:t>
            </a:r>
          </a:p>
        </p:txBody>
      </p:sp>
      <p:sp>
        <p:nvSpPr>
          <p:cNvPr id="9222" name="Rectangle 3"/>
          <p:cNvSpPr>
            <a:spLocks noGrp="1" noChangeArrowheads="1"/>
          </p:cNvSpPr>
          <p:nvPr>
            <p:ph type="body" idx="1"/>
          </p:nvPr>
        </p:nvSpPr>
        <p:spPr>
          <a:xfrm>
            <a:off x="812800" y="1524000"/>
            <a:ext cx="10871200" cy="4343400"/>
          </a:xfrm>
        </p:spPr>
        <p:txBody>
          <a:bodyPr/>
          <a:lstStyle/>
          <a:p>
            <a:pPr eaLnBrk="1" hangingPunct="1"/>
            <a:r>
              <a:rPr lang="en-US" altLang="en-US" smtClean="0"/>
              <a:t>Modern cryptography covers many topics beyond secure communication</a:t>
            </a:r>
          </a:p>
          <a:p>
            <a:pPr lvl="1" eaLnBrk="1" hangingPunct="1"/>
            <a:r>
              <a:rPr lang="en-US" altLang="en-US" smtClean="0"/>
              <a:t>Pseudo-random number generation</a:t>
            </a:r>
          </a:p>
          <a:p>
            <a:pPr lvl="1" eaLnBrk="1" hangingPunct="1"/>
            <a:r>
              <a:rPr lang="en-US" altLang="en-US" smtClean="0"/>
              <a:t>Non-repudiation: Digital signatures</a:t>
            </a:r>
          </a:p>
          <a:p>
            <a:pPr lvl="1" eaLnBrk="1" hangingPunct="1"/>
            <a:r>
              <a:rPr lang="en-US" altLang="en-US" smtClean="0"/>
              <a:t>Zero-knowledge proof</a:t>
            </a:r>
          </a:p>
          <a:p>
            <a:pPr lvl="1" eaLnBrk="1" hangingPunct="1"/>
            <a:r>
              <a:rPr lang="en-US" altLang="en-US" smtClean="0"/>
              <a:t>Commitment schemes</a:t>
            </a:r>
          </a:p>
          <a:p>
            <a:pPr lvl="1" eaLnBrk="1" hangingPunct="1"/>
            <a:r>
              <a:rPr lang="en-US" altLang="en-US" smtClean="0"/>
              <a:t>E-voting</a:t>
            </a:r>
          </a:p>
          <a:p>
            <a:pPr lvl="1" eaLnBrk="1" hangingPunct="1"/>
            <a:r>
              <a:rPr lang="en-US" altLang="en-US" smtClean="0"/>
              <a:t>Secret sharing</a:t>
            </a:r>
          </a:p>
          <a:p>
            <a:pPr lvl="1" eaLnBrk="1" hangingPunct="1"/>
            <a:r>
              <a:rPr lang="en-US" altLang="en-US" smtClean="0"/>
              <a:t>Secure Multi-party Computation (Secure Function Evaluation)</a:t>
            </a:r>
          </a:p>
          <a:p>
            <a:pPr lvl="1" eaLnBrk="1" hangingPunct="1"/>
            <a:r>
              <a:rPr lang="en-US" altLang="en-US" smtClean="0"/>
              <a:t>…</a:t>
            </a:r>
          </a:p>
          <a:p>
            <a:pPr eaLnBrk="1" hangingPunct="1"/>
            <a:endParaRPr lang="en-US" altLang="en-US" smtClean="0"/>
          </a:p>
        </p:txBody>
      </p:sp>
    </p:spTree>
    <p:extLst>
      <p:ext uri="{BB962C8B-B14F-4D97-AF65-F5344CB8AC3E}">
        <p14:creationId xmlns:p14="http://schemas.microsoft.com/office/powerpoint/2010/main" val="34528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A77A5AD-C8EC-4C8E-B161-06AA7A1F5EDE}" type="slidenum">
              <a:rPr lang="en-US" altLang="en-US" sz="1400">
                <a:solidFill>
                  <a:srgbClr val="254C9C"/>
                </a:solidFill>
                <a:latin typeface="Arial" charset="0"/>
              </a:rPr>
              <a:pPr eaLnBrk="1" hangingPunct="1"/>
              <a:t>8</a:t>
            </a:fld>
            <a:endParaRPr lang="en-US" altLang="en-US" sz="1400">
              <a:latin typeface="Arial" charset="0"/>
            </a:endParaRPr>
          </a:p>
        </p:txBody>
      </p:sp>
      <p:sp>
        <p:nvSpPr>
          <p:cNvPr id="10245" name="Rectangle 2"/>
          <p:cNvSpPr>
            <a:spLocks noGrp="1" noChangeArrowheads="1"/>
          </p:cNvSpPr>
          <p:nvPr>
            <p:ph type="title"/>
          </p:nvPr>
        </p:nvSpPr>
        <p:spPr/>
        <p:txBody>
          <a:bodyPr/>
          <a:lstStyle/>
          <a:p>
            <a:pPr eaLnBrk="1" hangingPunct="1"/>
            <a:r>
              <a:rPr lang="en-US" altLang="en-US" smtClean="0"/>
              <a:t>History of Cryptography</a:t>
            </a:r>
          </a:p>
        </p:txBody>
      </p:sp>
      <p:sp>
        <p:nvSpPr>
          <p:cNvPr id="10246" name="Rectangle 3"/>
          <p:cNvSpPr>
            <a:spLocks noGrp="1" noChangeArrowheads="1"/>
          </p:cNvSpPr>
          <p:nvPr>
            <p:ph type="body" idx="1"/>
          </p:nvPr>
        </p:nvSpPr>
        <p:spPr>
          <a:xfrm>
            <a:off x="609600" y="1524000"/>
            <a:ext cx="11074400" cy="4572000"/>
          </a:xfrm>
        </p:spPr>
        <p:txBody>
          <a:bodyPr/>
          <a:lstStyle/>
          <a:p>
            <a:pPr eaLnBrk="1" hangingPunct="1"/>
            <a:r>
              <a:rPr lang="en-US" altLang="en-US" smtClean="0"/>
              <a:t>2500+ years</a:t>
            </a:r>
          </a:p>
          <a:p>
            <a:pPr eaLnBrk="1" hangingPunct="1"/>
            <a:r>
              <a:rPr lang="en-US" altLang="en-US" smtClean="0"/>
              <a:t>An ongoing battle between codemakers and codebreakers</a:t>
            </a:r>
          </a:p>
          <a:p>
            <a:pPr eaLnBrk="1" hangingPunct="1"/>
            <a:r>
              <a:rPr lang="en-US" altLang="en-US" smtClean="0"/>
              <a:t>Driven by communication &amp; computation technology</a:t>
            </a:r>
          </a:p>
          <a:p>
            <a:pPr lvl="1" eaLnBrk="1" hangingPunct="1"/>
            <a:r>
              <a:rPr lang="en-US" altLang="en-US" smtClean="0"/>
              <a:t>paper and ink (until end of 19</a:t>
            </a:r>
            <a:r>
              <a:rPr lang="en-US" altLang="en-US" baseline="30000" smtClean="0"/>
              <a:t>th</a:t>
            </a:r>
            <a:r>
              <a:rPr lang="en-US" altLang="en-US" smtClean="0"/>
              <a:t> century)</a:t>
            </a:r>
          </a:p>
          <a:p>
            <a:pPr lvl="1" eaLnBrk="1" hangingPunct="1"/>
            <a:r>
              <a:rPr lang="en-US" altLang="en-US" smtClean="0"/>
              <a:t>cryptographic engine &amp; telegram, radio </a:t>
            </a:r>
          </a:p>
          <a:p>
            <a:pPr lvl="2" eaLnBrk="1" hangingPunct="1"/>
            <a:r>
              <a:rPr lang="en-US" altLang="en-US" smtClean="0"/>
              <a:t>Enigma machine, Purple machine used in WWII</a:t>
            </a:r>
          </a:p>
          <a:p>
            <a:pPr lvl="1" eaLnBrk="1" hangingPunct="1"/>
            <a:r>
              <a:rPr lang="en-US" altLang="en-US" smtClean="0"/>
              <a:t>computers &amp; digital communication</a:t>
            </a:r>
          </a:p>
        </p:txBody>
      </p:sp>
    </p:spTree>
    <p:extLst>
      <p:ext uri="{BB962C8B-B14F-4D97-AF65-F5344CB8AC3E}">
        <p14:creationId xmlns:p14="http://schemas.microsoft.com/office/powerpoint/2010/main" val="67617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Major Events in History of Cryptography</a:t>
            </a:r>
          </a:p>
        </p:txBody>
      </p:sp>
      <p:sp>
        <p:nvSpPr>
          <p:cNvPr id="11267" name="Content Placeholder 2"/>
          <p:cNvSpPr>
            <a:spLocks noGrp="1"/>
          </p:cNvSpPr>
          <p:nvPr>
            <p:ph idx="1"/>
          </p:nvPr>
        </p:nvSpPr>
        <p:spPr>
          <a:xfrm>
            <a:off x="609600" y="1524000"/>
            <a:ext cx="11379200" cy="4114800"/>
          </a:xfrm>
        </p:spPr>
        <p:txBody>
          <a:bodyPr/>
          <a:lstStyle/>
          <a:p>
            <a:pPr eaLnBrk="1" hangingPunct="1"/>
            <a:r>
              <a:rPr lang="en-US" altLang="en-US" sz="2200" smtClean="0"/>
              <a:t>Mono-alphabetical ciphers (Before 1000 AD)</a:t>
            </a:r>
          </a:p>
          <a:p>
            <a:pPr eaLnBrk="1" hangingPunct="1"/>
            <a:r>
              <a:rPr lang="en-US" altLang="en-US" sz="2200" smtClean="0"/>
              <a:t>Frequency analysis (Before 1000 AD)</a:t>
            </a:r>
          </a:p>
          <a:p>
            <a:pPr eaLnBrk="1" hangingPunct="1"/>
            <a:r>
              <a:rPr lang="en-US" altLang="en-US" sz="2200" smtClean="0"/>
              <a:t>Cipher machines (early 1900’s)</a:t>
            </a:r>
          </a:p>
          <a:p>
            <a:pPr eaLnBrk="1" hangingPunct="1"/>
            <a:r>
              <a:rPr lang="en-US" altLang="en-US" sz="2200" smtClean="0"/>
              <a:t>Shannon developed theory of perfect secrecy and information theoretical security (around 1950)</a:t>
            </a:r>
          </a:p>
          <a:p>
            <a:pPr eaLnBrk="1" hangingPunct="1"/>
            <a:r>
              <a:rPr lang="en-US" altLang="en-US" sz="2200" smtClean="0"/>
              <a:t>US adopts Data Encryption Standard in 1977</a:t>
            </a:r>
          </a:p>
          <a:p>
            <a:pPr eaLnBrk="1" hangingPunct="1"/>
            <a:r>
              <a:rPr lang="en-US" altLang="en-US" sz="2200" smtClean="0"/>
              <a:t>Notion of public key cryptography and digital signatures introduced (1970~1976)</a:t>
            </a:r>
          </a:p>
          <a:p>
            <a:pPr eaLnBrk="1" hangingPunct="1"/>
            <a:r>
              <a:rPr lang="en-US" altLang="en-US" sz="2200" smtClean="0"/>
              <a:t>The study of cryptography becomes mainstream in the research community (1976)</a:t>
            </a:r>
          </a:p>
          <a:p>
            <a:pPr eaLnBrk="1" hangingPunct="1"/>
            <a:r>
              <a:rPr lang="en-US" altLang="en-US" sz="2200" smtClean="0"/>
              <a:t>Development of computational security and other theoretical foundation of modern cryptography (1980’s)</a:t>
            </a:r>
          </a:p>
        </p:txBody>
      </p:sp>
      <p:sp>
        <p:nvSpPr>
          <p:cNvPr id="4" name="Date Placeholder 3"/>
          <p:cNvSpPr>
            <a:spLocks noGrp="1"/>
          </p:cNvSpPr>
          <p:nvPr>
            <p:ph type="dt" sz="quarter" idx="10"/>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CS 555</a:t>
            </a:r>
            <a:endParaRPr lang="en-US" altLang="en-US" sz="1400">
              <a:latin typeface="Arial" charset="0"/>
            </a:endParaRP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254C9C"/>
                </a:solidFill>
                <a:latin typeface="Arial" charset="0"/>
              </a:rPr>
              <a:t>Topic 1</a:t>
            </a:r>
            <a:endParaRPr lang="en-US" altLang="en-US" sz="1400">
              <a:latin typeface="Arial" charset="0"/>
            </a:endParaRP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8738F95-DF33-4A76-B909-D48B3D53AF18}" type="slidenum">
              <a:rPr lang="en-US" altLang="en-US" sz="1400">
                <a:solidFill>
                  <a:srgbClr val="254C9C"/>
                </a:solidFill>
                <a:latin typeface="Arial" charset="0"/>
              </a:rPr>
              <a:pPr eaLnBrk="1" hangingPunct="1"/>
              <a:t>9</a:t>
            </a:fld>
            <a:endParaRPr lang="en-US" altLang="en-US" sz="1400">
              <a:latin typeface="Arial" charset="0"/>
            </a:endParaRPr>
          </a:p>
        </p:txBody>
      </p:sp>
    </p:spTree>
    <p:extLst>
      <p:ext uri="{BB962C8B-B14F-4D97-AF65-F5344CB8AC3E}">
        <p14:creationId xmlns:p14="http://schemas.microsoft.com/office/powerpoint/2010/main" val="536732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521</TotalTime>
  <Words>1567</Words>
  <Application>Microsoft Office PowerPoint</Application>
  <PresentationFormat>Custom</PresentationFormat>
  <Paragraphs>267</Paragraphs>
  <Slides>21</Slides>
  <Notes>11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1_Office Theme</vt:lpstr>
      <vt:lpstr>Contents Slide Master</vt:lpstr>
      <vt:lpstr>CorelDRAW</vt:lpstr>
      <vt:lpstr>PowerPoint Presentation</vt:lpstr>
      <vt:lpstr>Lecture Objectives </vt:lpstr>
      <vt:lpstr>Goals of Cryptography</vt:lpstr>
      <vt:lpstr>Approaches to Secure Communication</vt:lpstr>
      <vt:lpstr>Terms: Cryptography, cryptanalysis, and cryptology</vt:lpstr>
      <vt:lpstr>What Cryptography is About?</vt:lpstr>
      <vt:lpstr>A Sample List of Other Goals in Modern Cryptography</vt:lpstr>
      <vt:lpstr>History of Cryptography</vt:lpstr>
      <vt:lpstr>Major Events in History of Cryptography</vt:lpstr>
      <vt:lpstr>What is This Course About?</vt:lpstr>
      <vt:lpstr>Backgrounds Necessary for the Course</vt:lpstr>
      <vt:lpstr>Symmetric-key Encryption</vt:lpstr>
      <vt:lpstr>Basic Terminology for Encryption</vt:lpstr>
      <vt:lpstr>Notation for Symmetric-key Encryption</vt:lpstr>
      <vt:lpstr>Shift Cipher </vt:lpstr>
      <vt:lpstr>Shift Cipher: Cryptanalysis</vt:lpstr>
      <vt:lpstr>Mono-alphabetic Substitution Cipher </vt:lpstr>
      <vt:lpstr>Strength of the Mono-alphabetic Substitution Cipher</vt:lpstr>
      <vt:lpstr>Cryptanalysis of Substitution Ciphers: Frequency Analysis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118</cp:revision>
  <dcterms:created xsi:type="dcterms:W3CDTF">2019-01-09T10:33:58Z</dcterms:created>
  <dcterms:modified xsi:type="dcterms:W3CDTF">2022-06-19T09:55:13Z</dcterms:modified>
</cp:coreProperties>
</file>