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87" r:id="rId3"/>
    <p:sldId id="281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09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104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0D4FE-4639-4A37-9F1E-3D5A1440AB7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6FA1C-F2E2-4F21-AABB-221C211DC44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71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D208B-B1F7-48DE-8327-E8565A7A8FF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59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The key can be different -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5F068-E1AA-406C-9546-D56A5C78361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3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E6186-85FD-42EF-B5C4-CA79A157E70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761C6-543F-4445-9E5C-27198602E1F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56413-9BF2-4DAE-979A-DD40988B549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5D477-E04F-4DF3-A336-94668ABE6CE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7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63913" y="2366963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13E092-926A-4DD9-9936-7FACE2A0114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913" tIns="44956" rIns="89913" bIns="44956"/>
          <a:lstStyle/>
          <a:p>
            <a:r>
              <a:rPr lang="en-US" altLang="en-US"/>
              <a:t>Statistical Analysis</a:t>
            </a:r>
          </a:p>
          <a:p>
            <a:pPr lvl="1">
              <a:buFontTx/>
              <a:buChar char="•"/>
            </a:pPr>
            <a:r>
              <a:rPr lang="en-US" altLang="en-US"/>
              <a:t>Knowing % of occurrences of different letters (e.g. e occurs 13% of time in the document and t occurs 19% of times)</a:t>
            </a:r>
          </a:p>
          <a:p>
            <a:pPr lvl="1">
              <a:buFontTx/>
              <a:buChar char="•"/>
            </a:pPr>
            <a:r>
              <a:rPr lang="en-US" altLang="en-US"/>
              <a:t>Knowing commonly occurring two and three letter combinations (e.g. in, it, the, ion, ing, …)</a:t>
            </a:r>
          </a:p>
          <a:p>
            <a:pPr lvl="1">
              <a:buFontTx/>
              <a:buChar char="•"/>
            </a:pPr>
            <a:r>
              <a:rPr lang="en-US" altLang="en-US"/>
              <a:t>If some knowledge about the content is available it is even easier to crack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data-encryption-methods-artic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searchsecurity/definition/cryptograph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SECURITY (Professional Elective-I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20CST/IT-333</a:t>
            </a:r>
            <a:r>
              <a:rPr 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Basic security and cryptographic techniques.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7696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Garamond" pitchFamily="18" charset="0"/>
                <a:cs typeface="Times New Roman" pitchFamily="18" charset="0"/>
              </a:rPr>
              <a:t>It is based on sound mathematics.  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Good cryptographic algorithms are are derived from solid principles.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Garamond" pitchFamily="18" charset="0"/>
                <a:cs typeface="Times New Roman" pitchFamily="18" charset="0"/>
              </a:rPr>
              <a:t>It has been analyzed by competent experts and found to be sound.  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Since it is hard for the writer to envisage all possible attacks on the algorithm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Garamond" pitchFamily="18" charset="0"/>
                <a:cs typeface="Times New Roman" pitchFamily="18" charset="0"/>
              </a:rPr>
              <a:t>It has stood the “test of time.”  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Over time people continue to review both mathematical foundations of an algorithm and the way it builds upon those foundations. 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The flaws in most algorithms are discovered soon after their release. 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Encryption Systems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Properties of Trustworthy Systems</a:t>
            </a:r>
          </a:p>
        </p:txBody>
      </p:sp>
    </p:spTree>
    <p:extLst>
      <p:ext uri="{BB962C8B-B14F-4D97-AF65-F5344CB8AC3E}">
        <p14:creationId xmlns:p14="http://schemas.microsoft.com/office/powerpoint/2010/main" val="165022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7696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Cryptanalysis is the process of breaking an encryption code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Tedious and difficult process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Several techniques can be used to deduce the algorithm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Attempt to recognize patterns in encrypted messages, to be able to break subsequent ones by applying a straightforward decryption algorithm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Attempt to infer some meaning without even breaking the encryption, such as noticing an unusual frequency of communication or determining something by whether the communication was short or long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Attempt to deduce the key, in order to break subsequent messages easily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Attempt to find weaknesses in the implementation or environment of use of encryption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Attempt to find general weaknesses in an encryption algorithm, without necessarily having intercepted any messages 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Cryptanalysis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13538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813299" y="1453998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Mobile: Security Secrets &amp; Solutions 1st Edition, Kindle Edition, by Neil Bergman, Mike Stanfield, Jason Rouse, and Joel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Scambray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Hacking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Exposed Web Applications, 3rd edition, Joel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Scambray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Vincent Liu, Caleb Sima, Released October 2010, Publisher(s): McGraw-Hill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Video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Lectures :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www.simplilearn.com/data-encryption-methods-article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en-US" b="1" dirty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www.techtarget.com/searchsecurity/definition/cryptography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342900" indent="-342900">
              <a:buAutoNum type="arabicPeriod"/>
            </a:pPr>
            <a:r>
              <a:rPr lang="en-US" dirty="0"/>
              <a:t>chrome-extension://</a:t>
            </a:r>
            <a:r>
              <a:rPr lang="en-US" dirty="0" err="1"/>
              <a:t>efaidnbmnnnibpcajpcglclefindmkaj</a:t>
            </a:r>
            <a:r>
              <a:rPr lang="en-US" dirty="0"/>
              <a:t>/https://www.vssut.ac.in/lecture_notes/lecture1428550736.pdf</a:t>
            </a:r>
          </a:p>
          <a:p>
            <a:pPr marL="342900" indent="-342900">
              <a:buAutoNum type="arabicPeriod"/>
            </a:pPr>
            <a:r>
              <a:rPr lang="en-US" dirty="0"/>
              <a:t>https://www.quickstart.com/blog/4-cryptographic-techniques-used-in-cyber-security/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6943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50" y="246475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Basic security and cryptographic techniques.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Introduction to Web Development with HTML, CSS, JavaScript | Course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Application architecture of CryoWEB. The complete linux server can be..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osting Controller - Linux Hosting Control Panel - Windows Linux Hosting  Automation | Linux Hosting Panel | Windows &amp; Linux Hosting Control Panel | Windows  Linux Cluster Management, Apache and IIS, Cross Platform Suppo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" descr="LAMP (software bundle)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" descr="Mobile Security Basic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075" y="1292772"/>
            <a:ext cx="5429607" cy="4840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972800" cy="1600200"/>
          </a:xfrm>
        </p:spPr>
        <p:txBody>
          <a:bodyPr/>
          <a:lstStyle/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Caesar Cipher is a method in which each letter in the alphabet is rotated by three letters as shown</a:t>
            </a: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Substitution Ciphers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Caesar Cipher</a:t>
            </a:r>
            <a:endParaRPr lang="en-US" altLang="en-US" sz="3200">
              <a:solidFill>
                <a:srgbClr val="CC0000"/>
              </a:solidFill>
              <a:latin typeface="Arial-BoldMT"/>
            </a:endParaRPr>
          </a:p>
        </p:txBody>
      </p:sp>
      <p:grpSp>
        <p:nvGrpSpPr>
          <p:cNvPr id="370692" name="Group 4"/>
          <p:cNvGrpSpPr>
            <a:grpSpLocks/>
          </p:cNvGrpSpPr>
          <p:nvPr/>
        </p:nvGrpSpPr>
        <p:grpSpPr bwMode="auto">
          <a:xfrm>
            <a:off x="1619251" y="2422526"/>
            <a:ext cx="8737599" cy="1238250"/>
            <a:chOff x="624" y="1872"/>
            <a:chExt cx="4128" cy="780"/>
          </a:xfrm>
        </p:grpSpPr>
        <p:sp>
          <p:nvSpPr>
            <p:cNvPr id="370693" name="Text Box 5"/>
            <p:cNvSpPr txBox="1">
              <a:spLocks noChangeArrowheads="1"/>
            </p:cNvSpPr>
            <p:nvPr/>
          </p:nvSpPr>
          <p:spPr bwMode="auto">
            <a:xfrm>
              <a:off x="672" y="1902"/>
              <a:ext cx="25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 B C D E F G H I J K L M N O P Q R S T U V W X Y Z</a:t>
              </a:r>
            </a:p>
          </p:txBody>
        </p:sp>
        <p:sp>
          <p:nvSpPr>
            <p:cNvPr id="370694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25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 E F G H I J K L M N O P Q R S T U V W X Y Z A B C</a:t>
              </a:r>
            </a:p>
          </p:txBody>
        </p:sp>
        <p:sp>
          <p:nvSpPr>
            <p:cNvPr id="370695" name="Line 7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6" name="Rectangle 8"/>
            <p:cNvSpPr>
              <a:spLocks noChangeArrowheads="1"/>
            </p:cNvSpPr>
            <p:nvPr/>
          </p:nvSpPr>
          <p:spPr bwMode="auto">
            <a:xfrm>
              <a:off x="624" y="1872"/>
              <a:ext cx="4128" cy="76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914400" y="4038600"/>
            <a:ext cx="1097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Garamond" pitchFamily="18" charset="0"/>
                <a:cs typeface="Times New Roman" pitchFamily="18" charset="0"/>
              </a:rPr>
              <a:t>Let us try to encrypt the message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000" b="0">
                <a:solidFill>
                  <a:srgbClr val="CC0000"/>
                </a:solidFill>
                <a:latin typeface="Garamond" pitchFamily="18" charset="0"/>
                <a:cs typeface="Times New Roman" pitchFamily="18" charset="0"/>
              </a:rPr>
              <a:t>Attack at Dawn</a:t>
            </a:r>
          </a:p>
          <a:p>
            <a:pPr>
              <a:spcBef>
                <a:spcPct val="20000"/>
              </a:spcBef>
            </a:pPr>
            <a:r>
              <a:rPr lang="en-US" altLang="en-US" b="0">
                <a:latin typeface="Garamond" pitchFamily="18" charset="0"/>
                <a:cs typeface="Times New Roman" pitchFamily="18" charset="0"/>
              </a:rPr>
              <a:t>	</a:t>
            </a:r>
            <a:r>
              <a:rPr lang="en-US" altLang="en-US">
                <a:latin typeface="Garamond" pitchFamily="18" charset="0"/>
                <a:cs typeface="Times New Roman" pitchFamily="18" charset="0"/>
              </a:rPr>
              <a:t>Assignment:</a:t>
            </a:r>
            <a:r>
              <a:rPr lang="en-US" altLang="en-US" b="0">
                <a:latin typeface="Garamond" pitchFamily="18" charset="0"/>
                <a:cs typeface="Times New Roman" pitchFamily="18" charset="0"/>
              </a:rPr>
              <a:t> Each student will exchange a secret message with his/her closest neighbor about some other person in the class and the neighbor will decipher it.</a:t>
            </a:r>
            <a:endParaRPr lang="en-US" altLang="en-US" sz="2000" b="0">
              <a:solidFill>
                <a:srgbClr val="CC0000"/>
              </a:solidFill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0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Substitution Ciphers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Caesar Cipher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914400" y="1143000"/>
            <a:ext cx="1178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0">
                <a:latin typeface="Garamond" pitchFamily="18" charset="0"/>
                <a:cs typeface="Times New Roman" pitchFamily="18" charset="0"/>
              </a:rPr>
              <a:t>Encryption</a:t>
            </a:r>
          </a:p>
        </p:txBody>
      </p:sp>
      <p:grpSp>
        <p:nvGrpSpPr>
          <p:cNvPr id="358404" name="Group 4"/>
          <p:cNvGrpSpPr>
            <a:grpSpLocks/>
          </p:cNvGrpSpPr>
          <p:nvPr/>
        </p:nvGrpSpPr>
        <p:grpSpPr bwMode="auto">
          <a:xfrm>
            <a:off x="1320800" y="1654176"/>
            <a:ext cx="9042400" cy="2082800"/>
            <a:chOff x="816" y="1728"/>
            <a:chExt cx="4272" cy="1312"/>
          </a:xfrm>
        </p:grpSpPr>
        <p:sp>
          <p:nvSpPr>
            <p:cNvPr id="358405" name="AutoShape 5"/>
            <p:cNvSpPr>
              <a:spLocks noChangeArrowheads="1"/>
            </p:cNvSpPr>
            <p:nvPr/>
          </p:nvSpPr>
          <p:spPr bwMode="auto">
            <a:xfrm>
              <a:off x="816" y="1752"/>
              <a:ext cx="864" cy="624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Plain Text</a:t>
              </a:r>
            </a:p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Message: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Attack at Dawn</a:t>
              </a:r>
            </a:p>
          </p:txBody>
        </p:sp>
        <p:sp>
          <p:nvSpPr>
            <p:cNvPr id="358406" name="AutoShape 6"/>
            <p:cNvSpPr>
              <a:spLocks noChangeArrowheads="1"/>
            </p:cNvSpPr>
            <p:nvPr/>
          </p:nvSpPr>
          <p:spPr bwMode="auto">
            <a:xfrm>
              <a:off x="4224" y="1752"/>
              <a:ext cx="864" cy="624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Cipher Text</a:t>
              </a:r>
            </a:p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Message: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Dwwdfn Dw Gdyq</a:t>
              </a:r>
            </a:p>
          </p:txBody>
        </p:sp>
        <p:sp>
          <p:nvSpPr>
            <p:cNvPr id="358407" name="AutoShape 7"/>
            <p:cNvSpPr>
              <a:spLocks noChangeArrowheads="1"/>
            </p:cNvSpPr>
            <p:nvPr/>
          </p:nvSpPr>
          <p:spPr bwMode="auto">
            <a:xfrm>
              <a:off x="2448" y="1728"/>
              <a:ext cx="864" cy="672"/>
            </a:xfrm>
            <a:prstGeom prst="cube">
              <a:avLst>
                <a:gd name="adj" fmla="val 1518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Cipher: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Caesar Cipher 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Algorithm</a:t>
              </a:r>
              <a:r>
                <a:rPr lang="en-US" altLang="en-US" sz="1200"/>
                <a:t> </a:t>
              </a:r>
            </a:p>
            <a:p>
              <a:pPr algn="ctr"/>
              <a:endParaRPr lang="en-US" altLang="en-US" sz="1200">
                <a:solidFill>
                  <a:srgbClr val="CC0000"/>
                </a:solidFill>
              </a:endParaRPr>
            </a:p>
          </p:txBody>
        </p:sp>
        <p:sp>
          <p:nvSpPr>
            <p:cNvPr id="358408" name="Line 8"/>
            <p:cNvSpPr>
              <a:spLocks noChangeShapeType="1"/>
            </p:cNvSpPr>
            <p:nvPr/>
          </p:nvSpPr>
          <p:spPr bwMode="auto">
            <a:xfrm flipV="1">
              <a:off x="2880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09" name="Line 9"/>
            <p:cNvSpPr>
              <a:spLocks noChangeShapeType="1"/>
            </p:cNvSpPr>
            <p:nvPr/>
          </p:nvSpPr>
          <p:spPr bwMode="auto">
            <a:xfrm rot="-5400000">
              <a:off x="1944" y="18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10" name="Line 10"/>
            <p:cNvSpPr>
              <a:spLocks noChangeShapeType="1"/>
            </p:cNvSpPr>
            <p:nvPr/>
          </p:nvSpPr>
          <p:spPr bwMode="auto">
            <a:xfrm rot="-5400000">
              <a:off x="3768" y="18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11" name="Text Box 11"/>
            <p:cNvSpPr txBox="1">
              <a:spLocks noChangeArrowheads="1"/>
            </p:cNvSpPr>
            <p:nvPr/>
          </p:nvSpPr>
          <p:spPr bwMode="auto">
            <a:xfrm>
              <a:off x="2507" y="2807"/>
              <a:ext cx="4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 Key (3)</a:t>
              </a:r>
            </a:p>
          </p:txBody>
        </p:sp>
      </p:grpSp>
      <p:sp>
        <p:nvSpPr>
          <p:cNvPr id="358412" name="Rectangle 12"/>
          <p:cNvSpPr>
            <a:spLocks noChangeArrowheads="1"/>
          </p:cNvSpPr>
          <p:nvPr/>
        </p:nvSpPr>
        <p:spPr bwMode="auto">
          <a:xfrm>
            <a:off x="1117600" y="3505200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0">
                <a:latin typeface="Garamond" pitchFamily="18" charset="0"/>
                <a:cs typeface="Times New Roman" pitchFamily="18" charset="0"/>
              </a:rPr>
              <a:t>Decryption</a:t>
            </a:r>
          </a:p>
        </p:txBody>
      </p: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1320800" y="4038601"/>
            <a:ext cx="9042400" cy="2082800"/>
            <a:chOff x="624" y="2807"/>
            <a:chExt cx="4272" cy="1312"/>
          </a:xfrm>
        </p:grpSpPr>
        <p:sp>
          <p:nvSpPr>
            <p:cNvPr id="358414" name="AutoShape 14"/>
            <p:cNvSpPr>
              <a:spLocks noChangeArrowheads="1"/>
            </p:cNvSpPr>
            <p:nvPr/>
          </p:nvSpPr>
          <p:spPr bwMode="auto">
            <a:xfrm>
              <a:off x="4032" y="2831"/>
              <a:ext cx="864" cy="624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Plain Text</a:t>
              </a:r>
            </a:p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Message: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Attack at Dawn</a:t>
              </a:r>
            </a:p>
          </p:txBody>
        </p:sp>
        <p:sp>
          <p:nvSpPr>
            <p:cNvPr id="358415" name="AutoShape 15"/>
            <p:cNvSpPr>
              <a:spLocks noChangeArrowheads="1"/>
            </p:cNvSpPr>
            <p:nvPr/>
          </p:nvSpPr>
          <p:spPr bwMode="auto">
            <a:xfrm>
              <a:off x="624" y="2831"/>
              <a:ext cx="864" cy="624"/>
            </a:xfrm>
            <a:prstGeom prst="foldedCorner">
              <a:avLst>
                <a:gd name="adj" fmla="val 12500"/>
              </a:avLst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/>
                <a:t>Cipher Text</a:t>
              </a:r>
            </a:p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Message: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Dwwdfn Dw Gdyq</a:t>
              </a:r>
            </a:p>
          </p:txBody>
        </p:sp>
        <p:sp>
          <p:nvSpPr>
            <p:cNvPr id="358416" name="AutoShape 16"/>
            <p:cNvSpPr>
              <a:spLocks noChangeArrowheads="1"/>
            </p:cNvSpPr>
            <p:nvPr/>
          </p:nvSpPr>
          <p:spPr bwMode="auto">
            <a:xfrm>
              <a:off x="2256" y="2807"/>
              <a:ext cx="864" cy="672"/>
            </a:xfrm>
            <a:prstGeom prst="cube">
              <a:avLst>
                <a:gd name="adj" fmla="val 15181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200"/>
            </a:p>
            <a:p>
              <a:pPr algn="ctr"/>
              <a:r>
                <a:rPr lang="en-US" altLang="en-US" sz="1200"/>
                <a:t>Cipher: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Caesar Cipher </a:t>
              </a:r>
            </a:p>
            <a:p>
              <a:pPr algn="ctr"/>
              <a:r>
                <a:rPr lang="en-US" altLang="en-US" sz="1200">
                  <a:solidFill>
                    <a:srgbClr val="CC0000"/>
                  </a:solidFill>
                </a:rPr>
                <a:t>Algorithm</a:t>
              </a:r>
              <a:r>
                <a:rPr lang="en-US" altLang="en-US" sz="1200"/>
                <a:t> </a:t>
              </a:r>
            </a:p>
            <a:p>
              <a:pPr algn="ctr"/>
              <a:endParaRPr lang="en-US" altLang="en-US" sz="1200">
                <a:solidFill>
                  <a:srgbClr val="CC0000"/>
                </a:solidFill>
              </a:endParaRPr>
            </a:p>
          </p:txBody>
        </p:sp>
        <p:sp>
          <p:nvSpPr>
            <p:cNvPr id="358417" name="Line 17"/>
            <p:cNvSpPr>
              <a:spLocks noChangeShapeType="1"/>
            </p:cNvSpPr>
            <p:nvPr/>
          </p:nvSpPr>
          <p:spPr bwMode="auto">
            <a:xfrm flipV="1">
              <a:off x="2688" y="3527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18" name="Line 18"/>
            <p:cNvSpPr>
              <a:spLocks noChangeShapeType="1"/>
            </p:cNvSpPr>
            <p:nvPr/>
          </p:nvSpPr>
          <p:spPr bwMode="auto">
            <a:xfrm rot="-5400000">
              <a:off x="1752" y="297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19" name="Line 19"/>
            <p:cNvSpPr>
              <a:spLocks noChangeShapeType="1"/>
            </p:cNvSpPr>
            <p:nvPr/>
          </p:nvSpPr>
          <p:spPr bwMode="auto">
            <a:xfrm rot="-5400000">
              <a:off x="3576" y="2975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20" name="Text Box 20"/>
            <p:cNvSpPr txBox="1">
              <a:spLocks noChangeArrowheads="1"/>
            </p:cNvSpPr>
            <p:nvPr/>
          </p:nvSpPr>
          <p:spPr bwMode="auto">
            <a:xfrm>
              <a:off x="2315" y="3886"/>
              <a:ext cx="4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  Key (3)</a:t>
              </a:r>
            </a:p>
          </p:txBody>
        </p:sp>
      </p:grpSp>
      <p:sp>
        <p:nvSpPr>
          <p:cNvPr id="358421" name="Rectangle 21"/>
          <p:cNvSpPr>
            <a:spLocks noChangeArrowheads="1"/>
          </p:cNvSpPr>
          <p:nvPr/>
        </p:nvSpPr>
        <p:spPr bwMode="auto">
          <a:xfrm>
            <a:off x="914400" y="6248400"/>
            <a:ext cx="1178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100138" indent="-5334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66838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353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9288" indent="-381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64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36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908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8088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800" b="0">
                <a:latin typeface="Garamond" pitchFamily="18" charset="0"/>
                <a:cs typeface="Times New Roman" pitchFamily="18" charset="0"/>
              </a:rPr>
              <a:t>How many different keys are possible?</a:t>
            </a:r>
          </a:p>
        </p:txBody>
      </p:sp>
    </p:spTree>
    <p:extLst>
      <p:ext uri="{BB962C8B-B14F-4D97-AF65-F5344CB8AC3E}">
        <p14:creationId xmlns:p14="http://schemas.microsoft.com/office/powerpoint/2010/main" val="226012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1785600" cy="5334000"/>
          </a:xfrm>
        </p:spPr>
        <p:txBody>
          <a:bodyPr/>
          <a:lstStyle/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Any letter can be substituted for any other letter</a:t>
            </a:r>
          </a:p>
          <a:p>
            <a:pPr marL="1100138" lvl="1" indent="-533400"/>
            <a:r>
              <a:rPr lang="en-US" altLang="en-US" sz="2000">
                <a:latin typeface="Garamond" pitchFamily="18" charset="0"/>
                <a:cs typeface="Times New Roman" pitchFamily="18" charset="0"/>
              </a:rPr>
              <a:t>Each letter has to have a unique substitute</a:t>
            </a:r>
          </a:p>
          <a:p>
            <a:pPr marL="1100138" lvl="1" indent="-533400"/>
            <a:endParaRPr lang="en-US" altLang="en-US" sz="2000">
              <a:latin typeface="Garamond" pitchFamily="18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There are 26! pairing of letters (~10</a:t>
            </a:r>
            <a:r>
              <a:rPr lang="en-US" altLang="en-US" sz="2400" baseline="30000">
                <a:latin typeface="Garamond" pitchFamily="18" charset="0"/>
                <a:cs typeface="Times New Roman" pitchFamily="18" charset="0"/>
              </a:rPr>
              <a:t>26</a:t>
            </a:r>
            <a:r>
              <a:rPr lang="en-US" altLang="en-US" sz="2400">
                <a:latin typeface="Garamond" pitchFamily="18" charset="0"/>
                <a:cs typeface="Times New Roman" pitchFamily="18" charset="0"/>
              </a:rPr>
              <a:t>) </a:t>
            </a:r>
          </a:p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Brute Force approach would be too time consuming</a:t>
            </a:r>
          </a:p>
          <a:p>
            <a:pPr marL="1100138" lvl="1" indent="-533400"/>
            <a:r>
              <a:rPr lang="en-US" altLang="en-US" sz="2000">
                <a:latin typeface="Garamond" pitchFamily="18" charset="0"/>
                <a:cs typeface="Times New Roman" pitchFamily="18" charset="0"/>
              </a:rPr>
              <a:t>Statistical Analysis would make it feasible to crack the key</a:t>
            </a:r>
          </a:p>
        </p:txBody>
      </p:sp>
      <p:sp>
        <p:nvSpPr>
          <p:cNvPr id="372739" name="Rectangle 1027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Substitution Cipher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Monoalphabetic Cipher</a:t>
            </a:r>
            <a:endParaRPr lang="en-US" altLang="en-US" sz="2800">
              <a:solidFill>
                <a:srgbClr val="CC0000"/>
              </a:solidFill>
              <a:latin typeface="Arial-BoldMT"/>
            </a:endParaRPr>
          </a:p>
        </p:txBody>
      </p:sp>
      <p:grpSp>
        <p:nvGrpSpPr>
          <p:cNvPr id="372760" name="Group 1048"/>
          <p:cNvGrpSpPr>
            <a:grpSpLocks/>
          </p:cNvGrpSpPr>
          <p:nvPr/>
        </p:nvGrpSpPr>
        <p:grpSpPr bwMode="auto">
          <a:xfrm>
            <a:off x="1619251" y="2286001"/>
            <a:ext cx="9048749" cy="1252538"/>
            <a:chOff x="765" y="1526"/>
            <a:chExt cx="4275" cy="789"/>
          </a:xfrm>
        </p:grpSpPr>
        <p:sp>
          <p:nvSpPr>
            <p:cNvPr id="372747" name="Text Box 1035"/>
            <p:cNvSpPr txBox="1">
              <a:spLocks noChangeArrowheads="1"/>
            </p:cNvSpPr>
            <p:nvPr/>
          </p:nvSpPr>
          <p:spPr bwMode="auto">
            <a:xfrm>
              <a:off x="813" y="1565"/>
              <a:ext cx="29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Garamond" pitchFamily="18" charset="0"/>
                </a:rPr>
                <a:t>A B C D E F G H  I  J K L M N O P Q R S T U V W X Y Z</a:t>
              </a:r>
            </a:p>
          </p:txBody>
        </p:sp>
        <p:sp>
          <p:nvSpPr>
            <p:cNvPr id="372748" name="Text Box 1036"/>
            <p:cNvSpPr txBox="1">
              <a:spLocks noChangeArrowheads="1"/>
            </p:cNvSpPr>
            <p:nvPr/>
          </p:nvSpPr>
          <p:spPr bwMode="auto">
            <a:xfrm>
              <a:off x="813" y="2063"/>
              <a:ext cx="29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Garamond" pitchFamily="18" charset="0"/>
                </a:rPr>
                <a:t>M N B V C X Z A S D F G H J  K L P O  I U Y T R E W Q</a:t>
              </a:r>
            </a:p>
          </p:txBody>
        </p:sp>
        <p:sp>
          <p:nvSpPr>
            <p:cNvPr id="372749" name="Line 1037"/>
            <p:cNvSpPr>
              <a:spLocks noChangeShapeType="1"/>
            </p:cNvSpPr>
            <p:nvPr/>
          </p:nvSpPr>
          <p:spPr bwMode="auto">
            <a:xfrm>
              <a:off x="2814" y="181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750" name="Rectangle 1038"/>
            <p:cNvSpPr>
              <a:spLocks noChangeArrowheads="1"/>
            </p:cNvSpPr>
            <p:nvPr/>
          </p:nvSpPr>
          <p:spPr bwMode="auto">
            <a:xfrm>
              <a:off x="765" y="1526"/>
              <a:ext cx="4275" cy="76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2753" name="AutoShape 1041"/>
          <p:cNvSpPr>
            <a:spLocks noChangeArrowheads="1"/>
          </p:cNvSpPr>
          <p:nvPr/>
        </p:nvSpPr>
        <p:spPr bwMode="auto">
          <a:xfrm>
            <a:off x="8534400" y="5219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Encrypted </a:t>
            </a:r>
          </a:p>
          <a:p>
            <a:pPr algn="ctr"/>
            <a:r>
              <a:rPr lang="en-US" altLang="en-US" sz="1200"/>
              <a:t>Message: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Nkn, s gktc wky. 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mgsbc</a:t>
            </a:r>
          </a:p>
        </p:txBody>
      </p:sp>
      <p:sp>
        <p:nvSpPr>
          <p:cNvPr id="372754" name="AutoShape 1042"/>
          <p:cNvSpPr>
            <a:spLocks noChangeArrowheads="1"/>
          </p:cNvSpPr>
          <p:nvPr/>
        </p:nvSpPr>
        <p:spPr bwMode="auto">
          <a:xfrm>
            <a:off x="1320800" y="5219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Message: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Bob, I love you. 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Alice</a:t>
            </a:r>
          </a:p>
        </p:txBody>
      </p:sp>
      <p:sp>
        <p:nvSpPr>
          <p:cNvPr id="372755" name="AutoShape 1043"/>
          <p:cNvSpPr>
            <a:spLocks noChangeArrowheads="1"/>
          </p:cNvSpPr>
          <p:nvPr/>
        </p:nvSpPr>
        <p:spPr bwMode="auto">
          <a:xfrm>
            <a:off x="4775200" y="5181600"/>
            <a:ext cx="18288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Cipher: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Monoalphabetic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Cipher</a:t>
            </a:r>
            <a:r>
              <a:rPr lang="en-US" altLang="en-US" sz="1200"/>
              <a:t> 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72756" name="Line 1044"/>
          <p:cNvSpPr>
            <a:spLocks noChangeShapeType="1"/>
          </p:cNvSpPr>
          <p:nvPr/>
        </p:nvSpPr>
        <p:spPr bwMode="auto">
          <a:xfrm flipV="1">
            <a:off x="5588000" y="632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7" name="Line 1045"/>
          <p:cNvSpPr>
            <a:spLocks noChangeShapeType="1"/>
          </p:cNvSpPr>
          <p:nvPr/>
        </p:nvSpPr>
        <p:spPr bwMode="auto">
          <a:xfrm rot="-5400000">
            <a:off x="3708400" y="5359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8" name="Line 1046"/>
          <p:cNvSpPr>
            <a:spLocks noChangeShapeType="1"/>
          </p:cNvSpPr>
          <p:nvPr/>
        </p:nvSpPr>
        <p:spPr bwMode="auto">
          <a:xfrm rot="-5400000">
            <a:off x="7569200" y="5359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9" name="Text Box 1047"/>
          <p:cNvSpPr txBox="1">
            <a:spLocks noChangeArrowheads="1"/>
          </p:cNvSpPr>
          <p:nvPr/>
        </p:nvSpPr>
        <p:spPr bwMode="auto">
          <a:xfrm>
            <a:off x="5107517" y="6491288"/>
            <a:ext cx="51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  </a:t>
            </a:r>
            <a:r>
              <a:rPr lang="en-US" altLang="en-US" sz="120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73191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1785600" cy="5334000"/>
          </a:xfrm>
        </p:spPr>
        <p:txBody>
          <a:bodyPr/>
          <a:lstStyle/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Developed by Blaise de Vigenere </a:t>
            </a:r>
          </a:p>
          <a:p>
            <a:pPr marL="1100138" lvl="1" indent="-533400"/>
            <a:r>
              <a:rPr lang="en-US" altLang="en-US" sz="2000">
                <a:latin typeface="Garamond" pitchFamily="18" charset="0"/>
                <a:cs typeface="Times New Roman" pitchFamily="18" charset="0"/>
              </a:rPr>
              <a:t>Also called Vigenere cipher</a:t>
            </a:r>
          </a:p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Uses a sequence of monoalpabetic ciphers in tandem</a:t>
            </a:r>
          </a:p>
          <a:p>
            <a:pPr marL="1100138" lvl="1" indent="-533400"/>
            <a:r>
              <a:rPr lang="en-US" altLang="en-US" sz="2000">
                <a:latin typeface="Garamond" pitchFamily="18" charset="0"/>
                <a:cs typeface="Times New Roman" pitchFamily="18" charset="0"/>
              </a:rPr>
              <a:t>e.g. C</a:t>
            </a:r>
            <a:r>
              <a:rPr lang="en-US" altLang="en-US" sz="2000" baseline="-25000">
                <a:latin typeface="Garamond" pitchFamily="18" charset="0"/>
                <a:cs typeface="Times New Roman" pitchFamily="18" charset="0"/>
              </a:rPr>
              <a:t>1</a:t>
            </a: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, C</a:t>
            </a:r>
            <a:r>
              <a:rPr lang="en-US" altLang="en-US" sz="2000" baseline="-25000">
                <a:latin typeface="Garamond" pitchFamily="18" charset="0"/>
                <a:cs typeface="Times New Roman" pitchFamily="18" charset="0"/>
              </a:rPr>
              <a:t>2</a:t>
            </a: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, C</a:t>
            </a:r>
            <a:r>
              <a:rPr lang="en-US" altLang="en-US" sz="2000" baseline="-25000">
                <a:latin typeface="Garamond" pitchFamily="18" charset="0"/>
                <a:cs typeface="Times New Roman" pitchFamily="18" charset="0"/>
              </a:rPr>
              <a:t>2</a:t>
            </a: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, C</a:t>
            </a:r>
            <a:r>
              <a:rPr lang="en-US" altLang="en-US" sz="2000" baseline="-25000">
                <a:latin typeface="Garamond" pitchFamily="18" charset="0"/>
                <a:cs typeface="Times New Roman" pitchFamily="18" charset="0"/>
              </a:rPr>
              <a:t>1</a:t>
            </a: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, C</a:t>
            </a:r>
            <a:r>
              <a:rPr lang="en-US" altLang="en-US" sz="2000" baseline="-25000">
                <a:latin typeface="Garamond" pitchFamily="18" charset="0"/>
                <a:cs typeface="Times New Roman" pitchFamily="18" charset="0"/>
              </a:rPr>
              <a:t>2</a:t>
            </a:r>
          </a:p>
          <a:p>
            <a:pPr marL="1100138" lvl="1" indent="-533400"/>
            <a:endParaRPr lang="en-US" altLang="en-US" sz="2000">
              <a:latin typeface="Garamond" pitchFamily="18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1100138" lvl="1" indent="-533400"/>
            <a:endParaRPr lang="en-US" altLang="en-US" sz="2000">
              <a:latin typeface="Trebuchet MS" pitchFamily="34" charset="0"/>
              <a:cs typeface="Times New Roman" pitchFamily="18" charset="0"/>
            </a:endParaRPr>
          </a:p>
          <a:p>
            <a:pPr marL="609600" indent="-609600"/>
            <a:r>
              <a:rPr lang="en-US" altLang="en-US" sz="2400">
                <a:latin typeface="Garamond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74787" name="Rectangle 1027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Substitution Cipher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Polyalphabetic Caesar Cipher</a:t>
            </a:r>
            <a:endParaRPr lang="en-US" altLang="en-US" sz="28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374793" name="AutoShape 1033"/>
          <p:cNvSpPr>
            <a:spLocks noChangeArrowheads="1"/>
          </p:cNvSpPr>
          <p:nvPr/>
        </p:nvSpPr>
        <p:spPr bwMode="auto">
          <a:xfrm>
            <a:off x="8534400" y="5219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Encrypted </a:t>
            </a:r>
          </a:p>
          <a:p>
            <a:pPr algn="ctr"/>
            <a:r>
              <a:rPr lang="en-US" altLang="en-US" sz="1200"/>
              <a:t>Message: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Gnu, n etox dhz.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tenvj</a:t>
            </a:r>
          </a:p>
        </p:txBody>
      </p:sp>
      <p:sp>
        <p:nvSpPr>
          <p:cNvPr id="374794" name="AutoShape 1034"/>
          <p:cNvSpPr>
            <a:spLocks noChangeArrowheads="1"/>
          </p:cNvSpPr>
          <p:nvPr/>
        </p:nvSpPr>
        <p:spPr bwMode="auto">
          <a:xfrm>
            <a:off x="1320800" y="5219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Message: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Bob, I love you. 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Alice</a:t>
            </a:r>
          </a:p>
        </p:txBody>
      </p:sp>
      <p:sp>
        <p:nvSpPr>
          <p:cNvPr id="374795" name="AutoShape 1035"/>
          <p:cNvSpPr>
            <a:spLocks noChangeArrowheads="1"/>
          </p:cNvSpPr>
          <p:nvPr/>
        </p:nvSpPr>
        <p:spPr bwMode="auto">
          <a:xfrm>
            <a:off x="4775200" y="5181600"/>
            <a:ext cx="18288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Cipher: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Monoalphabetic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Cipher</a:t>
            </a:r>
            <a:r>
              <a:rPr lang="en-US" altLang="en-US" sz="1200"/>
              <a:t> 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374796" name="Line 1036"/>
          <p:cNvSpPr>
            <a:spLocks noChangeShapeType="1"/>
          </p:cNvSpPr>
          <p:nvPr/>
        </p:nvSpPr>
        <p:spPr bwMode="auto">
          <a:xfrm flipV="1">
            <a:off x="5588000" y="632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7" name="Line 1037"/>
          <p:cNvSpPr>
            <a:spLocks noChangeShapeType="1"/>
          </p:cNvSpPr>
          <p:nvPr/>
        </p:nvSpPr>
        <p:spPr bwMode="auto">
          <a:xfrm rot="-5400000">
            <a:off x="3708400" y="5359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8" name="Line 1038"/>
          <p:cNvSpPr>
            <a:spLocks noChangeShapeType="1"/>
          </p:cNvSpPr>
          <p:nvPr/>
        </p:nvSpPr>
        <p:spPr bwMode="auto">
          <a:xfrm rot="-5400000">
            <a:off x="7569200" y="5359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9" name="Text Box 1039"/>
          <p:cNvSpPr txBox="1">
            <a:spLocks noChangeArrowheads="1"/>
          </p:cNvSpPr>
          <p:nvPr/>
        </p:nvSpPr>
        <p:spPr bwMode="auto">
          <a:xfrm>
            <a:off x="5107517" y="6491288"/>
            <a:ext cx="512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  </a:t>
            </a:r>
            <a:r>
              <a:rPr lang="en-US" altLang="en-US" sz="1200"/>
              <a:t>Key</a:t>
            </a:r>
          </a:p>
        </p:txBody>
      </p:sp>
      <p:grpSp>
        <p:nvGrpSpPr>
          <p:cNvPr id="374806" name="Group 1046"/>
          <p:cNvGrpSpPr>
            <a:grpSpLocks/>
          </p:cNvGrpSpPr>
          <p:nvPr/>
        </p:nvGrpSpPr>
        <p:grpSpPr bwMode="auto">
          <a:xfrm>
            <a:off x="406401" y="2955926"/>
            <a:ext cx="11379200" cy="1616075"/>
            <a:chOff x="384" y="1238"/>
            <a:chExt cx="5376" cy="1018"/>
          </a:xfrm>
        </p:grpSpPr>
        <p:sp>
          <p:nvSpPr>
            <p:cNvPr id="374801" name="Text Box 1041"/>
            <p:cNvSpPr txBox="1">
              <a:spLocks noChangeArrowheads="1"/>
            </p:cNvSpPr>
            <p:nvPr/>
          </p:nvSpPr>
          <p:spPr bwMode="auto">
            <a:xfrm>
              <a:off x="411" y="1238"/>
              <a:ext cx="3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1"/>
                  </a:solidFill>
                  <a:latin typeface="Trebuchet MS" pitchFamily="34" charset="0"/>
                  <a:cs typeface="Times New Roman" pitchFamily="18" charset="0"/>
                </a:rPr>
                <a:t>Plain Text</a:t>
              </a:r>
              <a:r>
                <a:rPr lang="en-US" altLang="en-US" sz="2000"/>
                <a:t>	A B C D E F G H  I  J K L M N O P Q R S T U V W X Y Z</a:t>
              </a:r>
            </a:p>
          </p:txBody>
        </p:sp>
        <p:sp>
          <p:nvSpPr>
            <p:cNvPr id="374802" name="Text Box 1042"/>
            <p:cNvSpPr txBox="1">
              <a:spLocks noChangeArrowheads="1"/>
            </p:cNvSpPr>
            <p:nvPr/>
          </p:nvSpPr>
          <p:spPr bwMode="auto">
            <a:xfrm>
              <a:off x="411" y="1736"/>
              <a:ext cx="34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1"/>
                  </a:solidFill>
                  <a:latin typeface="Trebuchet MS" pitchFamily="34" charset="0"/>
                  <a:cs typeface="Times New Roman" pitchFamily="18" charset="0"/>
                </a:rPr>
                <a:t>C1(k=6)</a:t>
              </a:r>
              <a:r>
                <a:rPr lang="en-US" altLang="en-US" sz="2000"/>
                <a:t>   	F G H  I  J K L M N O P Q R S T U V W X Y Z A B C D E </a:t>
              </a:r>
            </a:p>
          </p:txBody>
        </p:sp>
        <p:sp>
          <p:nvSpPr>
            <p:cNvPr id="374803" name="Line 1043"/>
            <p:cNvSpPr>
              <a:spLocks noChangeShapeType="1"/>
            </p:cNvSpPr>
            <p:nvPr/>
          </p:nvSpPr>
          <p:spPr bwMode="auto">
            <a:xfrm>
              <a:off x="2496" y="152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804" name="Rectangle 1044"/>
            <p:cNvSpPr>
              <a:spLocks noChangeArrowheads="1"/>
            </p:cNvSpPr>
            <p:nvPr/>
          </p:nvSpPr>
          <p:spPr bwMode="auto">
            <a:xfrm>
              <a:off x="384" y="1238"/>
              <a:ext cx="5376" cy="101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5" name="Text Box 1045"/>
            <p:cNvSpPr txBox="1">
              <a:spLocks noChangeArrowheads="1"/>
            </p:cNvSpPr>
            <p:nvPr/>
          </p:nvSpPr>
          <p:spPr bwMode="auto">
            <a:xfrm>
              <a:off x="411" y="1928"/>
              <a:ext cx="34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0">
                  <a:solidFill>
                    <a:schemeClr val="tx1"/>
                  </a:solidFill>
                  <a:latin typeface="Trebuchet MS" pitchFamily="34" charset="0"/>
                  <a:cs typeface="Times New Roman" pitchFamily="18" charset="0"/>
                </a:rPr>
                <a:t>C2(k=20)</a:t>
              </a:r>
              <a:r>
                <a:rPr lang="en-US" altLang="en-US" sz="2000"/>
                <a:t> 	T U V W X Y Z A B C D E F G H  I  J K L M N O P Q R 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531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972800" cy="17526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Obtain a key to for the algorithm and then shift the alphabets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1800">
                <a:latin typeface="Garamond" pitchFamily="18" charset="0"/>
                <a:cs typeface="Times New Roman" pitchFamily="18" charset="0"/>
              </a:rPr>
              <a:t>For instance if the key is word we will shift all the letters by four and remove the letters w, o, r, &amp; d from the encryption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We have to ensure that the mapping is one-to-one 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1800">
                <a:latin typeface="Garamond" pitchFamily="18" charset="0"/>
                <a:cs typeface="Times New Roman" pitchFamily="18" charset="0"/>
              </a:rPr>
              <a:t>no single letter in plain text can map to two different letters in cipher text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1800">
                <a:latin typeface="Garamond" pitchFamily="18" charset="0"/>
                <a:cs typeface="Times New Roman" pitchFamily="18" charset="0"/>
              </a:rPr>
              <a:t>no single letter in cipher text can map to two different letters in plain text</a:t>
            </a:r>
          </a:p>
        </p:txBody>
      </p:sp>
      <p:sp>
        <p:nvSpPr>
          <p:cNvPr id="450563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Substitution Cipher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Using a key to shift alphabet</a:t>
            </a:r>
            <a:endParaRPr lang="en-US" altLang="en-US" sz="28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50564" name="AutoShape 4"/>
          <p:cNvSpPr>
            <a:spLocks noChangeArrowheads="1"/>
          </p:cNvSpPr>
          <p:nvPr/>
        </p:nvSpPr>
        <p:spPr bwMode="auto">
          <a:xfrm>
            <a:off x="8737600" y="4838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Encrypted </a:t>
            </a:r>
          </a:p>
          <a:p>
            <a:pPr algn="ctr"/>
            <a:r>
              <a:rPr lang="en-US" altLang="en-US" sz="1200"/>
              <a:t>Message: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??</a:t>
            </a:r>
          </a:p>
        </p:txBody>
      </p:sp>
      <p:sp>
        <p:nvSpPr>
          <p:cNvPr id="450565" name="AutoShape 5"/>
          <p:cNvSpPr>
            <a:spLocks noChangeArrowheads="1"/>
          </p:cNvSpPr>
          <p:nvPr/>
        </p:nvSpPr>
        <p:spPr bwMode="auto">
          <a:xfrm>
            <a:off x="1524000" y="4838700"/>
            <a:ext cx="1828800" cy="990600"/>
          </a:xfrm>
          <a:prstGeom prst="foldedCorner">
            <a:avLst>
              <a:gd name="adj" fmla="val 125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Message:</a:t>
            </a:r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Bob, I love you. </a:t>
            </a:r>
          </a:p>
          <a:p>
            <a:pPr algn="ctr"/>
            <a:r>
              <a:rPr lang="en-US" altLang="en-US" sz="1200">
                <a:solidFill>
                  <a:srgbClr val="CC0000"/>
                </a:solidFill>
              </a:rPr>
              <a:t>Alice</a:t>
            </a:r>
          </a:p>
        </p:txBody>
      </p:sp>
      <p:sp>
        <p:nvSpPr>
          <p:cNvPr id="450566" name="AutoShape 6"/>
          <p:cNvSpPr>
            <a:spLocks noChangeArrowheads="1"/>
          </p:cNvSpPr>
          <p:nvPr/>
        </p:nvSpPr>
        <p:spPr bwMode="auto">
          <a:xfrm>
            <a:off x="4978400" y="4800600"/>
            <a:ext cx="1828800" cy="1066800"/>
          </a:xfrm>
          <a:prstGeom prst="cube">
            <a:avLst>
              <a:gd name="adj" fmla="val 15181"/>
            </a:avLst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200"/>
          </a:p>
          <a:p>
            <a:pPr algn="ctr"/>
            <a:r>
              <a:rPr lang="en-US" altLang="en-US" sz="1200"/>
              <a:t>Cipher:</a:t>
            </a:r>
          </a:p>
          <a:p>
            <a:pPr algn="ctr"/>
            <a:endParaRPr lang="en-US" altLang="en-US" sz="1200"/>
          </a:p>
          <a:p>
            <a:pPr algn="ctr"/>
            <a:endParaRPr lang="en-US" altLang="en-US" sz="1200">
              <a:solidFill>
                <a:srgbClr val="CC0000"/>
              </a:solidFill>
            </a:endParaRP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V="1">
            <a:off x="5791200" y="5943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68" name="Line 8"/>
          <p:cNvSpPr>
            <a:spLocks noChangeShapeType="1"/>
          </p:cNvSpPr>
          <p:nvPr/>
        </p:nvSpPr>
        <p:spPr bwMode="auto">
          <a:xfrm rot="-5400000">
            <a:off x="3911600" y="4978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69" name="Line 9"/>
          <p:cNvSpPr>
            <a:spLocks noChangeShapeType="1"/>
          </p:cNvSpPr>
          <p:nvPr/>
        </p:nvSpPr>
        <p:spPr bwMode="auto">
          <a:xfrm rot="-5400000">
            <a:off x="7772400" y="4978400"/>
            <a:ext cx="0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5310718" y="6110288"/>
            <a:ext cx="705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  </a:t>
            </a:r>
            <a:r>
              <a:rPr lang="en-US" altLang="en-US" sz="1200"/>
              <a:t>WORD</a:t>
            </a:r>
          </a:p>
        </p:txBody>
      </p:sp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463551" y="3260725"/>
            <a:ext cx="72843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rPr>
              <a:t>Plain Text</a:t>
            </a:r>
            <a:r>
              <a:rPr lang="en-US" altLang="en-US" sz="2000"/>
              <a:t>	A B C D E F G H  I  J K L M N O P Q R S T U V W X Y Z</a:t>
            </a:r>
          </a:p>
        </p:txBody>
      </p:sp>
      <p:sp>
        <p:nvSpPr>
          <p:cNvPr id="450573" name="Text Box 13"/>
          <p:cNvSpPr txBox="1">
            <a:spLocks noChangeArrowheads="1"/>
          </p:cNvSpPr>
          <p:nvPr/>
        </p:nvSpPr>
        <p:spPr bwMode="auto">
          <a:xfrm>
            <a:off x="463551" y="4051300"/>
            <a:ext cx="112670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0">
                <a:solidFill>
                  <a:schemeClr val="tx1"/>
                </a:solidFill>
                <a:latin typeface="Trebuchet MS" pitchFamily="34" charset="0"/>
                <a:cs typeface="Times New Roman" pitchFamily="18" charset="0"/>
              </a:rPr>
              <a:t>C1(k=6)</a:t>
            </a:r>
            <a:r>
              <a:rPr lang="en-US" altLang="en-US" sz="2000"/>
              <a:t>   	W O R D A B C E F G H  I  J K L M N P Q S T U V X Y Z</a:t>
            </a:r>
          </a:p>
        </p:txBody>
      </p:sp>
      <p:sp>
        <p:nvSpPr>
          <p:cNvPr id="450574" name="Line 14"/>
          <p:cNvSpPr>
            <a:spLocks noChangeShapeType="1"/>
          </p:cNvSpPr>
          <p:nvPr/>
        </p:nvSpPr>
        <p:spPr bwMode="auto">
          <a:xfrm>
            <a:off x="4876800" y="37179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575" name="Rectangle 15"/>
          <p:cNvSpPr>
            <a:spLocks noChangeArrowheads="1"/>
          </p:cNvSpPr>
          <p:nvPr/>
        </p:nvSpPr>
        <p:spPr bwMode="auto">
          <a:xfrm>
            <a:off x="406400" y="3260726"/>
            <a:ext cx="11379200" cy="131127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972800" cy="1447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This involves rearrangement of characters on the plain text into columns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000">
                <a:latin typeface="Garamond" pitchFamily="18" charset="0"/>
                <a:cs typeface="Times New Roman" pitchFamily="18" charset="0"/>
              </a:rPr>
              <a:t>The following example shows how letters are transformed</a:t>
            </a:r>
          </a:p>
          <a:p>
            <a:pPr marL="1100138" lvl="1" indent="-533400">
              <a:lnSpc>
                <a:spcPct val="90000"/>
              </a:lnSpc>
            </a:pPr>
            <a:r>
              <a:rPr lang="en-US" altLang="en-US" sz="1800">
                <a:latin typeface="Garamond" pitchFamily="18" charset="0"/>
                <a:cs typeface="Times New Roman" pitchFamily="18" charset="0"/>
              </a:rPr>
              <a:t>If the letters are not exact multiples of the transposition size there may be a few short letters in the last column which can be padded with an infrequent letter such as x or z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Transposition Cipher</a:t>
            </a:r>
            <a:r>
              <a:rPr lang="en-US" altLang="en-US" sz="320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200">
                <a:solidFill>
                  <a:srgbClr val="CC0000"/>
                </a:solidFill>
                <a:latin typeface="Arial-BoldMT"/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Columnar Transposition</a:t>
            </a:r>
            <a:endParaRPr lang="en-US" altLang="en-US" sz="2800">
              <a:solidFill>
                <a:srgbClr val="CC0000"/>
              </a:solidFill>
              <a:latin typeface="Arial-BoldMT"/>
            </a:endParaRPr>
          </a:p>
        </p:txBody>
      </p:sp>
      <p:sp>
        <p:nvSpPr>
          <p:cNvPr id="454667" name="Text Box 11"/>
          <p:cNvSpPr txBox="1">
            <a:spLocks noChangeArrowheads="1"/>
          </p:cNvSpPr>
          <p:nvPr/>
        </p:nvSpPr>
        <p:spPr bwMode="auto">
          <a:xfrm>
            <a:off x="2032000" y="3122614"/>
            <a:ext cx="1723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T H I S I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S A M E S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S A G E T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O S H O W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H O W A C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O L U M N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A R T R A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N S P O S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I T I O N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W O R K S</a:t>
            </a:r>
          </a:p>
        </p:txBody>
      </p:sp>
      <p:sp>
        <p:nvSpPr>
          <p:cNvPr id="454671" name="Text Box 15"/>
          <p:cNvSpPr txBox="1">
            <a:spLocks noChangeArrowheads="1"/>
          </p:cNvSpPr>
          <p:nvPr/>
        </p:nvSpPr>
        <p:spPr bwMode="auto">
          <a:xfrm>
            <a:off x="6053667" y="3095626"/>
            <a:ext cx="1723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T S S O H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O A N I W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H A A S O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L R S T O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I M G H W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U T P I R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S E E O A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M R O O K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I S T W C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latin typeface="Lucida Console" pitchFamily="49" charset="0"/>
              </a:rPr>
              <a:t>N A S N S</a:t>
            </a:r>
          </a:p>
        </p:txBody>
      </p:sp>
      <p:sp>
        <p:nvSpPr>
          <p:cNvPr id="454672" name="Text Box 16"/>
          <p:cNvSpPr txBox="1">
            <a:spLocks noChangeArrowheads="1"/>
          </p:cNvSpPr>
          <p:nvPr/>
        </p:nvSpPr>
        <p:spPr bwMode="auto">
          <a:xfrm>
            <a:off x="1909234" y="2590800"/>
            <a:ext cx="1075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Plain Text</a:t>
            </a:r>
          </a:p>
        </p:txBody>
      </p:sp>
      <p:sp>
        <p:nvSpPr>
          <p:cNvPr id="454673" name="Text Box 17"/>
          <p:cNvSpPr txBox="1">
            <a:spLocks noChangeArrowheads="1"/>
          </p:cNvSpPr>
          <p:nvPr/>
        </p:nvSpPr>
        <p:spPr bwMode="auto">
          <a:xfrm>
            <a:off x="5964767" y="2590800"/>
            <a:ext cx="1233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Cipher Text</a:t>
            </a:r>
          </a:p>
        </p:txBody>
      </p:sp>
    </p:spTree>
    <p:extLst>
      <p:ext uri="{BB962C8B-B14F-4D97-AF65-F5344CB8AC3E}">
        <p14:creationId xmlns:p14="http://schemas.microsoft.com/office/powerpoint/2010/main" val="192210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769600" cy="5334000"/>
          </a:xfrm>
        </p:spPr>
        <p:txBody>
          <a:bodyPr/>
          <a:lstStyle/>
          <a:p>
            <a:pPr marL="609600" indent="-609600"/>
            <a:r>
              <a:rPr lang="en-US" altLang="en-US" sz="2800">
                <a:latin typeface="Garamond" pitchFamily="18" charset="0"/>
                <a:cs typeface="Times New Roman" pitchFamily="18" charset="0"/>
              </a:rPr>
              <a:t>The amount of secrecy needed should determine the amount of labor appropriate for the encryption and decryption.</a:t>
            </a:r>
          </a:p>
          <a:p>
            <a:pPr marL="609600" indent="-609600"/>
            <a:r>
              <a:rPr lang="en-US" altLang="en-US" sz="2800">
                <a:latin typeface="Garamond" pitchFamily="18" charset="0"/>
                <a:cs typeface="Times New Roman" pitchFamily="18" charset="0"/>
              </a:rPr>
              <a:t>The set of keys and the enciphering algorithm should be free from complexity.</a:t>
            </a:r>
          </a:p>
          <a:p>
            <a:pPr marL="609600" indent="-609600"/>
            <a:r>
              <a:rPr lang="en-US" altLang="en-US" sz="2800">
                <a:latin typeface="Garamond" pitchFamily="18" charset="0"/>
                <a:cs typeface="Times New Roman" pitchFamily="18" charset="0"/>
              </a:rPr>
              <a:t>The implementation of the process should be as simple as possible.</a:t>
            </a:r>
          </a:p>
          <a:p>
            <a:pPr marL="609600" indent="-609600"/>
            <a:r>
              <a:rPr lang="en-US" altLang="en-US" sz="2800">
                <a:latin typeface="Garamond" pitchFamily="18" charset="0"/>
                <a:cs typeface="Times New Roman" pitchFamily="18" charset="0"/>
              </a:rPr>
              <a:t>Errors in ciphering should not propagate and cause corruption of further information in the message.</a:t>
            </a:r>
          </a:p>
          <a:p>
            <a:pPr marL="609600" indent="-609600"/>
            <a:r>
              <a:rPr lang="en-US" altLang="en-US" sz="2800">
                <a:latin typeface="Garamond" pitchFamily="18" charset="0"/>
                <a:cs typeface="Times New Roman" pitchFamily="18" charset="0"/>
              </a:rPr>
              <a:t>The size of the enciphered text should be no larger than the text of the original message.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914400" y="762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3600">
                <a:solidFill>
                  <a:srgbClr val="CC0000"/>
                </a:solidFill>
              </a:rPr>
              <a:t>Ciphers</a:t>
            </a:r>
            <a:br>
              <a:rPr lang="en-US" altLang="en-US" sz="3600">
                <a:solidFill>
                  <a:srgbClr val="CC0000"/>
                </a:solidFill>
              </a:rPr>
            </a:br>
            <a:r>
              <a:rPr lang="en-US" altLang="en-US" sz="2400">
                <a:solidFill>
                  <a:srgbClr val="333399"/>
                </a:solidFill>
                <a:latin typeface="Arial" pitchFamily="34" charset="0"/>
              </a:rPr>
              <a:t>Shannon’s Characteristics of “Good” Ciphers</a:t>
            </a:r>
          </a:p>
        </p:txBody>
      </p:sp>
    </p:spTree>
    <p:extLst>
      <p:ext uri="{BB962C8B-B14F-4D97-AF65-F5344CB8AC3E}">
        <p14:creationId xmlns:p14="http://schemas.microsoft.com/office/powerpoint/2010/main" val="1852455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530</TotalTime>
  <Words>1485</Words>
  <Application>Microsoft Office PowerPoint</Application>
  <PresentationFormat>Custom</PresentationFormat>
  <Paragraphs>226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1_Office Theme</vt:lpstr>
      <vt:lpstr>Contents Slide Master</vt:lpstr>
      <vt:lpstr>CorelDRAW</vt:lpstr>
      <vt:lpstr>PowerPoint Presentation</vt:lpstr>
      <vt:lpstr>Lecture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Pooja</cp:lastModifiedBy>
  <cp:revision>119</cp:revision>
  <dcterms:created xsi:type="dcterms:W3CDTF">2019-01-09T10:33:58Z</dcterms:created>
  <dcterms:modified xsi:type="dcterms:W3CDTF">2022-06-19T10:05:05Z</dcterms:modified>
</cp:coreProperties>
</file>