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4"/>
  </p:notesMasterIdLst>
  <p:handoutMasterIdLst>
    <p:handoutMasterId r:id="rId15"/>
  </p:handoutMasterIdLst>
  <p:sldIdLst>
    <p:sldId id="287" r:id="rId3"/>
    <p:sldId id="281" r:id="rId4"/>
    <p:sldId id="416" r:id="rId5"/>
    <p:sldId id="417" r:id="rId6"/>
    <p:sldId id="418" r:id="rId7"/>
    <p:sldId id="419" r:id="rId8"/>
    <p:sldId id="420" r:id="rId9"/>
    <p:sldId id="421" r:id="rId10"/>
    <p:sldId id="422" r:id="rId11"/>
    <p:sldId id="409"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24" autoAdjust="0"/>
  </p:normalViewPr>
  <p:slideViewPr>
    <p:cSldViewPr snapToGrid="0">
      <p:cViewPr>
        <p:scale>
          <a:sx n="60" d="100"/>
          <a:sy n="60" d="100"/>
        </p:scale>
        <p:origin x="-1104" y="-294"/>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24fHLWXGS-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edium.com/@dandobusiness/introduction-to-hacking-web-applications-d72e52b247b2" TargetMode="External"/><Relationship Id="rId5" Type="http://schemas.openxmlformats.org/officeDocument/2006/relationships/hyperlink" Target="https://www.knowledgehut.com/blog/security/hacking-web-applications" TargetMode="External"/><Relationship Id="rId4" Type="http://schemas.openxmlformats.org/officeDocument/2006/relationships/hyperlink" Target="https://www.youtube.com/watch?v=X4eRbHgRawI" TargetMode="Externa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asp-net-tutorial"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nowledgehut.com/blog/security/hacking-web-applica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02" name="CorelDRAW" r:id="rId3" imgW="2169000" imgH="2169360" progId="">
                  <p:embed/>
                </p:oleObj>
              </mc:Choice>
              <mc:Fallback>
                <p:oleObj name="CorelDRAW" r:id="rId3" imgW="2169000" imgH="2169360" progId="">
                  <p:embed/>
                  <p:pic>
                    <p:nvPicPr>
                      <p:cNvPr id="0" name="Picture 32"/>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3206107" y="4985847"/>
            <a:ext cx="7047166" cy="830997"/>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Introduction to web applications, Web application hacking</a:t>
            </a: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561051" y="1391654"/>
            <a:ext cx="7575551" cy="5078313"/>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Web </a:t>
            </a:r>
            <a:r>
              <a:rPr lang="en-US" dirty="0">
                <a:latin typeface="Times New Roman" pitchFamily="18" charset="0"/>
                <a:cs typeface="Times New Roman" pitchFamily="18" charset="0"/>
              </a:rPr>
              <a:t>Design With HTML, CSS, JavaScript and jQuery Set, 1st </a:t>
            </a:r>
            <a:r>
              <a:rPr lang="en-US" dirty="0" smtClean="0">
                <a:latin typeface="Times New Roman" pitchFamily="18" charset="0"/>
                <a:cs typeface="Times New Roman" pitchFamily="18" charset="0"/>
              </a:rPr>
              <a:t>Edition, </a:t>
            </a:r>
            <a:r>
              <a:rPr lang="en-US" dirty="0">
                <a:latin typeface="Times New Roman" pitchFamily="18" charset="0"/>
                <a:cs typeface="Times New Roman" pitchFamily="18" charset="0"/>
              </a:rPr>
              <a:t>by Jon </a:t>
            </a:r>
            <a:r>
              <a:rPr lang="en-US" dirty="0" smtClean="0">
                <a:latin typeface="Times New Roman" pitchFamily="18" charset="0"/>
                <a:cs typeface="Times New Roman" pitchFamily="18" charset="0"/>
              </a:rPr>
              <a:t>Duckett.</a:t>
            </a: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t>Relevant Videos:</a:t>
            </a:r>
            <a:endParaRPr lang="en-US" dirty="0" smtClean="0"/>
          </a:p>
          <a:p>
            <a:r>
              <a:rPr lang="en-US" dirty="0" smtClean="0">
                <a:hlinkClick r:id="rId3"/>
              </a:rPr>
              <a:t>1.</a:t>
            </a:r>
            <a:r>
              <a:rPr lang="en-US" u="sng" dirty="0" smtClean="0">
                <a:hlinkClick r:id="rId3"/>
              </a:rPr>
              <a:t> https://www.youtube.com/watch?v=24fHLWXGS-M</a:t>
            </a:r>
            <a:endParaRPr lang="en-US" dirty="0" smtClean="0"/>
          </a:p>
          <a:p>
            <a:r>
              <a:rPr lang="en-US" u="sng" dirty="0" smtClean="0">
                <a:hlinkClick r:id="rId4"/>
              </a:rPr>
              <a:t>2. https://www.youtube.com/watch?v=X4eRbHgRawI</a:t>
            </a:r>
            <a:endParaRPr lang="en-US" dirty="0" smtClean="0"/>
          </a:p>
          <a:p>
            <a:endParaRPr lang="en-US" b="1" dirty="0">
              <a:latin typeface="Times New Roman" pitchFamily="18" charset="0"/>
              <a:cs typeface="Times New Roman" pitchFamily="18" charset="0"/>
            </a:endParaRPr>
          </a:p>
          <a:p>
            <a:r>
              <a:rPr lang="en-US" b="1" dirty="0" smtClean="0"/>
              <a:t>Reference Links:</a:t>
            </a:r>
            <a:endParaRPr lang="en-US" dirty="0" smtClean="0"/>
          </a:p>
          <a:p>
            <a:r>
              <a:rPr lang="en-US" u="sng" dirty="0" smtClean="0">
                <a:hlinkClick r:id="rId5"/>
              </a:rPr>
              <a:t>1. https://www.knowledgehut.com/blog/security/hacking-web-applications</a:t>
            </a:r>
            <a:endParaRPr lang="en-US" dirty="0" smtClean="0"/>
          </a:p>
          <a:p>
            <a:r>
              <a:rPr lang="en-US" u="sng" dirty="0" smtClean="0">
                <a:hlinkClick r:id="rId6"/>
              </a:rPr>
              <a:t>2. https://medium.com/@dandobusiness/introduction-to-hacking-web-applications-d72e52b247b2</a:t>
            </a:r>
            <a:endParaRPr lang="en-US" dirty="0" smtClean="0"/>
          </a:p>
          <a:p>
            <a:r>
              <a:rPr lang="en-US" dirty="0" smtClean="0"/>
              <a:t/>
            </a:r>
            <a:br>
              <a:rPr lang="en-US" dirty="0" smtClean="0"/>
            </a:br>
            <a:endParaRPr lang="en-US" dirty="0" smtClean="0"/>
          </a:p>
          <a:p>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26" name="CorelDRAW" r:id="rId3" imgW="2169000" imgH="2169360" progId="">
                    <p:embed/>
                  </p:oleObj>
                </mc:Choice>
                <mc:Fallback>
                  <p:oleObj name="CorelDRAW" r:id="rId3" imgW="2169000" imgH="2169360" progId="">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cs typeface="Times New Roman" pitchFamily="18" charset="0"/>
              </a:rPr>
              <a:t>In this lecture, we will discuss:</a:t>
            </a:r>
          </a:p>
          <a:p>
            <a:pPr>
              <a:lnSpc>
                <a:spcPct val="100000"/>
              </a:lnSpc>
              <a:spcBef>
                <a:spcPts val="0"/>
              </a:spcBef>
              <a:buFont typeface="Arial" pitchFamily="34" charset="0"/>
              <a:buChar char="•"/>
            </a:pPr>
            <a:r>
              <a:rPr lang="en-US" sz="2400" dirty="0" smtClean="0">
                <a:solidFill>
                  <a:prstClr val="black"/>
                </a:solidFill>
              </a:rPr>
              <a:t>Introduction to Introduction to web applications, Web application hacking</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6082" name="Picture 2" descr="Web Application | What is Web Application - Javatpoint"/>
          <p:cNvPicPr>
            <a:picLocks noChangeAspect="1" noChangeArrowheads="1"/>
          </p:cNvPicPr>
          <p:nvPr/>
        </p:nvPicPr>
        <p:blipFill>
          <a:blip r:embed="rId3"/>
          <a:srcRect/>
          <a:stretch>
            <a:fillRect/>
          </a:stretch>
        </p:blipFill>
        <p:spPr bwMode="auto">
          <a:xfrm>
            <a:off x="5372881" y="1418897"/>
            <a:ext cx="5779800" cy="4792718"/>
          </a:xfrm>
          <a:prstGeom prst="rect">
            <a:avLst/>
          </a:prstGeom>
          <a:noFill/>
        </p:spPr>
      </p:pic>
    </p:spTree>
    <p:extLst>
      <p:ext uri="{BB962C8B-B14F-4D97-AF65-F5344CB8AC3E}">
        <p14:creationId xmlns:p14="http://schemas.microsoft.com/office/powerpoint/2010/main" val="69380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C7DAE7-5F12-49FB-8A3C-6AA737C8C3E9}" type="slidenum">
              <a:rPr lang="en-US" altLang="en-US"/>
              <a:pPr/>
              <a:t>3</a:t>
            </a:fld>
            <a:endParaRPr lang="en-US" altLang="en-US"/>
          </a:p>
        </p:txBody>
      </p:sp>
      <p:sp>
        <p:nvSpPr>
          <p:cNvPr id="2050" name="Rectangle 2"/>
          <p:cNvSpPr>
            <a:spLocks noGrp="1" noChangeArrowheads="1"/>
          </p:cNvSpPr>
          <p:nvPr>
            <p:ph type="title"/>
          </p:nvPr>
        </p:nvSpPr>
        <p:spPr/>
        <p:txBody>
          <a:bodyPr/>
          <a:lstStyle/>
          <a:p>
            <a:r>
              <a:rPr lang="en-US" b="1" dirty="0" smtClean="0"/>
              <a:t>Web-application</a:t>
            </a:r>
            <a:endParaRPr lang="en-US" b="1" dirty="0" smtClean="0"/>
          </a:p>
        </p:txBody>
      </p:sp>
      <p:sp>
        <p:nvSpPr>
          <p:cNvPr id="2051" name="Rectangle 3"/>
          <p:cNvSpPr>
            <a:spLocks noGrp="1" noChangeArrowheads="1"/>
          </p:cNvSpPr>
          <p:nvPr>
            <p:ph type="body" idx="1"/>
          </p:nvPr>
        </p:nvSpPr>
        <p:spPr/>
        <p:txBody>
          <a:bodyPr/>
          <a:lstStyle/>
          <a:p>
            <a:pPr algn="just"/>
            <a:r>
              <a:rPr lang="en-US" sz="2400" dirty="0" smtClean="0"/>
              <a:t>A web-application is an application program that is usually stored on a remote server, and users can access it through the use of </a:t>
            </a:r>
            <a:r>
              <a:rPr lang="en-US" sz="2400" b="1" dirty="0" smtClean="0"/>
              <a:t>Software</a:t>
            </a:r>
            <a:r>
              <a:rPr lang="en-US" sz="2400" dirty="0" smtClean="0"/>
              <a:t> known as </a:t>
            </a:r>
            <a:r>
              <a:rPr lang="en-US" sz="2400" b="1" dirty="0" smtClean="0"/>
              <a:t>web-browser.</a:t>
            </a:r>
            <a:endParaRPr lang="en-US" sz="2400" dirty="0" smtClean="0"/>
          </a:p>
          <a:p>
            <a:pPr algn="just"/>
            <a:r>
              <a:rPr lang="en-US" altLang="en-US" sz="2400" dirty="0" smtClean="0"/>
              <a:t>In general, a web application can contain online shops (or we can also say them e-commerce shops), webmail's, calculators, social media platforms, etc. There is also some kind of web application that usually requires a special kind of web browser to access them. </a:t>
            </a:r>
          </a:p>
          <a:p>
            <a:pPr algn="just"/>
            <a:r>
              <a:rPr lang="en-US" altLang="en-US" sz="2400" dirty="0"/>
              <a:t> </a:t>
            </a:r>
            <a:r>
              <a:rPr lang="en-US" altLang="en-US" sz="2400" dirty="0" smtClean="0"/>
              <a:t>We cannot access those kinds of web applications by using regular web- browsers. However, most of the web applications available on the internet can be accessed using a standard web browser.</a:t>
            </a:r>
            <a:endParaRPr lang="en-US" altLang="en-US" sz="2400" dirty="0"/>
          </a:p>
        </p:txBody>
      </p:sp>
    </p:spTree>
    <p:extLst>
      <p:ext uri="{BB962C8B-B14F-4D97-AF65-F5344CB8AC3E}">
        <p14:creationId xmlns:p14="http://schemas.microsoft.com/office/powerpoint/2010/main" val="141509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anim calcmode="lin" valueType="num">
                                      <p:cBhvr additive="base">
                                        <p:cTn id="13" dur="500" fill="hold"/>
                                        <p:tgtEl>
                                          <p:spTgt spid="20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51">
                                            <p:txEl>
                                              <p:pRg st="2" end="2"/>
                                            </p:txEl>
                                          </p:spTgt>
                                        </p:tgtEl>
                                        <p:attrNameLst>
                                          <p:attrName>style.visibility</p:attrName>
                                        </p:attrNameLst>
                                      </p:cBhvr>
                                      <p:to>
                                        <p:strVal val="visible"/>
                                      </p:to>
                                    </p:set>
                                    <p:anim calcmode="lin" valueType="num">
                                      <p:cBhvr additive="base">
                                        <p:cTn id="19" dur="500" fill="hold"/>
                                        <p:tgtEl>
                                          <p:spTgt spid="20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BEA0BEF-296F-4383-AEA6-CAF76621D299}" type="slidenum">
              <a:rPr lang="en-US" altLang="en-US"/>
              <a:pPr/>
              <a:t>4</a:t>
            </a:fld>
            <a:endParaRPr lang="en-US" altLang="en-US"/>
          </a:p>
        </p:txBody>
      </p:sp>
      <p:sp>
        <p:nvSpPr>
          <p:cNvPr id="6146" name="Rectangle 2"/>
          <p:cNvSpPr>
            <a:spLocks noGrp="1" noChangeArrowheads="1"/>
          </p:cNvSpPr>
          <p:nvPr>
            <p:ph type="title"/>
          </p:nvPr>
        </p:nvSpPr>
        <p:spPr/>
        <p:txBody>
          <a:bodyPr/>
          <a:lstStyle/>
          <a:p>
            <a:r>
              <a:rPr lang="en-US" altLang="en-US" dirty="0" smtClean="0">
                <a:latin typeface="Garamond" pitchFamily="18" charset="0"/>
              </a:rPr>
              <a:t>How does a web- application work?</a:t>
            </a:r>
          </a:p>
        </p:txBody>
      </p:sp>
      <p:sp>
        <p:nvSpPr>
          <p:cNvPr id="6147" name="Rectangle 3"/>
          <p:cNvSpPr>
            <a:spLocks noGrp="1" noChangeArrowheads="1"/>
          </p:cNvSpPr>
          <p:nvPr>
            <p:ph type="body" idx="1"/>
          </p:nvPr>
        </p:nvSpPr>
        <p:spPr/>
        <p:txBody>
          <a:bodyPr>
            <a:normAutofit fontScale="85000" lnSpcReduction="10000"/>
          </a:bodyPr>
          <a:lstStyle/>
          <a:p>
            <a:r>
              <a:rPr lang="en-US" dirty="0" smtClean="0"/>
              <a:t>A web application are generally coded using the languages supported by almost every web-browsers such as HTML, JavaScript because these are the languages that rely on the web browsers to render the program executable.</a:t>
            </a:r>
          </a:p>
          <a:p>
            <a:r>
              <a:rPr lang="en-US" dirty="0" smtClean="0"/>
              <a:t>Some of the web applications are entirely static due to which they not required any processing on the server at all while, on the other hand, some web applications are dynamic and require server-side processing.</a:t>
            </a:r>
          </a:p>
          <a:p>
            <a:r>
              <a:rPr lang="en-US" dirty="0" smtClean="0"/>
              <a:t>To operate a web- application, we usually required a web server (or we can say some space on the web-server for our programs/application's code) to manage the clients' upcoming requests and required an application server.</a:t>
            </a:r>
          </a:p>
          <a:p>
            <a:r>
              <a:rPr lang="en-US" dirty="0" smtClean="0"/>
              <a:t>The application server performs the task that requested by the clients, which also may need a database to store the information sometimes. Application server technologies range from </a:t>
            </a:r>
            <a:r>
              <a:rPr lang="en-US" b="1" dirty="0" smtClean="0">
                <a:hlinkClick r:id="rId3"/>
              </a:rPr>
              <a:t>ASP.NET</a:t>
            </a:r>
            <a:r>
              <a:rPr lang="en-US" b="1" dirty="0" smtClean="0"/>
              <a:t>, ASP</a:t>
            </a:r>
            <a:r>
              <a:rPr lang="en-US" dirty="0" smtClean="0"/>
              <a:t>, and </a:t>
            </a:r>
            <a:r>
              <a:rPr lang="en-US" b="1" dirty="0" smtClean="0"/>
              <a:t>ColdFusion to PHP and JSP</a:t>
            </a:r>
            <a:r>
              <a:rPr lang="en-US" dirty="0" smtClean="0"/>
              <a:t>.</a:t>
            </a:r>
            <a:endParaRPr lang="en-US" dirty="0"/>
          </a:p>
        </p:txBody>
      </p:sp>
    </p:spTree>
    <p:extLst>
      <p:ext uri="{BB962C8B-B14F-4D97-AF65-F5344CB8AC3E}">
        <p14:creationId xmlns:p14="http://schemas.microsoft.com/office/powerpoint/2010/main" val="120047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88066" name="Picture 2" descr="What is a Web Application"/>
          <p:cNvPicPr>
            <a:picLocks noChangeAspect="1" noChangeArrowheads="1"/>
          </p:cNvPicPr>
          <p:nvPr/>
        </p:nvPicPr>
        <p:blipFill>
          <a:blip r:embed="rId2"/>
          <a:srcRect/>
          <a:stretch>
            <a:fillRect/>
          </a:stretch>
        </p:blipFill>
        <p:spPr bwMode="auto">
          <a:xfrm>
            <a:off x="833490" y="595312"/>
            <a:ext cx="11600685" cy="537981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89090" name="Picture 2" descr="What is a Web Application"/>
          <p:cNvPicPr>
            <a:picLocks noChangeAspect="1" noChangeArrowheads="1"/>
          </p:cNvPicPr>
          <p:nvPr/>
        </p:nvPicPr>
        <p:blipFill>
          <a:blip r:embed="rId2"/>
          <a:srcRect/>
          <a:stretch>
            <a:fillRect/>
          </a:stretch>
        </p:blipFill>
        <p:spPr bwMode="auto">
          <a:xfrm>
            <a:off x="693683" y="1248157"/>
            <a:ext cx="10923769" cy="450625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Hacking </a:t>
            </a:r>
            <a:r>
              <a:rPr lang="en-US" b="1" dirty="0" smtClean="0"/>
              <a:t>web applications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Some of the most common forms of attacks:</a:t>
            </a:r>
          </a:p>
          <a:p>
            <a:pPr algn="just"/>
            <a:r>
              <a:rPr lang="en-US" dirty="0" smtClean="0"/>
              <a:t>Cross site scripting (XSS) — This vulnerability allows the attacker to target other users on the application to gain their user data or perform </a:t>
            </a:r>
            <a:r>
              <a:rPr lang="en-US" dirty="0" err="1" smtClean="0"/>
              <a:t>unauthorised</a:t>
            </a:r>
            <a:r>
              <a:rPr lang="en-US" dirty="0" smtClean="0"/>
              <a:t> actions on their behalf.</a:t>
            </a:r>
          </a:p>
          <a:p>
            <a:pPr algn="just"/>
            <a:r>
              <a:rPr lang="en-US" dirty="0" smtClean="0"/>
              <a:t>Cross site request forgery (CSRF) — Is an attack that forces a user to perform an unintended action. E.g. get them to change their password or transfer funds to the attackers account.</a:t>
            </a:r>
          </a:p>
          <a:p>
            <a:pPr algn="just"/>
            <a:r>
              <a:rPr lang="en-US" dirty="0" smtClean="0"/>
              <a:t>Information Leakage — As the name suggests this vulnerability allows the attacker gain information about an application or its underlying data. This could be from developers leaving comments in the source code or through poor error handling</a:t>
            </a:r>
            <a:r>
              <a:rPr lang="en-US" dirty="0" smtClean="0"/>
              <a:t>.</a:t>
            </a:r>
          </a:p>
          <a:p>
            <a:pPr algn="just"/>
            <a:r>
              <a:rPr lang="en-US" dirty="0">
                <a:hlinkClick r:id="rId2"/>
              </a:rPr>
              <a:t>https://</a:t>
            </a:r>
            <a:r>
              <a:rPr lang="en-US" dirty="0" smtClean="0">
                <a:hlinkClick r:id="rId2"/>
              </a:rPr>
              <a:t>www.knowledgehut.com/blog/security/hacking-web-applications</a:t>
            </a:r>
            <a:endParaRPr lang="en-US" dirty="0" smtClean="0"/>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hacking web applications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Broken access controls — Is where the web application fails to protect its data or functionality held for admin users enabling an attacker to access data it shouldn’t be allowed to.</a:t>
            </a:r>
          </a:p>
          <a:p>
            <a:pPr algn="just"/>
            <a:r>
              <a:rPr lang="en-US" dirty="0" smtClean="0"/>
              <a:t>Broken authentication — This includes vulnerabilities that allow users to set weak passwords, have weak or easily guessable recovery password questions, allowing brute force login attempts.</a:t>
            </a:r>
          </a:p>
          <a:p>
            <a:pPr algn="just"/>
            <a:r>
              <a:rPr lang="en-US" dirty="0" smtClean="0"/>
              <a:t>SQL injection — The popularity of this attack has fallen in recent years due to new functions and libraries that can help developers protect their application. Increased awareness of SQL injection taught in schools and throughout university means that even junior developers are aware of the potential implications of not </a:t>
            </a:r>
            <a:r>
              <a:rPr lang="en-US" dirty="0" err="1" smtClean="0"/>
              <a:t>sanitising</a:t>
            </a:r>
            <a:r>
              <a:rPr lang="en-US" dirty="0" smtClean="0"/>
              <a:t> user inputs that form part of the SQL query string.</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ecurity mechanisms</a:t>
            </a:r>
            <a:endParaRPr lang="en-US" dirty="0"/>
          </a:p>
        </p:txBody>
      </p:sp>
      <p:sp>
        <p:nvSpPr>
          <p:cNvPr id="3" name="Content Placeholder 2"/>
          <p:cNvSpPr>
            <a:spLocks noGrp="1"/>
          </p:cNvSpPr>
          <p:nvPr>
            <p:ph idx="1"/>
          </p:nvPr>
        </p:nvSpPr>
        <p:spPr/>
        <p:txBody>
          <a:bodyPr/>
          <a:lstStyle/>
          <a:p>
            <a:r>
              <a:rPr lang="en-US" dirty="0" smtClean="0"/>
              <a:t>The web application uses the below security mechanisms:</a:t>
            </a:r>
          </a:p>
          <a:p>
            <a:r>
              <a:rPr lang="en-US" dirty="0" smtClean="0"/>
              <a:t>Authentication</a:t>
            </a:r>
          </a:p>
          <a:p>
            <a:r>
              <a:rPr lang="en-US" dirty="0" smtClean="0"/>
              <a:t>Session management</a:t>
            </a:r>
          </a:p>
          <a:p>
            <a:r>
              <a:rPr lang="en-US" dirty="0" smtClean="0"/>
              <a:t>Access control</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468</TotalTime>
  <Words>594</Words>
  <Application>Microsoft Office PowerPoint</Application>
  <PresentationFormat>Custom</PresentationFormat>
  <Paragraphs>65</Paragraphs>
  <Slides>11</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4" baseType="lpstr">
      <vt:lpstr>1_Office Theme</vt:lpstr>
      <vt:lpstr>Contents Slide Master</vt:lpstr>
      <vt:lpstr>CorelDRAW</vt:lpstr>
      <vt:lpstr>PowerPoint Presentation</vt:lpstr>
      <vt:lpstr>Lecture Objectives </vt:lpstr>
      <vt:lpstr>Web-application</vt:lpstr>
      <vt:lpstr>How does a web- application work?</vt:lpstr>
      <vt:lpstr>PowerPoint Presentation</vt:lpstr>
      <vt:lpstr>PowerPoint Presentation</vt:lpstr>
      <vt:lpstr>Hacking web applications </vt:lpstr>
      <vt:lpstr>Introduction to hacking web applications</vt:lpstr>
      <vt:lpstr>Security mechanisms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102</cp:revision>
  <dcterms:created xsi:type="dcterms:W3CDTF">2019-01-09T10:33:58Z</dcterms:created>
  <dcterms:modified xsi:type="dcterms:W3CDTF">2022-09-06T09:32:14Z</dcterms:modified>
</cp:coreProperties>
</file>