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3"/>
  </p:notesMasterIdLst>
  <p:handoutMasterIdLst>
    <p:handoutMasterId r:id="rId14"/>
  </p:handoutMasterIdLst>
  <p:sldIdLst>
    <p:sldId id="287" r:id="rId3"/>
    <p:sldId id="281" r:id="rId4"/>
    <p:sldId id="427" r:id="rId5"/>
    <p:sldId id="430" r:id="rId6"/>
    <p:sldId id="431" r:id="rId7"/>
    <p:sldId id="432" r:id="rId8"/>
    <p:sldId id="428" r:id="rId9"/>
    <p:sldId id="433" r:id="rId10"/>
    <p:sldId id="409"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6FA1C-F2E2-4F21-AABB-221C211DC449}" type="slidenum">
              <a:rPr lang="en-US" altLang="en-US"/>
              <a:pPr/>
              <a:t>3</a:t>
            </a:fld>
            <a:endParaRPr lang="en-US" altLang="en-US"/>
          </a:p>
        </p:txBody>
      </p:sp>
      <p:sp>
        <p:nvSpPr>
          <p:cNvPr id="3717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371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rowdstrike.com/cybersecurity-101/malware/" TargetMode="External"/><Relationship Id="rId2" Type="http://schemas.openxmlformats.org/officeDocument/2006/relationships/hyperlink" Target="https://www.crowdstrike.com/cybersecurity-101/ransomw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27"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Mobile application: Mobile Malware and App Security.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51"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buFont typeface="Arial" pitchFamily="34" charset="0"/>
              <a:buChar char="•"/>
            </a:pPr>
            <a:r>
              <a:rPr lang="en-US" sz="2400" dirty="0"/>
              <a:t>Mobile application: Mobile Malware and App Security</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descr="https://www.ssl2buy.com/wp-content/uploads/2022/04/mobile-application-secur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839" y="934955"/>
            <a:ext cx="5545521" cy="532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914400" y="1489840"/>
            <a:ext cx="10972800" cy="3791607"/>
          </a:xfrm>
        </p:spPr>
        <p:txBody>
          <a:bodyPr>
            <a:normAutofit/>
          </a:bodyPr>
          <a:lstStyle/>
          <a:p>
            <a:r>
              <a:rPr lang="en-US" sz="2400" b="1" dirty="0" smtClean="0">
                <a:latin typeface="Times New Roman" panose="02020603050405020304" pitchFamily="18" charset="0"/>
                <a:cs typeface="Times New Roman" panose="02020603050405020304" pitchFamily="18" charset="0"/>
              </a:rPr>
              <a:t>Mobile </a:t>
            </a:r>
            <a:r>
              <a:rPr lang="en-US" sz="2400" b="1" dirty="0">
                <a:latin typeface="Times New Roman" panose="02020603050405020304" pitchFamily="18" charset="0"/>
                <a:cs typeface="Times New Roman" panose="02020603050405020304" pitchFamily="18" charset="0"/>
              </a:rPr>
              <a:t>Malware</a:t>
            </a:r>
          </a:p>
          <a:p>
            <a:r>
              <a:rPr lang="en-US" sz="2400" dirty="0">
                <a:latin typeface="Times New Roman" panose="02020603050405020304" pitchFamily="18" charset="0"/>
                <a:cs typeface="Times New Roman" panose="02020603050405020304" pitchFamily="18" charset="0"/>
              </a:rPr>
              <a:t>Mobile malware is malicious software specifically designed to target mobile devices, such as smartphones and tablets, with the goal of gaining access to private data.</a:t>
            </a:r>
          </a:p>
          <a:p>
            <a:r>
              <a:rPr lang="en-US" sz="2400" dirty="0">
                <a:latin typeface="Times New Roman" panose="02020603050405020304" pitchFamily="18" charset="0"/>
                <a:cs typeface="Times New Roman" panose="02020603050405020304" pitchFamily="18" charset="0"/>
              </a:rPr>
              <a:t>Although mobile malware is not currently as pervasive as malware that attacks traditional workstations, it’s a growing threat because many companies now allow employees to access corporate networks using their personal devices, potentially bringing unknown threats into the environment.</a:t>
            </a:r>
          </a:p>
        </p:txBody>
      </p:sp>
      <p:sp>
        <p:nvSpPr>
          <p:cNvPr id="370691" name="Rectangle 3"/>
          <p:cNvSpPr>
            <a:spLocks noChangeArrowheads="1"/>
          </p:cNvSpPr>
          <p:nvPr/>
        </p:nvSpPr>
        <p:spPr bwMode="auto">
          <a:xfrm>
            <a:off x="914400" y="762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itchFamily="18" charset="0"/>
              </a:defRPr>
            </a:lvl1pPr>
            <a:lvl2pPr algn="ctr">
              <a:spcBef>
                <a:spcPct val="0"/>
              </a:spcBef>
              <a:defRPr sz="4400">
                <a:solidFill>
                  <a:schemeClr val="tx2"/>
                </a:solidFill>
                <a:latin typeface="Times New Roman" pitchFamily="18" charset="0"/>
              </a:defRPr>
            </a:lvl2pPr>
            <a:lvl3pPr algn="ctr">
              <a:spcBef>
                <a:spcPct val="0"/>
              </a:spcBef>
              <a:defRPr sz="4400">
                <a:solidFill>
                  <a:schemeClr val="tx2"/>
                </a:solidFill>
                <a:latin typeface="Times New Roman" pitchFamily="18" charset="0"/>
              </a:defRPr>
            </a:lvl3pPr>
            <a:lvl4pPr algn="ctr">
              <a:spcBef>
                <a:spcPct val="0"/>
              </a:spcBef>
              <a:defRPr sz="4400">
                <a:solidFill>
                  <a:schemeClr val="tx2"/>
                </a:solidFill>
                <a:latin typeface="Times New Roman" pitchFamily="18" charset="0"/>
              </a:defRPr>
            </a:lvl4pPr>
            <a:lvl5pPr algn="ctr">
              <a:spcBef>
                <a:spcPct val="0"/>
              </a:spcBef>
              <a:defRPr sz="4400">
                <a:solidFill>
                  <a:schemeClr val="tx2"/>
                </a:solidFill>
                <a:latin typeface="Times New Roman" pitchFamily="18" charset="0"/>
              </a:defRPr>
            </a:lvl5pPr>
            <a:lvl6pPr marL="457200" algn="ctr" fontAlgn="base">
              <a:spcBef>
                <a:spcPct val="0"/>
              </a:spcBef>
              <a:spcAft>
                <a:spcPct val="0"/>
              </a:spcAft>
              <a:defRPr sz="4400">
                <a:solidFill>
                  <a:schemeClr val="tx2"/>
                </a:solidFill>
                <a:latin typeface="Times New Roman" pitchFamily="18" charset="0"/>
              </a:defRPr>
            </a:lvl6pPr>
            <a:lvl7pPr marL="914400" algn="ctr" fontAlgn="base">
              <a:spcBef>
                <a:spcPct val="0"/>
              </a:spcBef>
              <a:spcAft>
                <a:spcPct val="0"/>
              </a:spcAft>
              <a:defRPr sz="4400">
                <a:solidFill>
                  <a:schemeClr val="tx2"/>
                </a:solidFill>
                <a:latin typeface="Times New Roman" pitchFamily="18" charset="0"/>
              </a:defRPr>
            </a:lvl7pPr>
            <a:lvl8pPr marL="1371600" algn="ctr" fontAlgn="base">
              <a:spcBef>
                <a:spcPct val="0"/>
              </a:spcBef>
              <a:spcAft>
                <a:spcPct val="0"/>
              </a:spcAft>
              <a:defRPr sz="4400">
                <a:solidFill>
                  <a:schemeClr val="tx2"/>
                </a:solidFill>
                <a:latin typeface="Times New Roman" pitchFamily="18" charset="0"/>
              </a:defRPr>
            </a:lvl8pPr>
            <a:lvl9pPr marL="1828800" algn="ctr" fontAlgn="base">
              <a:spcBef>
                <a:spcPct val="0"/>
              </a:spcBef>
              <a:spcAft>
                <a:spcPct val="0"/>
              </a:spcAft>
              <a:defRPr sz="4400">
                <a:solidFill>
                  <a:schemeClr val="tx2"/>
                </a:solidFill>
                <a:latin typeface="Times New Roman" pitchFamily="18" charset="0"/>
              </a:defRPr>
            </a:lvl9pPr>
          </a:lstStyle>
          <a:p>
            <a:r>
              <a:rPr lang="en-US" sz="3600" b="1" dirty="0"/>
              <a:t>Mobile Malware</a:t>
            </a:r>
          </a:p>
        </p:txBody>
      </p:sp>
      <p:sp>
        <p:nvSpPr>
          <p:cNvPr id="370697" name="Rectangle 9"/>
          <p:cNvSpPr>
            <a:spLocks noChangeArrowheads="1"/>
          </p:cNvSpPr>
          <p:nvPr/>
        </p:nvSpPr>
        <p:spPr bwMode="auto">
          <a:xfrm>
            <a:off x="914400" y="4038600"/>
            <a:ext cx="1097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spcBef>
                <a:spcPct val="20000"/>
              </a:spcBef>
              <a:buFontTx/>
              <a:buChar char="•"/>
            </a:pPr>
            <a:endParaRPr lang="en-US" altLang="en-US" sz="2000" b="0" dirty="0">
              <a:solidFill>
                <a:srgbClr val="CC0000"/>
              </a:solidFill>
              <a:latin typeface="Garamond" pitchFamily="18" charset="0"/>
              <a:cs typeface="Times New Roman" pitchFamily="18" charset="0"/>
            </a:endParaRPr>
          </a:p>
        </p:txBody>
      </p:sp>
    </p:spTree>
    <p:extLst>
      <p:ext uri="{BB962C8B-B14F-4D97-AF65-F5344CB8AC3E}">
        <p14:creationId xmlns:p14="http://schemas.microsoft.com/office/powerpoint/2010/main" val="81320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Mobile Malware</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1. Spyware and </a:t>
            </a:r>
            <a:r>
              <a:rPr lang="en-US" sz="2400" b="1" dirty="0" err="1">
                <a:latin typeface="Times New Roman" panose="02020603050405020304" pitchFamily="18" charset="0"/>
                <a:cs typeface="Times New Roman" panose="02020603050405020304" pitchFamily="18" charset="0"/>
              </a:rPr>
              <a:t>Madware</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short for mobile adware, usually finds its way onto a mobile phone through the installation of a script or program and often without the consent of the user. The purpose of most forms of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is to collect data from your phone in order to spam you with ads.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Most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variants usually include an element of spyware, which collects information about your internet usage and sends it on to a third party. This data may include details about your location, your passwords and your contacts. That not only makes it a problem for you, but potentially anybody in your address book.</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2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5572"/>
            <a:ext cx="10515600" cy="5341391"/>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2. Drive-by Downloads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you open the wrong email or visit a malicious website, you could become the victim of a form of mobile malware known as the drive-by download. These variants are automatically installed on your device and can unleash a range of threats, including spyware, malware, adware or something much more serious such as a bot that can use your mobile device to perform nefarious tasks like sending viruses to other people within your organization or scanning the network for a way in.</a:t>
            </a:r>
          </a:p>
          <a:p>
            <a:pPr marL="0" indent="0" algn="just">
              <a:buNone/>
            </a:pPr>
            <a:r>
              <a:rPr lang="en-US" sz="2400" b="1" dirty="0">
                <a:latin typeface="Times New Roman" panose="02020603050405020304" pitchFamily="18" charset="0"/>
                <a:cs typeface="Times New Roman" panose="02020603050405020304" pitchFamily="18" charset="0"/>
              </a:rPr>
              <a:t>3. Viruses and Trojans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What might seem a legitimate application could contain a virus or </a:t>
            </a:r>
            <a:r>
              <a:rPr lang="en-US" sz="2400" dirty="0" err="1">
                <a:latin typeface="Times New Roman" panose="02020603050405020304" pitchFamily="18" charset="0"/>
                <a:cs typeface="Times New Roman" panose="02020603050405020304" pitchFamily="18" charset="0"/>
              </a:rPr>
              <a:t>trojan</a:t>
            </a:r>
            <a:r>
              <a:rPr lang="en-US" sz="2400" dirty="0">
                <a:latin typeface="Times New Roman" panose="02020603050405020304" pitchFamily="18" charset="0"/>
                <a:cs typeface="Times New Roman" panose="02020603050405020304" pitchFamily="18" charset="0"/>
              </a:rPr>
              <a:t> ready to attack your mobile phone. These viruses may have a fairly innocuous payload, such as changing your phone's wallpaper or changing the language. However, most have something much more malicious in mind like mining for passwords and banking information.</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55845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5572"/>
            <a:ext cx="10515600" cy="5341391"/>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4. Mobile Phishing</a:t>
            </a:r>
          </a:p>
          <a:p>
            <a:pPr algn="just"/>
            <a:r>
              <a:rPr lang="en-US" sz="2400" dirty="0">
                <a:latin typeface="Times New Roman" panose="02020603050405020304" pitchFamily="18" charset="0"/>
                <a:cs typeface="Times New Roman" panose="02020603050405020304" pitchFamily="18" charset="0"/>
              </a:rPr>
              <a:t>Phishing exploits are nothing new, but the introduction of the mobile phone has seen cybercriminals change their phishing tactics in order to scam users of mobile devices. Traditional phishing techniques involve criminals sending emails to users that appear to originate from a trusted source. Mobile phishing takes this tactic one step further and uses applications to deliver mobile malware. The user, often unable to tell the difference between a legitimate application and a fake application is none the wiser as the fake application collects account numbers, passwords and more.</a:t>
            </a:r>
          </a:p>
          <a:p>
            <a:pPr marL="0" indent="0" algn="just">
              <a:buNone/>
            </a:pPr>
            <a:r>
              <a:rPr lang="en-US" sz="2400" b="1" dirty="0" smtClean="0">
                <a:latin typeface="Times New Roman" panose="02020603050405020304" pitchFamily="18" charset="0"/>
                <a:cs typeface="Times New Roman" panose="02020603050405020304" pitchFamily="18" charset="0"/>
              </a:rPr>
              <a:t>5. Browser </a:t>
            </a:r>
            <a:r>
              <a:rPr lang="en-US" sz="2400" b="1" dirty="0">
                <a:latin typeface="Times New Roman" panose="02020603050405020304" pitchFamily="18" charset="0"/>
                <a:cs typeface="Times New Roman" panose="02020603050405020304" pitchFamily="18" charset="0"/>
              </a:rPr>
              <a:t>Exploits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it comes to security, your mobile browser is not completely flawless. For this reason, there are a number of browser exploits in the wild that can take full advantage of your browser and other applications that work within the browser, such as PDF readers.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73741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fontScale="90000"/>
          </a:bodyPr>
          <a:lstStyle/>
          <a:p>
            <a:r>
              <a:rPr lang="en-US" b="1" dirty="0" smtClean="0"/>
              <a:t>Other Types</a:t>
            </a:r>
            <a:r>
              <a:rPr lang="en-US" b="1" dirty="0"/>
              <a:t/>
            </a:r>
            <a:br>
              <a:rPr lang="en-US" b="1" dirty="0"/>
            </a:br>
            <a:endParaRPr lang="en-US" dirty="0"/>
          </a:p>
        </p:txBody>
      </p:sp>
      <p:sp>
        <p:nvSpPr>
          <p:cNvPr id="3" name="Content Placeholder 2"/>
          <p:cNvSpPr>
            <a:spLocks noGrp="1"/>
          </p:cNvSpPr>
          <p:nvPr>
            <p:ph idx="1"/>
          </p:nvPr>
        </p:nvSpPr>
        <p:spPr>
          <a:xfrm>
            <a:off x="838200" y="788276"/>
            <a:ext cx="10515600" cy="5388687"/>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Remote </a:t>
            </a:r>
            <a:r>
              <a:rPr lang="en-US" sz="2200" dirty="0">
                <a:latin typeface="Times New Roman" panose="02020603050405020304" pitchFamily="18" charset="0"/>
                <a:cs typeface="Times New Roman" panose="02020603050405020304" pitchFamily="18" charset="0"/>
              </a:rPr>
              <a:t>Access Tools (RATs) offer extensive access to data from infected victim devices and are often used for intelligence collection. RATs can typically access information such as installed applications, call history, address books, web browsing history, and </a:t>
            </a:r>
            <a:r>
              <a:rPr lang="en-US" sz="2200" dirty="0" err="1">
                <a:latin typeface="Times New Roman" panose="02020603050405020304" pitchFamily="18" charset="0"/>
                <a:cs typeface="Times New Roman" panose="02020603050405020304" pitchFamily="18" charset="0"/>
              </a:rPr>
              <a:t>sms</a:t>
            </a:r>
            <a:r>
              <a:rPr lang="en-US" sz="2200" dirty="0">
                <a:latin typeface="Times New Roman" panose="02020603050405020304" pitchFamily="18" charset="0"/>
                <a:cs typeface="Times New Roman" panose="02020603050405020304" pitchFamily="18" charset="0"/>
              </a:rPr>
              <a:t> data. RATs may also be used to send SMS messages, enable device cameras, and log GPS data.</a:t>
            </a:r>
          </a:p>
          <a:p>
            <a:pPr algn="just"/>
            <a:r>
              <a:rPr lang="en-US" sz="2200" dirty="0">
                <a:latin typeface="Times New Roman" panose="02020603050405020304" pitchFamily="18" charset="0"/>
                <a:cs typeface="Times New Roman" panose="02020603050405020304" pitchFamily="18" charset="0"/>
              </a:rPr>
              <a:t>Bank </a:t>
            </a:r>
            <a:r>
              <a:rPr lang="en-US" sz="2200" dirty="0" err="1">
                <a:latin typeface="Times New Roman" panose="02020603050405020304" pitchFamily="18" charset="0"/>
                <a:cs typeface="Times New Roman" panose="02020603050405020304" pitchFamily="18" charset="0"/>
              </a:rPr>
              <a:t>trojans</a:t>
            </a:r>
            <a:r>
              <a:rPr lang="en-US" sz="2200" dirty="0">
                <a:latin typeface="Times New Roman" panose="02020603050405020304" pitchFamily="18" charset="0"/>
                <a:cs typeface="Times New Roman" panose="02020603050405020304" pitchFamily="18" charset="0"/>
              </a:rPr>
              <a:t> are often disguised as legitimate applications and seek to compromise users who conduct their banking business — including money transfers and bill payments — from their mobile devices. This type of </a:t>
            </a:r>
            <a:r>
              <a:rPr lang="en-US" sz="2200" dirty="0" err="1">
                <a:latin typeface="Times New Roman" panose="02020603050405020304" pitchFamily="18" charset="0"/>
                <a:cs typeface="Times New Roman" panose="02020603050405020304" pitchFamily="18" charset="0"/>
              </a:rPr>
              <a:t>trojan</a:t>
            </a:r>
            <a:r>
              <a:rPr lang="en-US" sz="2200" dirty="0">
                <a:latin typeface="Times New Roman" panose="02020603050405020304" pitchFamily="18" charset="0"/>
                <a:cs typeface="Times New Roman" panose="02020603050405020304" pitchFamily="18" charset="0"/>
              </a:rPr>
              <a:t> aims to steal financial login and password details</a:t>
            </a:r>
            <a:r>
              <a:rPr lang="en-US" sz="2200" dirty="0" smtClean="0">
                <a:latin typeface="Times New Roman" panose="02020603050405020304" pitchFamily="18" charset="0"/>
                <a:cs typeface="Times New Roman" panose="02020603050405020304" pitchFamily="18" charset="0"/>
              </a:rPr>
              <a:t>.</a:t>
            </a:r>
          </a:p>
          <a:p>
            <a:pPr algn="just"/>
            <a:r>
              <a:rPr lang="en-US" sz="2200" u="sng" dirty="0">
                <a:latin typeface="Times New Roman" panose="02020603050405020304" pitchFamily="18" charset="0"/>
                <a:cs typeface="Times New Roman" panose="02020603050405020304" pitchFamily="18" charset="0"/>
                <a:hlinkClick r:id="rId2"/>
              </a:rPr>
              <a:t>Ransomware</a:t>
            </a:r>
            <a:r>
              <a:rPr lang="en-US" sz="2200" dirty="0">
                <a:latin typeface="Times New Roman" panose="02020603050405020304" pitchFamily="18" charset="0"/>
                <a:cs typeface="Times New Roman" panose="02020603050405020304" pitchFamily="18" charset="0"/>
              </a:rPr>
              <a:t> is a type of </a:t>
            </a:r>
            <a:r>
              <a:rPr lang="en-US" sz="2200" u="sng" dirty="0">
                <a:latin typeface="Times New Roman" panose="02020603050405020304" pitchFamily="18" charset="0"/>
                <a:cs typeface="Times New Roman" panose="02020603050405020304" pitchFamily="18" charset="0"/>
                <a:hlinkClick r:id="rId3"/>
              </a:rPr>
              <a:t>malware</a:t>
            </a:r>
            <a:r>
              <a:rPr lang="en-US" sz="2200" dirty="0">
                <a:latin typeface="Times New Roman" panose="02020603050405020304" pitchFamily="18" charset="0"/>
                <a:cs typeface="Times New Roman" panose="02020603050405020304" pitchFamily="18" charset="0"/>
              </a:rPr>
              <a:t> used to lock out a user from their device and demand a “ransom” payment — usually in untraceable Bitcoin. Once the victim pays the ransom, access codes are provided to allow them to unlock their mobile device.</a:t>
            </a:r>
          </a:p>
          <a:p>
            <a:pPr algn="just"/>
            <a:r>
              <a:rPr lang="en-US" sz="2200" dirty="0" err="1">
                <a:latin typeface="Times New Roman" panose="02020603050405020304" pitchFamily="18" charset="0"/>
                <a:cs typeface="Times New Roman" panose="02020603050405020304" pitchFamily="18" charset="0"/>
              </a:rPr>
              <a:t>Cryptomining</a:t>
            </a:r>
            <a:r>
              <a:rPr lang="en-US" sz="2200" dirty="0">
                <a:latin typeface="Times New Roman" panose="02020603050405020304" pitchFamily="18" charset="0"/>
                <a:cs typeface="Times New Roman" panose="02020603050405020304" pitchFamily="18" charset="0"/>
              </a:rPr>
              <a:t> Malware enables attackers to covertly execute calculations on a victim’s device – allowing them to generate cryptocurrency. </a:t>
            </a:r>
            <a:r>
              <a:rPr lang="en-US" sz="2200" dirty="0" err="1">
                <a:latin typeface="Times New Roman" panose="02020603050405020304" pitchFamily="18" charset="0"/>
                <a:cs typeface="Times New Roman" panose="02020603050405020304" pitchFamily="18" charset="0"/>
              </a:rPr>
              <a:t>Cryptomining</a:t>
            </a:r>
            <a:r>
              <a:rPr lang="en-US" sz="2200" dirty="0">
                <a:latin typeface="Times New Roman" panose="02020603050405020304" pitchFamily="18" charset="0"/>
                <a:cs typeface="Times New Roman" panose="02020603050405020304" pitchFamily="18" charset="0"/>
              </a:rPr>
              <a:t> is often conducted through Trojan code that is hidden in legitimate-looking apps.</a:t>
            </a:r>
          </a:p>
          <a:p>
            <a:pPr algn="just"/>
            <a:r>
              <a:rPr lang="en-US" sz="2200" dirty="0">
                <a:latin typeface="Times New Roman" panose="02020603050405020304" pitchFamily="18" charset="0"/>
                <a:cs typeface="Times New Roman" panose="02020603050405020304" pitchFamily="18" charset="0"/>
              </a:rPr>
              <a:t>Advertising Click Fraud is a type of malware that allows an attacker to hijack a device to generate income through fake ad clicks.</a:t>
            </a:r>
          </a:p>
          <a:p>
            <a:pPr algn="just"/>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18510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446"/>
          </a:xfrm>
        </p:spPr>
        <p:txBody>
          <a:bodyPr>
            <a:normAutofit fontScale="90000"/>
          </a:bodyPr>
          <a:lstStyle/>
          <a:p>
            <a:r>
              <a:rPr lang="en-US" b="1" dirty="0"/>
              <a:t>How to Protect Against Mobile Malware</a:t>
            </a:r>
            <a:br>
              <a:rPr lang="en-US" b="1" dirty="0"/>
            </a:br>
            <a:endParaRPr lang="en-US" b="1" dirty="0"/>
          </a:p>
        </p:txBody>
      </p:sp>
      <p:sp>
        <p:nvSpPr>
          <p:cNvPr id="3" name="Content Placeholder 2"/>
          <p:cNvSpPr>
            <a:spLocks noGrp="1"/>
          </p:cNvSpPr>
          <p:nvPr>
            <p:ph idx="1"/>
          </p:nvPr>
        </p:nvSpPr>
        <p:spPr>
          <a:xfrm>
            <a:off x="838200" y="756746"/>
            <a:ext cx="10515600" cy="5420218"/>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Keep applications updated: By running the newest version of every application on your mobile phone, you can ensure that you are running the version with the latest security patches and updates. Application developers will often release a new update or version if their software is compromised in any way.</a:t>
            </a:r>
          </a:p>
          <a:p>
            <a:pPr algn="just"/>
            <a:r>
              <a:rPr lang="en-US" dirty="0">
                <a:latin typeface="Times New Roman" panose="02020603050405020304" pitchFamily="18" charset="0"/>
                <a:cs typeface="Times New Roman" panose="02020603050405020304" pitchFamily="18" charset="0"/>
              </a:rPr>
              <a:t>Install mobile security software: Just like antivirus software protects a computer from viruses and malware, a mobile security application will do the same thing.</a:t>
            </a:r>
          </a:p>
          <a:p>
            <a:pPr algn="just"/>
            <a:r>
              <a:rPr lang="en-US" dirty="0">
                <a:latin typeface="Times New Roman" panose="02020603050405020304" pitchFamily="18" charset="0"/>
                <a:cs typeface="Times New Roman" panose="02020603050405020304" pitchFamily="18" charset="0"/>
              </a:rPr>
              <a:t>Consider a firewall: The majority of mobile phones do not include any type of firewall protection. Firewalls not only protect your online privacy when browsing, but can be used to only allow authorized apps to access the internet through a set of firewall rules.</a:t>
            </a:r>
          </a:p>
          <a:p>
            <a:pPr algn="just"/>
            <a:r>
              <a:rPr lang="en-US" dirty="0">
                <a:latin typeface="Times New Roman" panose="02020603050405020304" pitchFamily="18" charset="0"/>
                <a:cs typeface="Times New Roman" panose="02020603050405020304" pitchFamily="18" charset="0"/>
              </a:rPr>
              <a:t>Use screen lock protection: Many mobile devices are compromised when they are lost and stolen. Ensure at the very least that a passcode is used to lock the screen. Even better, use facial recognition or fingerprint recognition technology.</a:t>
            </a:r>
          </a:p>
          <a:p>
            <a:pPr algn="just"/>
            <a:r>
              <a:rPr lang="en-US" dirty="0">
                <a:latin typeface="Times New Roman" panose="02020603050405020304" pitchFamily="18" charset="0"/>
                <a:cs typeface="Times New Roman" panose="02020603050405020304" pitchFamily="18" charset="0"/>
              </a:rPr>
              <a:t>Only download apps from official stores: All vets available on the Apple App Store and Google Play have been vetted to ensure they are safe. That doesn't mean that no app will slip through the net, but you have a much better chance of installing a legitimate app through office sources.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78385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3970318"/>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 https</a:t>
            </a:r>
            <a:r>
              <a:rPr lang="en-US" dirty="0"/>
              <a:t>://www.crowdstrike.com/cybersecurity-101/malware/mobile-malware/</a:t>
            </a:r>
          </a:p>
          <a:p>
            <a:r>
              <a:rPr lang="en-US" dirty="0" smtClean="0"/>
              <a:t>2. https</a:t>
            </a:r>
            <a:r>
              <a:rPr lang="en-US" dirty="0"/>
              <a:t>://</a:t>
            </a:r>
            <a:r>
              <a:rPr lang="en-US" dirty="0" smtClean="0"/>
              <a:t>www.techtarget.com/searchmobilecomputing/definition/mobile-malware</a:t>
            </a:r>
            <a:r>
              <a:rPr lang="en-US" dirty="0"/>
              <a:t/>
            </a:r>
            <a:br>
              <a:rPr lang="en-US" dirty="0"/>
            </a:br>
            <a:endParaRPr lang="en-US"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r>
              <a:rPr lang="en-US" dirty="0" smtClean="0"/>
              <a:t>1. https</a:t>
            </a:r>
            <a:r>
              <a:rPr lang="en-US" dirty="0"/>
              <a:t>://www.crowdstrike.com/cybersecurity-101/malware/mobile-malware/</a:t>
            </a:r>
          </a:p>
          <a:p>
            <a:r>
              <a:rPr lang="en-US" dirty="0" smtClean="0"/>
              <a:t>2. https</a:t>
            </a:r>
            <a:r>
              <a:rPr lang="en-US" dirty="0"/>
              <a:t>://www.freecodecamp.org/news/how-to-secure-mobile-apps/</a:t>
            </a: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580</TotalTime>
  <Words>888</Words>
  <Application>Microsoft Office PowerPoint</Application>
  <PresentationFormat>Custom</PresentationFormat>
  <Paragraphs>64</Paragraphs>
  <Slides>10</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3" baseType="lpstr">
      <vt:lpstr>1_Office Theme</vt:lpstr>
      <vt:lpstr>Contents Slide Master</vt:lpstr>
      <vt:lpstr>CorelDRAW</vt:lpstr>
      <vt:lpstr>PowerPoint Presentation</vt:lpstr>
      <vt:lpstr>Lecture Objectives </vt:lpstr>
      <vt:lpstr>PowerPoint Presentation</vt:lpstr>
      <vt:lpstr>Different Types of Mobile Malware </vt:lpstr>
      <vt:lpstr>PowerPoint Presentation</vt:lpstr>
      <vt:lpstr>PowerPoint Presentation</vt:lpstr>
      <vt:lpstr>Other Types </vt:lpstr>
      <vt:lpstr>How to Protect Against Mobile Malware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126</cp:revision>
  <dcterms:created xsi:type="dcterms:W3CDTF">2019-01-09T10:33:58Z</dcterms:created>
  <dcterms:modified xsi:type="dcterms:W3CDTF">2022-09-06T10:45:01Z</dcterms:modified>
</cp:coreProperties>
</file>