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87" r:id="rId3"/>
    <p:sldId id="281" r:id="rId4"/>
    <p:sldId id="430" r:id="rId5"/>
    <p:sldId id="431" r:id="rId6"/>
    <p:sldId id="433" r:id="rId7"/>
    <p:sldId id="434" r:id="rId8"/>
    <p:sldId id="432" r:id="rId9"/>
    <p:sldId id="435" r:id="rId10"/>
    <p:sldId id="437" r:id="rId11"/>
    <p:sldId id="438" r:id="rId12"/>
    <p:sldId id="436" r:id="rId13"/>
    <p:sldId id="40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ealthlabs.com/blog/cyber-security-threats-all-you-need-to-kn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reycampus.com/opencampus/ethical-hacking/web-server-and-its-types-of-attack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2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1015663"/>
          </a:xfrm>
          <a:prstGeom prst="rect">
            <a:avLst/>
          </a:prstGeom>
          <a:noFill/>
        </p:spPr>
        <p:txBody>
          <a:bodyPr wrap="square" rtlCol="0">
            <a:spAutoFit/>
          </a:bodyPr>
          <a:lstStyle/>
          <a:p>
            <a:pPr algn="ctr"/>
            <a:r>
              <a:rPr lang="en-US" sz="2000" dirty="0"/>
              <a:t>Attacks, detection evasion techniques, and countermeasures for the most popular web platforms, including IIS, Apache, PHP, and ASP.NET</a:t>
            </a:r>
            <a:r>
              <a:rPr lang="en-US" sz="2000" dirty="0" smtClean="0"/>
              <a:t>.</a:t>
            </a:r>
            <a:r>
              <a:rPr lang="en-US" sz="20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103"/>
            <a:ext cx="10515600" cy="5309860"/>
          </a:xfrm>
        </p:spPr>
        <p:txBody>
          <a:bodyPr>
            <a:normAutofit/>
          </a:bodyPr>
          <a:lstStyle/>
          <a:p>
            <a:pPr marL="0" indent="0" algn="just">
              <a:buNone/>
            </a:pPr>
            <a:r>
              <a:rPr lang="en-US" b="1" dirty="0" smtClean="0"/>
              <a:t>Vulnerability Scanning:</a:t>
            </a:r>
          </a:p>
          <a:p>
            <a:pPr algn="just"/>
            <a:r>
              <a:rPr lang="en-US" dirty="0" smtClean="0"/>
              <a:t>There </a:t>
            </a:r>
            <a:r>
              <a:rPr lang="en-US" dirty="0"/>
              <a:t>are automated tools for scanning a web server and applications running on it. The results may show various threats and vulnerabilities on the target web server; these vulnerabilities may later be exploited using tools or manually.</a:t>
            </a:r>
          </a:p>
          <a:p>
            <a:pPr algn="just"/>
            <a:r>
              <a:rPr lang="en-US" dirty="0" smtClean="0"/>
              <a:t>E.g. Acunetix, </a:t>
            </a:r>
            <a:r>
              <a:rPr lang="en-US" dirty="0" err="1" smtClean="0"/>
              <a:t>Nikto</a:t>
            </a:r>
            <a:r>
              <a:rPr lang="en-US" dirty="0" smtClean="0"/>
              <a:t>, Vega </a:t>
            </a:r>
            <a:r>
              <a:rPr lang="en-US" dirty="0" err="1" smtClean="0"/>
              <a:t>etc</a:t>
            </a:r>
            <a:endParaRPr lang="en-US" dirty="0" smtClean="0"/>
          </a:p>
          <a:p>
            <a:pPr marL="0" indent="0" algn="just">
              <a:buNone/>
            </a:pPr>
            <a:r>
              <a:rPr lang="en-US" b="1" dirty="0" smtClean="0"/>
              <a:t>Password </a:t>
            </a:r>
            <a:r>
              <a:rPr lang="en-US" b="1" dirty="0"/>
              <a:t>Attacks:</a:t>
            </a:r>
          </a:p>
          <a:p>
            <a:pPr algn="just"/>
            <a:r>
              <a:rPr lang="en-US" dirty="0"/>
              <a:t>Guessing/Default passwords</a:t>
            </a:r>
          </a:p>
          <a:p>
            <a:pPr algn="just"/>
            <a:r>
              <a:rPr lang="en-US" dirty="0"/>
              <a:t>Brute Forcing</a:t>
            </a:r>
          </a:p>
          <a:p>
            <a:pPr algn="just"/>
            <a:r>
              <a:rPr lang="en-US" dirty="0"/>
              <a:t>Dictionary Attacks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6287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b="1" dirty="0" smtClean="0"/>
              <a:t>Countermeasures</a:t>
            </a:r>
            <a:endParaRPr lang="en-US" b="1"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smtClean="0"/>
              <a:t>Update </a:t>
            </a:r>
            <a:r>
              <a:rPr lang="en-US" dirty="0"/>
              <a:t>and patch web servers regularly.</a:t>
            </a:r>
          </a:p>
          <a:p>
            <a:r>
              <a:rPr lang="en-US" dirty="0"/>
              <a:t>Do not use the default configuration.</a:t>
            </a:r>
          </a:p>
          <a:p>
            <a:r>
              <a:rPr lang="en-US" dirty="0"/>
              <a:t>Store configuration files securely.</a:t>
            </a:r>
          </a:p>
          <a:p>
            <a:r>
              <a:rPr lang="en-US" dirty="0"/>
              <a:t>Scan the applications running on the web server for all vulnerabilities.</a:t>
            </a:r>
          </a:p>
          <a:p>
            <a:r>
              <a:rPr lang="en-US" dirty="0"/>
              <a:t>Use IDS and firewall with updated signatures.</a:t>
            </a:r>
          </a:p>
          <a:p>
            <a:r>
              <a:rPr lang="en-US" dirty="0"/>
              <a:t>Block all unnecessary protocols and services.</a:t>
            </a:r>
          </a:p>
          <a:p>
            <a:r>
              <a:rPr lang="en-US" dirty="0"/>
              <a:t>Use secure protocols.</a:t>
            </a:r>
          </a:p>
          <a:p>
            <a:r>
              <a:rPr lang="en-US" dirty="0"/>
              <a:t>Disable default accounts, follow strict access control policy.</a:t>
            </a:r>
          </a:p>
          <a:p>
            <a:r>
              <a:rPr lang="en-US" dirty="0"/>
              <a:t>Install Anti-virus, and update it regularly.</a:t>
            </a:r>
          </a:p>
          <a:p>
            <a:r>
              <a:rPr lang="en-US" dirty="0"/>
              <a:t>All OS and software used should be latest and updated.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7139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a:t>
            </a:r>
            <a:r>
              <a:rPr lang="en-US" dirty="0"/>
              <a:t>https://www.simplilearn.com/tutorials/cyber-security-tutorial/types-of-cyber-attacks</a:t>
            </a:r>
          </a:p>
          <a:p>
            <a:r>
              <a:rPr lang="en-US" dirty="0" smtClean="0"/>
              <a:t>2. https</a:t>
            </a:r>
            <a:r>
              <a:rPr lang="en-US" dirty="0"/>
              <a:t>://intellipaat.com/blog/what-are-cyber-security-threats/</a:t>
            </a:r>
          </a:p>
          <a:p>
            <a:r>
              <a:rPr lang="en-IN" b="1" dirty="0" smtClean="0">
                <a:latin typeface="Times New Roman" pitchFamily="18" charset="0"/>
                <a:cs typeface="Times New Roman" pitchFamily="18" charset="0"/>
              </a:rPr>
              <a:t>Reference Links:</a:t>
            </a:r>
          </a:p>
          <a:p>
            <a:r>
              <a:rPr lang="en-US" dirty="0"/>
              <a:t>1. https://developer.mozilla.org/en-US/docs/Web/Security/Types_of_attacks</a:t>
            </a:r>
          </a:p>
          <a:p>
            <a:r>
              <a:rPr lang="en-US" dirty="0" smtClean="0">
                <a:hlinkClick r:id="rId3"/>
              </a:rPr>
              <a:t>2. </a:t>
            </a:r>
            <a:r>
              <a:rPr lang="en-US" dirty="0" smtClean="0">
                <a:hlinkClick r:id="rId3"/>
              </a:rPr>
              <a:t>https</a:t>
            </a:r>
            <a:r>
              <a:rPr lang="en-US" dirty="0">
                <a:hlinkClick r:id="rId3"/>
              </a:rPr>
              <a:t>://www.stealthlabs.com/blog/cyber-security-threats-all-you-need-to-know</a:t>
            </a:r>
            <a:r>
              <a:rPr lang="en-US" dirty="0" smtClean="0">
                <a:hlinkClick r:id="rId3"/>
              </a:rPr>
              <a:t>/</a:t>
            </a:r>
            <a:endParaRPr lang="en-US" dirty="0" smtClean="0"/>
          </a:p>
          <a:p>
            <a:r>
              <a:rPr lang="en-US" dirty="0">
                <a:hlinkClick r:id="rId4"/>
              </a:rPr>
              <a:t>https://</a:t>
            </a:r>
            <a:r>
              <a:rPr lang="en-US" dirty="0" smtClean="0">
                <a:hlinkClick r:id="rId4"/>
              </a:rPr>
              <a:t>www.greycampus.com/opencampus/ethical-hacking/web-server-and-its-types-of-attacks</a:t>
            </a:r>
            <a:endParaRPr lang="en-US" dirty="0" smtClean="0"/>
          </a:p>
          <a:p>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5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a:t>Web </a:t>
            </a:r>
            <a:r>
              <a:rPr lang="en-US" sz="2400" b="1" dirty="0" smtClean="0"/>
              <a:t>platforms-Attacks</a:t>
            </a:r>
            <a:r>
              <a:rPr lang="en-US" sz="2400" b="1" dirty="0"/>
              <a:t>, Detection Evasion Techniques</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9" name="Picture 7" descr="https://www.stealthlabs.com/wp-content/uploads/2020/12/types-of-cybersecurity-threa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087822"/>
            <a:ext cx="5921376" cy="486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43413"/>
          </a:xfrm>
        </p:spPr>
        <p:txBody>
          <a:bodyPr/>
          <a:lstStyle/>
          <a:p>
            <a:r>
              <a:rPr lang="en-US" sz="4000" dirty="0"/>
              <a:t>Web Server and its Types of Attacks</a:t>
            </a:r>
          </a:p>
        </p:txBody>
      </p:sp>
      <p:sp>
        <p:nvSpPr>
          <p:cNvPr id="10243" name="Content Placeholder 1"/>
          <p:cNvSpPr>
            <a:spLocks noGrp="1"/>
          </p:cNvSpPr>
          <p:nvPr>
            <p:ph idx="1"/>
          </p:nvPr>
        </p:nvSpPr>
        <p:spPr>
          <a:xfrm>
            <a:off x="838200" y="1277007"/>
            <a:ext cx="10515600" cy="4524703"/>
          </a:xfrm>
        </p:spPr>
        <p:txBody>
          <a:bodyPr>
            <a:normAutofit fontScale="85000" lnSpcReduction="20000"/>
          </a:bodyPr>
          <a:lstStyle/>
          <a:p>
            <a:pPr algn="just"/>
            <a:r>
              <a:rPr lang="en-US" dirty="0"/>
              <a:t>Websites are hosted on web servers. Web servers are themselves computers running an operating system; connected to the back-end database, running various applications. Any vulnerability in the applications, Database, Operating system or in the network will lead to an attack on the web server. Vulnerability stack of a web server is given below (source: White hat security</a:t>
            </a:r>
            <a:r>
              <a:rPr lang="en-US" dirty="0" smtClean="0"/>
              <a:t>)</a:t>
            </a:r>
          </a:p>
          <a:p>
            <a:pPr fontAlgn="base"/>
            <a:r>
              <a:rPr lang="en-US" dirty="0"/>
              <a:t>Denial-of-Service (DoS) / Distributed Denial-of-service (DDoS)</a:t>
            </a:r>
          </a:p>
          <a:p>
            <a:pPr fontAlgn="base"/>
            <a:r>
              <a:rPr lang="en-US" dirty="0"/>
              <a:t>Web Defacement Attack</a:t>
            </a:r>
          </a:p>
          <a:p>
            <a:pPr fontAlgn="base"/>
            <a:r>
              <a:rPr lang="en-US" dirty="0"/>
              <a:t>SSH Brute Force Attack</a:t>
            </a:r>
          </a:p>
          <a:p>
            <a:pPr fontAlgn="base"/>
            <a:r>
              <a:rPr lang="en-US" dirty="0"/>
              <a:t>Cross-site scripting (XSS)</a:t>
            </a:r>
          </a:p>
          <a:p>
            <a:pPr fontAlgn="base"/>
            <a:r>
              <a:rPr lang="en-US" dirty="0"/>
              <a:t>Directory Traversal</a:t>
            </a:r>
          </a:p>
          <a:p>
            <a:pPr fontAlgn="base"/>
            <a:r>
              <a:rPr lang="en-US" dirty="0"/>
              <a:t>DNS Server Hijacking</a:t>
            </a:r>
          </a:p>
          <a:p>
            <a:pPr fontAlgn="base"/>
            <a:r>
              <a:rPr lang="en-US" dirty="0"/>
              <a:t>MITM Attack</a:t>
            </a:r>
          </a:p>
          <a:p>
            <a:pPr fontAlgn="base"/>
            <a:r>
              <a:rPr lang="en-US" dirty="0"/>
              <a:t>HTTP Response Splitting Attack</a:t>
            </a:r>
          </a:p>
          <a:p>
            <a:pPr algn="just"/>
            <a:endParaRPr lang="en-US" dirty="0"/>
          </a:p>
        </p:txBody>
      </p:sp>
      <p:sp>
        <p:nvSpPr>
          <p:cNvPr id="2" name="Rectangle 1"/>
          <p:cNvSpPr/>
          <p:nvPr/>
        </p:nvSpPr>
        <p:spPr>
          <a:xfrm>
            <a:off x="446689" y="5943628"/>
            <a:ext cx="6096000" cy="646331"/>
          </a:xfrm>
          <a:prstGeom prst="rect">
            <a:avLst/>
          </a:prstGeom>
        </p:spPr>
        <p:txBody>
          <a:bodyPr>
            <a:spAutoFit/>
          </a:bodyPr>
          <a:lstStyle/>
          <a:p>
            <a:r>
              <a:rPr lang="en-US" dirty="0"/>
              <a:t>https://www.geeksforgeeks.org/web-server-and-its-types-of-attacks/</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896" y="739145"/>
            <a:ext cx="5780690" cy="55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08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IIS and </a:t>
            </a:r>
            <a:r>
              <a:rPr lang="en-US" b="1" dirty="0" smtClean="0"/>
              <a:t>Apache : attack types</a:t>
            </a:r>
            <a:endParaRPr lang="en-US" b="1" dirty="0"/>
          </a:p>
        </p:txBody>
      </p:sp>
      <p:sp>
        <p:nvSpPr>
          <p:cNvPr id="3" name="Content Placeholder 2"/>
          <p:cNvSpPr>
            <a:spLocks noGrp="1"/>
          </p:cNvSpPr>
          <p:nvPr>
            <p:ph idx="1"/>
          </p:nvPr>
        </p:nvSpPr>
        <p:spPr/>
        <p:txBody>
          <a:bodyPr/>
          <a:lstStyle/>
          <a:p>
            <a:pPr marL="0" indent="0">
              <a:buNone/>
            </a:pPr>
            <a:r>
              <a:rPr lang="en-US" b="1" dirty="0" smtClean="0"/>
              <a:t>1. DOS </a:t>
            </a:r>
            <a:r>
              <a:rPr lang="en-US" b="1" dirty="0"/>
              <a:t>attack:</a:t>
            </a:r>
          </a:p>
          <a:p>
            <a:pPr algn="just"/>
            <a:r>
              <a:rPr lang="en-US" dirty="0"/>
              <a:t>An attacker may cause a denial of service attack by sending numerous service request packets overwhelming the servicing capability of the web server, or he may try to exploit a programming error in the application causing a DOS attack.</a:t>
            </a:r>
          </a:p>
          <a:p>
            <a:pPr marL="0" indent="0">
              <a:buNone/>
            </a:pPr>
            <a:r>
              <a:rPr lang="en-US" dirty="0"/>
              <a:t>e</a:t>
            </a:r>
            <a:r>
              <a:rPr lang="en-US" dirty="0" smtClean="0"/>
              <a:t>.g</a:t>
            </a:r>
            <a:r>
              <a:rPr lang="en-US" dirty="0"/>
              <a:t>. buffer overflow attack, SYN flooding, HTTP get Request Flooding, Ping of death.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80116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2463" y="851339"/>
            <a:ext cx="7461950" cy="477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73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6290"/>
            <a:ext cx="10515600" cy="5120673"/>
          </a:xfrm>
        </p:spPr>
        <p:txBody>
          <a:bodyPr>
            <a:normAutofit/>
          </a:bodyPr>
          <a:lstStyle/>
          <a:p>
            <a:pPr marL="0" indent="0">
              <a:buNone/>
            </a:pPr>
            <a:r>
              <a:rPr lang="en-US" b="1" dirty="0" smtClean="0"/>
              <a:t>2. Website </a:t>
            </a:r>
            <a:r>
              <a:rPr lang="en-US" b="1" dirty="0"/>
              <a:t>Defacement:</a:t>
            </a:r>
          </a:p>
          <a:p>
            <a:pPr algn="just"/>
            <a:r>
              <a:rPr lang="en-US" dirty="0"/>
              <a:t>SQL injection attacks are used to deface the website. When an attacker finds out that input fields are not sanitized properly, he can add SQL strings to maliciously craft a query which is executed by the web browser. He may store malicious/unrelated data in the database; when the website is requested, it will show irrelevant data on the website, thus displaying a defaced website.</a:t>
            </a:r>
          </a:p>
          <a:p>
            <a:pPr marL="0" indent="0">
              <a:buNone/>
            </a:pPr>
            <a:r>
              <a:rPr lang="en-US" b="1" dirty="0" smtClean="0"/>
              <a:t>3. Directory </a:t>
            </a:r>
            <a:r>
              <a:rPr lang="en-US" b="1" dirty="0"/>
              <a:t>Traversal:</a:t>
            </a:r>
          </a:p>
          <a:p>
            <a:pPr algn="just"/>
            <a:r>
              <a:rPr lang="en-US" dirty="0"/>
              <a:t>This is vulnerability where an attacker is able to access beyond the web root directory from the application. If he is able to access beyond web root directory, he might execute OS commands and get sensitive information or access restricted directories.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02138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1697"/>
            <a:ext cx="10515600" cy="5215266"/>
          </a:xfrm>
        </p:spPr>
        <p:txBody>
          <a:bodyPr>
            <a:normAutofit/>
          </a:bodyPr>
          <a:lstStyle/>
          <a:p>
            <a:pPr marL="0" indent="0" algn="just">
              <a:buNone/>
            </a:pPr>
            <a:r>
              <a:rPr lang="en-US" b="1" dirty="0" smtClean="0"/>
              <a:t>4. Misconfiguration </a:t>
            </a:r>
            <a:r>
              <a:rPr lang="en-US" b="1" dirty="0"/>
              <a:t>attacks:</a:t>
            </a:r>
          </a:p>
          <a:p>
            <a:pPr algn="just"/>
            <a:r>
              <a:rPr lang="en-US" dirty="0"/>
              <a:t>If unnecessary services are enabled or default configuration files are used, verbose/error information is not masked; an attacker can compromise the web server through various attacks like password cracking, Error-based SQL injection, Command Injection, etc.</a:t>
            </a:r>
          </a:p>
          <a:p>
            <a:pPr marL="0" indent="0" algn="just">
              <a:buNone/>
            </a:pPr>
            <a:r>
              <a:rPr lang="en-US" b="1" dirty="0" smtClean="0"/>
              <a:t>5. Phishing </a:t>
            </a:r>
            <a:r>
              <a:rPr lang="en-US" b="1" dirty="0"/>
              <a:t>Attack:</a:t>
            </a:r>
          </a:p>
          <a:p>
            <a:pPr algn="just"/>
            <a:r>
              <a:rPr lang="en-US" dirty="0"/>
              <a:t>An attacker may redirect the victim to malicious websites by sending him/her a malicious link by email which looks authentic, but redirects him/her to malicious web page thereby stealing their data.</a:t>
            </a:r>
          </a:p>
          <a:p>
            <a:pPr algn="just"/>
            <a:r>
              <a:rPr lang="en-US" dirty="0"/>
              <a:t>There are a lot of other web application attacks which can lead to a web server attack- Parameter form tampering, Cookie tampering, </a:t>
            </a:r>
            <a:r>
              <a:rPr lang="en-US" dirty="0" err="1"/>
              <a:t>unvalidated</a:t>
            </a:r>
            <a:r>
              <a:rPr lang="en-US" dirty="0"/>
              <a:t> inputs, SQL injection, Buffer overflow attacks.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31034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US" dirty="0" smtClean="0"/>
              <a:t>Methodology</a:t>
            </a:r>
            <a:endParaRPr lang="en-US" dirty="0"/>
          </a:p>
        </p:txBody>
      </p:sp>
      <p:sp>
        <p:nvSpPr>
          <p:cNvPr id="3" name="Content Placeholder 2"/>
          <p:cNvSpPr>
            <a:spLocks noGrp="1"/>
          </p:cNvSpPr>
          <p:nvPr>
            <p:ph idx="1"/>
          </p:nvPr>
        </p:nvSpPr>
        <p:spPr>
          <a:xfrm>
            <a:off x="838200" y="1450428"/>
            <a:ext cx="10515600" cy="4726535"/>
          </a:xfrm>
        </p:spPr>
        <p:txBody>
          <a:bodyPr>
            <a:normAutofit/>
          </a:bodyPr>
          <a:lstStyle/>
          <a:p>
            <a:pPr marL="0" indent="0">
              <a:buNone/>
            </a:pPr>
            <a:r>
              <a:rPr lang="en-US" b="1" dirty="0" smtClean="0"/>
              <a:t>Information </a:t>
            </a:r>
            <a:r>
              <a:rPr lang="en-US" b="1" dirty="0"/>
              <a:t>Gathering:</a:t>
            </a:r>
          </a:p>
          <a:p>
            <a:r>
              <a:rPr lang="en-US" dirty="0"/>
              <a:t>Information related to the target server is collected from various sources like </a:t>
            </a:r>
          </a:p>
          <a:p>
            <a:r>
              <a:rPr lang="en-US" dirty="0"/>
              <a:t>From websites</a:t>
            </a:r>
          </a:p>
          <a:p>
            <a:r>
              <a:rPr lang="en-US" dirty="0"/>
              <a:t>WHOIS information</a:t>
            </a:r>
          </a:p>
          <a:p>
            <a:r>
              <a:rPr lang="en-US" dirty="0" err="1"/>
              <a:t>Netcraft</a:t>
            </a:r>
            <a:r>
              <a:rPr lang="en-US" dirty="0"/>
              <a:t> information</a:t>
            </a:r>
          </a:p>
          <a:p>
            <a:r>
              <a:rPr lang="en-US" dirty="0"/>
              <a:t>Banner grabbing</a:t>
            </a:r>
          </a:p>
          <a:p>
            <a:r>
              <a:rPr lang="en-US" dirty="0"/>
              <a:t>Port scanning with </a:t>
            </a:r>
            <a:r>
              <a:rPr lang="en-US" dirty="0" err="1"/>
              <a:t>Nmap</a:t>
            </a:r>
            <a:r>
              <a:rPr lang="en-US" dirty="0"/>
              <a:t>.</a:t>
            </a:r>
          </a:p>
          <a:p>
            <a:r>
              <a:rPr lang="en-US" dirty="0"/>
              <a:t>Mirroring a website using </a:t>
            </a:r>
            <a:r>
              <a:rPr lang="en-US" dirty="0" err="1"/>
              <a:t>Htttrack</a:t>
            </a:r>
            <a:r>
              <a:rPr lang="en-US" dirty="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1434273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664</TotalTime>
  <Words>755</Words>
  <Application>Microsoft Office PowerPoint</Application>
  <PresentationFormat>Custom</PresentationFormat>
  <Paragraphs>91</Paragraphs>
  <Slides>13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Lecture Objectives </vt:lpstr>
      <vt:lpstr>Web Server and its Types of Attacks</vt:lpstr>
      <vt:lpstr>PowerPoint Presentation</vt:lpstr>
      <vt:lpstr>IIS and Apache : attack types</vt:lpstr>
      <vt:lpstr>PowerPoint Presentation</vt:lpstr>
      <vt:lpstr>PowerPoint Presentation</vt:lpstr>
      <vt:lpstr>PowerPoint Presentation</vt:lpstr>
      <vt:lpstr>Methodology</vt:lpstr>
      <vt:lpstr>PowerPoint Presentation</vt:lpstr>
      <vt:lpstr>Countermeasures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127</cp:revision>
  <dcterms:created xsi:type="dcterms:W3CDTF">2019-01-09T10:33:58Z</dcterms:created>
  <dcterms:modified xsi:type="dcterms:W3CDTF">2022-09-09T17:56:13Z</dcterms:modified>
</cp:coreProperties>
</file>