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1"/>
  </p:notesMasterIdLst>
  <p:handoutMasterIdLst>
    <p:handoutMasterId r:id="rId22"/>
  </p:handoutMasterIdLst>
  <p:sldIdLst>
    <p:sldId id="287" r:id="rId3"/>
    <p:sldId id="281" r:id="rId4"/>
    <p:sldId id="430" r:id="rId5"/>
    <p:sldId id="431" r:id="rId6"/>
    <p:sldId id="432" r:id="rId7"/>
    <p:sldId id="433" r:id="rId8"/>
    <p:sldId id="434" r:id="rId9"/>
    <p:sldId id="435" r:id="rId10"/>
    <p:sldId id="436" r:id="rId11"/>
    <p:sldId id="437" r:id="rId12"/>
    <p:sldId id="438" r:id="rId13"/>
    <p:sldId id="439" r:id="rId14"/>
    <p:sldId id="440" r:id="rId15"/>
    <p:sldId id="441" r:id="rId16"/>
    <p:sldId id="443" r:id="rId17"/>
    <p:sldId id="444" r:id="rId18"/>
    <p:sldId id="409"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086" y="-294"/>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fld id="{DFC45E1E-D1BE-4141-B596-8AF6BA51B12E}" type="slidenum">
              <a:rPr lang="en-US" altLang="en-US">
                <a:latin typeface="Calibri" pitchFamily="34" charset="0"/>
              </a:rPr>
              <a:pPr/>
              <a:t>3</a:t>
            </a:fld>
            <a:endParaRPr lang="en-US"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17</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9/11/2022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sharpcorner.com/article/securing-your-Asp-Net-web-application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vuldb.com/?product.php" TargetMode="External"/><Relationship Id="rId2" Type="http://schemas.openxmlformats.org/officeDocument/2006/relationships/hyperlink" Target="https://www.i-programmer.info/news/149-security/14270-veracode-reveals-language-flaws.html" TargetMode="External"/><Relationship Id="rId1" Type="http://schemas.openxmlformats.org/officeDocument/2006/relationships/slideLayout" Target="../slideLayouts/slideLayout2.xml"/><Relationship Id="rId4" Type="http://schemas.openxmlformats.org/officeDocument/2006/relationships/hyperlink" Target="https://spectralops.io/resources/the-devops-guide-to-vulnerability-management-tools-in-2021/"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php.net/manual/en/pdo.prepared-statements.php" TargetMode="External"/><Relationship Id="rId2" Type="http://schemas.openxmlformats.org/officeDocument/2006/relationships/hyperlink" Target="https://www.tabnine.com/blog/how-to-set-up-postgresql-to-work-with-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wasp.org/www-community/attacks/csrf" TargetMode="External"/><Relationship Id="rId2" Type="http://schemas.openxmlformats.org/officeDocument/2006/relationships/hyperlink" Target="https://en.wikipedia.org/wiki/Cross-site_script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owasp.org/www-community/vulnerabilities/PHP_Object_Injec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pectralops.io/blog/top-5-identity-and-access-management-best-practices-for-devsecop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pectralops.io/blog/top-7-php-security-issues-and-vulnerabilit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c-sharpcorner.com/article/securing-your-Asp-Net-web-applications/" TargetMode="External"/><Relationship Id="rId5" Type="http://schemas.openxmlformats.org/officeDocument/2006/relationships/hyperlink" Target="https://blog.securityinnovation.com/php-security-the-good-the-bad-and-the-ugly" TargetMode="External"/><Relationship Id="rId4" Type="http://schemas.openxmlformats.org/officeDocument/2006/relationships/hyperlink" Target="https://www.it.iitb.ac.in/~madhumita/web%20services/Web%20Security%20Threats%20and%20Countermeasu_files/rightframe.htm" TargetMode="Externa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38"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74583" y="160487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3178041" y="4377129"/>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3178041" y="4826167"/>
            <a:ext cx="7047166" cy="1015663"/>
          </a:xfrm>
          <a:prstGeom prst="rect">
            <a:avLst/>
          </a:prstGeom>
          <a:noFill/>
        </p:spPr>
        <p:txBody>
          <a:bodyPr wrap="square" rtlCol="0">
            <a:spAutoFit/>
          </a:bodyPr>
          <a:lstStyle/>
          <a:p>
            <a:pPr algn="ctr"/>
            <a:r>
              <a:rPr lang="en-US" sz="2000" dirty="0"/>
              <a:t>Attacks, detection evasion techniques, and countermeasures for the most popular web platforms, including IIS, Apache, PHP, and ASP.NET.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1250"/>
            <a:ext cx="10515600" cy="486213"/>
          </a:xfrm>
        </p:spPr>
        <p:txBody>
          <a:bodyPr>
            <a:noAutofit/>
          </a:bodyPr>
          <a:lstStyle/>
          <a:p>
            <a:r>
              <a:rPr lang="en-US" sz="3200" b="1" dirty="0">
                <a:latin typeface="Times New Roman" panose="02020603050405020304" pitchFamily="18" charset="0"/>
                <a:cs typeface="Times New Roman" panose="02020603050405020304" pitchFamily="18" charset="0"/>
              </a:rPr>
              <a:t>9. Un-validated Redirects and Forwards</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a:xfrm>
            <a:off x="790903" y="958522"/>
            <a:ext cx="10515600" cy="4351338"/>
          </a:xfrm>
        </p:spPr>
        <p:txBody>
          <a:bodyPr>
            <a:normAutofit fontScale="85000" lnSpcReduction="20000"/>
          </a:bodyPr>
          <a:lstStyle/>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all web applications, we redirect from one page to another. It’s also common to redirect to another application entirely. But if we don’t validate those redirects, it can cause </a:t>
            </a:r>
            <a:r>
              <a:rPr lang="en-US" dirty="0" err="1">
                <a:latin typeface="Times New Roman" panose="02020603050405020304" pitchFamily="18" charset="0"/>
                <a:cs typeface="Times New Roman" panose="02020603050405020304" pitchFamily="18" charset="0"/>
              </a:rPr>
              <a:t>unvalidated</a:t>
            </a:r>
            <a:r>
              <a:rPr lang="en-US" dirty="0">
                <a:latin typeface="Times New Roman" panose="02020603050405020304" pitchFamily="18" charset="0"/>
                <a:cs typeface="Times New Roman" panose="02020603050405020304" pitchFamily="18" charset="0"/>
              </a:rPr>
              <a:t> redirects and the risk of a forwards attack. This attack is mostly used to phish the user for valuable credentials or install malicious malware.</a:t>
            </a:r>
          </a:p>
          <a:p>
            <a:r>
              <a:rPr lang="en-US" dirty="0">
                <a:latin typeface="Times New Roman" panose="02020603050405020304" pitchFamily="18" charset="0"/>
                <a:cs typeface="Times New Roman" panose="02020603050405020304" pitchFamily="18" charset="0"/>
              </a:rPr>
              <a:t>For example:</a:t>
            </a:r>
          </a:p>
          <a:p>
            <a:r>
              <a:rPr lang="en-US" b="1" dirty="0">
                <a:latin typeface="Times New Roman" panose="02020603050405020304" pitchFamily="18" charset="0"/>
                <a:cs typeface="Times New Roman" panose="02020603050405020304" pitchFamily="18" charset="0"/>
              </a:rPr>
              <a:t>Original URL: –</a:t>
            </a:r>
            <a:r>
              <a:rPr lang="en-US" dirty="0">
                <a:latin typeface="Times New Roman" panose="02020603050405020304" pitchFamily="18" charset="0"/>
                <a:cs typeface="Times New Roman" panose="02020603050405020304" pitchFamily="18" charset="0"/>
              </a:rPr>
              <a:t>http://localhost:7426/Account/Login</a:t>
            </a:r>
          </a:p>
          <a:p>
            <a:r>
              <a:rPr lang="en-US" b="1" dirty="0">
                <a:latin typeface="Times New Roman" panose="02020603050405020304" pitchFamily="18" charset="0"/>
                <a:cs typeface="Times New Roman" panose="02020603050405020304" pitchFamily="18" charset="0"/>
              </a:rPr>
              <a:t>Crafter URL by Attacker: –</a:t>
            </a:r>
            <a:r>
              <a:rPr lang="en-US" dirty="0">
                <a:latin typeface="Times New Roman" panose="02020603050405020304" pitchFamily="18" charset="0"/>
                <a:cs typeface="Times New Roman" panose="02020603050405020304" pitchFamily="18" charset="0"/>
              </a:rPr>
              <a:t>?return URL=https://www.google.co.in</a:t>
            </a:r>
          </a:p>
          <a:p>
            <a:r>
              <a:rPr lang="en-US" dirty="0">
                <a:latin typeface="Times New Roman" panose="02020603050405020304" pitchFamily="18" charset="0"/>
                <a:cs typeface="Times New Roman" panose="02020603050405020304" pitchFamily="18" charset="0"/>
              </a:rPr>
              <a:t>In this attack, the user gets an email from the attacker containing a tempting offer on an online shop, such as </a:t>
            </a:r>
            <a:r>
              <a:rPr lang="en-US" b="1" dirty="0">
                <a:latin typeface="Times New Roman" panose="02020603050405020304" pitchFamily="18" charset="0"/>
                <a:cs typeface="Times New Roman" panose="02020603050405020304" pitchFamily="18" charset="0"/>
              </a:rPr>
              <a:t>http://demo.com</a:t>
            </a:r>
            <a:r>
              <a:rPr lang="en-US" dirty="0">
                <a:latin typeface="Times New Roman" panose="02020603050405020304" pitchFamily="18" charset="0"/>
                <a:cs typeface="Times New Roman" panose="02020603050405020304" pitchFamily="18" charset="0"/>
              </a:rPr>
              <a:t>. However, upon closer inspection, we can see that the URL actually contains a redirect: </a:t>
            </a:r>
            <a:r>
              <a:rPr lang="en-US" b="1" dirty="0">
                <a:latin typeface="Times New Roman" panose="02020603050405020304" pitchFamily="18" charset="0"/>
                <a:cs typeface="Times New Roman" panose="02020603050405020304" pitchFamily="18" charset="0"/>
              </a:rPr>
              <a:t>http://demo.com/Login/Login?url=http://mailicious.com</a:t>
            </a:r>
            <a:r>
              <a:rPr lang="en-US" dirty="0">
                <a:latin typeface="Times New Roman" panose="02020603050405020304" pitchFamily="18" charset="0"/>
                <a:cs typeface="Times New Roman" panose="02020603050405020304" pitchFamily="18" charset="0"/>
              </a:rPr>
              <a:t>. If the user enters their valid credentials they’ll be redirected back to the shopping website and won’t suspect anything is wrong, but their details will have been stolen in an instant.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843369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Countermeasueres</a:t>
            </a:r>
            <a:endParaRPr lang="en-US" dirty="0"/>
          </a:p>
        </p:txBody>
      </p:sp>
      <p:sp>
        <p:nvSpPr>
          <p:cNvPr id="3" name="Content Placeholder 2"/>
          <p:cNvSpPr>
            <a:spLocks noGrp="1"/>
          </p:cNvSpPr>
          <p:nvPr>
            <p:ph idx="1"/>
          </p:nvPr>
        </p:nvSpPr>
        <p:spPr>
          <a:xfrm>
            <a:off x="838200" y="1825625"/>
            <a:ext cx="10515600" cy="3897258"/>
          </a:xfrm>
        </p:spPr>
        <p:txBody>
          <a:bodyPr>
            <a:normAutofit fontScale="77500" lnSpcReduction="20000"/>
          </a:bodyPr>
          <a:lstStyle/>
          <a:p>
            <a:pPr algn="just"/>
            <a:r>
              <a:rPr lang="en-US" b="1" dirty="0"/>
              <a:t>Input </a:t>
            </a:r>
            <a:r>
              <a:rPr lang="en-US" b="1" dirty="0" smtClean="0"/>
              <a:t>validation</a:t>
            </a:r>
          </a:p>
          <a:p>
            <a:pPr marL="0" indent="0" algn="just">
              <a:buNone/>
            </a:pPr>
            <a:r>
              <a:rPr lang="en-US" b="1" dirty="0"/>
              <a:t/>
            </a:r>
            <a:br>
              <a:rPr lang="en-US" b="1" dirty="0"/>
            </a:br>
            <a:r>
              <a:rPr lang="en-US" b="1" dirty="0"/>
              <a:t/>
            </a:r>
            <a:br>
              <a:rPr lang="en-US" b="1" dirty="0"/>
            </a:br>
            <a:r>
              <a:rPr lang="en-US" dirty="0"/>
              <a:t>Identifying the validation needs for type, length, format or range of input data avoids hacker discovering the vulnerability in your application. An attacker can compromise your application if any such vulnerability is identified. It is a must to validate the input before processing it by your application. So, how do you know that your application is safe enough? You just need to answer whether your application trusts the input blindly. If the answer is yes, may be your application is susceptible for following threats.</a:t>
            </a:r>
          </a:p>
          <a:p>
            <a:r>
              <a:rPr lang="en-US" dirty="0"/>
              <a:t>Buffer Overflow</a:t>
            </a:r>
          </a:p>
          <a:p>
            <a:r>
              <a:rPr lang="en-US" dirty="0"/>
              <a:t>Cross-site scripting</a:t>
            </a:r>
          </a:p>
          <a:p>
            <a:r>
              <a:rPr lang="en-US" dirty="0"/>
              <a:t>SQL injection</a:t>
            </a:r>
          </a:p>
          <a:p>
            <a:r>
              <a:rPr lang="en-US" dirty="0"/>
              <a:t>Canonicalization</a:t>
            </a:r>
          </a:p>
          <a:p>
            <a:endParaRPr lang="en-US" dirty="0" smtClean="0">
              <a:hlinkClick r:id="rId2"/>
            </a:endParaRPr>
          </a:p>
          <a:p>
            <a:endParaRPr lang="en-US" dirty="0" smtClean="0"/>
          </a:p>
          <a:p>
            <a:endParaRPr lang="en-US" dirty="0"/>
          </a:p>
          <a:p>
            <a:endParaRPr lang="en-US" dirty="0" smtClean="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
        <p:nvSpPr>
          <p:cNvPr id="5" name="Rectangle 4"/>
          <p:cNvSpPr/>
          <p:nvPr/>
        </p:nvSpPr>
        <p:spPr>
          <a:xfrm>
            <a:off x="1676400" y="6085518"/>
            <a:ext cx="6096000" cy="646331"/>
          </a:xfrm>
          <a:prstGeom prst="rect">
            <a:avLst/>
          </a:prstGeom>
        </p:spPr>
        <p:txBody>
          <a:bodyPr>
            <a:spAutoFit/>
          </a:bodyPr>
          <a:lstStyle/>
          <a:p>
            <a:r>
              <a:rPr lang="en-US" dirty="0"/>
              <a:t>https://www.c-sharpcorner.com/article/securing-your-Asp-Net-web-applications/</a:t>
            </a:r>
            <a:endParaRPr lang="en-US" dirty="0"/>
          </a:p>
        </p:txBody>
      </p:sp>
    </p:spTree>
    <p:extLst>
      <p:ext uri="{BB962C8B-B14F-4D97-AF65-F5344CB8AC3E}">
        <p14:creationId xmlns:p14="http://schemas.microsoft.com/office/powerpoint/2010/main" val="1238558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vulnerabilities and solutions</a:t>
            </a:r>
            <a:endParaRPr lang="en-US" dirty="0"/>
          </a:p>
        </p:txBody>
      </p:sp>
      <p:sp>
        <p:nvSpPr>
          <p:cNvPr id="3" name="Content Placeholder 2"/>
          <p:cNvSpPr>
            <a:spLocks noGrp="1"/>
          </p:cNvSpPr>
          <p:nvPr>
            <p:ph idx="1"/>
          </p:nvPr>
        </p:nvSpPr>
        <p:spPr/>
        <p:txBody>
          <a:bodyPr/>
          <a:lstStyle/>
          <a:p>
            <a:r>
              <a:rPr lang="en-US" b="1" dirty="0"/>
              <a:t>Why PHP Security Matters</a:t>
            </a:r>
          </a:p>
          <a:p>
            <a:pPr algn="just"/>
            <a:r>
              <a:rPr lang="en-US" dirty="0"/>
              <a:t>The </a:t>
            </a:r>
            <a:r>
              <a:rPr lang="en-US" b="1" dirty="0"/>
              <a:t>massive PHP install base and an active development community drew security researchers and malicious actors looking for systems to exploit</a:t>
            </a:r>
            <a:r>
              <a:rPr lang="en-US" dirty="0"/>
              <a:t>. And indeed, as </a:t>
            </a:r>
            <a:r>
              <a:rPr lang="en-US" dirty="0">
                <a:hlinkClick r:id="rId2"/>
              </a:rPr>
              <a:t>recent research</a:t>
            </a:r>
            <a:r>
              <a:rPr lang="en-US" dirty="0"/>
              <a:t> demonstrates, </a:t>
            </a:r>
            <a:r>
              <a:rPr lang="en-US" b="1" dirty="0"/>
              <a:t>many PHP applications </a:t>
            </a:r>
            <a:r>
              <a:rPr lang="en-US" b="1" dirty="0">
                <a:hlinkClick r:id="rId3"/>
              </a:rPr>
              <a:t>suffer from vulnerabilities</a:t>
            </a:r>
            <a:r>
              <a:rPr lang="en-US" dirty="0"/>
              <a:t> due to bad design and lackluster understanding of </a:t>
            </a:r>
            <a:r>
              <a:rPr lang="en-US" dirty="0">
                <a:hlinkClick r:id="rId4"/>
              </a:rPr>
              <a:t>basic security practices</a:t>
            </a:r>
            <a:r>
              <a:rPr lang="en-US" dirty="0"/>
              <a:t> required to secure a web application.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5" name="Rectangle 4"/>
          <p:cNvSpPr/>
          <p:nvPr/>
        </p:nvSpPr>
        <p:spPr>
          <a:xfrm>
            <a:off x="683172" y="6211669"/>
            <a:ext cx="6096000" cy="646331"/>
          </a:xfrm>
          <a:prstGeom prst="rect">
            <a:avLst/>
          </a:prstGeom>
        </p:spPr>
        <p:txBody>
          <a:bodyPr>
            <a:spAutoFit/>
          </a:bodyPr>
          <a:lstStyle/>
          <a:p>
            <a:r>
              <a:rPr lang="en-US" dirty="0"/>
              <a:t>https://spectralops.io/blog/top-7-php-security-issues-and-vulnerabilities/</a:t>
            </a:r>
          </a:p>
        </p:txBody>
      </p:sp>
    </p:spTree>
    <p:extLst>
      <p:ext uri="{BB962C8B-B14F-4D97-AF65-F5344CB8AC3E}">
        <p14:creationId xmlns:p14="http://schemas.microsoft.com/office/powerpoint/2010/main" val="4061542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Security Issues And Vulnerabilities &amp; How To Avoid Them</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1. SQL Injection</a:t>
            </a:r>
          </a:p>
          <a:p>
            <a:pPr algn="just"/>
            <a:r>
              <a:rPr lang="en-US" dirty="0"/>
              <a:t>SQL is a language used to interact with databases to store and retrieve information. For example, when you fill a </a:t>
            </a:r>
            <a:r>
              <a:rPr lang="en-US" sz="2600" dirty="0"/>
              <a:t>website signup form, the web server reads the data. The web server may relay the request to a backend database to retrieve specific information.</a:t>
            </a:r>
          </a:p>
          <a:p>
            <a:pPr algn="just"/>
            <a:r>
              <a:rPr lang="en-US" sz="2600" b="1" dirty="0"/>
              <a:t>SQL injection works by fooling the server-side code into pushing an </a:t>
            </a:r>
            <a:r>
              <a:rPr lang="en-US" sz="2600" b="1" dirty="0" err="1"/>
              <a:t>unsanitized</a:t>
            </a:r>
            <a:r>
              <a:rPr lang="en-US" sz="2600" b="1" dirty="0"/>
              <a:t> SQL command to the database</a:t>
            </a:r>
            <a:r>
              <a:rPr lang="en-US" sz="2600" dirty="0"/>
              <a:t>. Such an </a:t>
            </a:r>
            <a:r>
              <a:rPr lang="en-US" sz="2600" dirty="0">
                <a:hlinkClick r:id="rId2"/>
              </a:rPr>
              <a:t>SQL query</a:t>
            </a:r>
            <a:r>
              <a:rPr lang="en-US" sz="2600" dirty="0"/>
              <a:t> can return information that the original web application developer did not intend to expose. The exposed information can include the entire content of the database, private information, passwords, etc.</a:t>
            </a:r>
          </a:p>
          <a:p>
            <a:pPr algn="just"/>
            <a:r>
              <a:rPr lang="en-US" sz="2600" dirty="0"/>
              <a:t>Preventing SQL injections is relatively simple. It r</a:t>
            </a:r>
            <a:r>
              <a:rPr lang="en-US" dirty="0"/>
              <a:t>equires that your code use parameterized queries and </a:t>
            </a:r>
            <a:r>
              <a:rPr lang="en-US" dirty="0">
                <a:hlinkClick r:id="rId3"/>
              </a:rPr>
              <a:t>prepared statements</a:t>
            </a:r>
            <a:r>
              <a:rPr lang="en-US" dirty="0"/>
              <a:t> instead of plain-text queries with no input sanitation.</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3575145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731" y="662152"/>
            <a:ext cx="10515600" cy="5785945"/>
          </a:xfrm>
        </p:spPr>
        <p:txBody>
          <a:bodyPr>
            <a:noAutofit/>
          </a:bodyPr>
          <a:lstStyle/>
          <a:p>
            <a:pPr marL="0" indent="0">
              <a:buNone/>
            </a:pPr>
            <a:r>
              <a:rPr lang="en-US" sz="2200" b="1" dirty="0"/>
              <a:t>2. XSS (Cross-Site Scripting)</a:t>
            </a:r>
          </a:p>
          <a:p>
            <a:pPr algn="just"/>
            <a:r>
              <a:rPr lang="en-US" sz="2200" dirty="0">
                <a:hlinkClick r:id="rId2"/>
              </a:rPr>
              <a:t>Cross-site scripting</a:t>
            </a:r>
            <a:r>
              <a:rPr lang="en-US" sz="2200" dirty="0"/>
              <a:t> takes place when a malicious actor plants a script within your website to execute code from a remote site when a user visits your website. </a:t>
            </a:r>
            <a:endParaRPr lang="en-US" sz="2200" dirty="0" smtClean="0"/>
          </a:p>
          <a:p>
            <a:pPr algn="just"/>
            <a:r>
              <a:rPr lang="en-US" sz="2200" dirty="0"/>
              <a:t>To eliminate XSS as a threat requires sanitizing every input your web application accepts.  Sanitation is not limited to stored data but also output data such as a search result URL printing the URL’s content </a:t>
            </a:r>
            <a:r>
              <a:rPr lang="en-US" sz="2200" dirty="0" err="1"/>
              <a:t>unsanitized</a:t>
            </a:r>
            <a:r>
              <a:rPr lang="en-US" sz="2200" dirty="0"/>
              <a:t> in a web page’s body section, allowing a hacker to craft a unique link that initiates an XSS attack when clicked</a:t>
            </a:r>
            <a:r>
              <a:rPr lang="en-US" sz="2200" dirty="0" smtClean="0"/>
              <a:t>.</a:t>
            </a:r>
          </a:p>
          <a:p>
            <a:pPr marL="0" indent="0" algn="just">
              <a:buNone/>
            </a:pPr>
            <a:r>
              <a:rPr lang="en-US" sz="2200" dirty="0" smtClean="0"/>
              <a:t>3. </a:t>
            </a:r>
            <a:r>
              <a:rPr lang="en-US" sz="2200" b="1" dirty="0">
                <a:hlinkClick r:id="rId3"/>
              </a:rPr>
              <a:t>Cross-Site request forgery</a:t>
            </a:r>
            <a:r>
              <a:rPr lang="en-US" sz="2200" b="1" dirty="0"/>
              <a:t> works through social engineering and phishing tactics to exploit that you are already logged in and authenticated with a secure website</a:t>
            </a:r>
            <a:r>
              <a:rPr lang="en-US" sz="2200" dirty="0"/>
              <a:t>. A CSRF attack tries to convince you to open a specially crafted link that can invisibly steal session information and automatically send legitimate-looking commands to the server on your behalf. </a:t>
            </a:r>
          </a:p>
          <a:p>
            <a:pPr algn="just"/>
            <a:r>
              <a:rPr lang="en-US" sz="2200" dirty="0"/>
              <a:t>The recommended approach to blocking CSRF attempts is to use authentication tokens that get validated on sensitive operations. A new token is generated on each login and saved in a local cookie, making it very difficult for hackers to perform an unauthorized action on your web application without having prior access to the token.</a:t>
            </a:r>
          </a:p>
          <a:p>
            <a:pPr marL="0" indent="0" algn="just">
              <a:buNone/>
            </a:pPr>
            <a:endParaRPr lang="en-US" sz="2200" dirty="0"/>
          </a:p>
          <a:p>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75650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966" y="788276"/>
            <a:ext cx="10515600" cy="5155324"/>
          </a:xfrm>
        </p:spPr>
        <p:txBody>
          <a:bodyPr>
            <a:normAutofit/>
          </a:bodyPr>
          <a:lstStyle/>
          <a:p>
            <a:pPr marL="0" indent="0" algn="just">
              <a:buNone/>
            </a:pPr>
            <a:r>
              <a:rPr lang="en-US" b="1" dirty="0" smtClean="0"/>
              <a:t>4. Authentication </a:t>
            </a:r>
            <a:r>
              <a:rPr lang="en-US" b="1" dirty="0"/>
              <a:t>Bypass</a:t>
            </a:r>
          </a:p>
          <a:p>
            <a:pPr algn="just"/>
            <a:r>
              <a:rPr lang="en-US" dirty="0"/>
              <a:t>Authentication bypass stems from developer error where an app does not validate a user’s credentials correctly and inadvertently gives the user elevated access. </a:t>
            </a:r>
            <a:endParaRPr lang="en-US" dirty="0" smtClean="0"/>
          </a:p>
          <a:p>
            <a:pPr marL="0" indent="0" algn="just">
              <a:buNone/>
            </a:pPr>
            <a:r>
              <a:rPr lang="en-US" b="1" dirty="0" smtClean="0"/>
              <a:t>5. PHP </a:t>
            </a:r>
            <a:r>
              <a:rPr lang="en-US" b="1" dirty="0"/>
              <a:t>Object Injection</a:t>
            </a:r>
          </a:p>
          <a:p>
            <a:pPr algn="just"/>
            <a:r>
              <a:rPr lang="en-US" b="1" dirty="0">
                <a:hlinkClick r:id="rId2"/>
              </a:rPr>
              <a:t>PHP Object Injection</a:t>
            </a:r>
            <a:r>
              <a:rPr lang="en-US" b="1" dirty="0"/>
              <a:t> exploits the fact that calling the </a:t>
            </a:r>
            <a:r>
              <a:rPr lang="en-US" b="1" dirty="0" err="1"/>
              <a:t>unserialize</a:t>
            </a:r>
            <a:r>
              <a:rPr lang="en-US" b="1" dirty="0"/>
              <a:t>() function with </a:t>
            </a:r>
            <a:r>
              <a:rPr lang="en-US" b="1" dirty="0" err="1"/>
              <a:t>unsanitized</a:t>
            </a:r>
            <a:r>
              <a:rPr lang="en-US" b="1" dirty="0"/>
              <a:t> user input can be used to inject PHP objects into memory</a:t>
            </a:r>
            <a:r>
              <a:rPr lang="en-US" dirty="0"/>
              <a:t>. Such objects can be triggered in an application that implements a PHP magic method such as __wakeup or __destruct in one of its classes. </a:t>
            </a:r>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3064212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7103"/>
            <a:ext cx="10515600" cy="5309860"/>
          </a:xfrm>
        </p:spPr>
        <p:txBody>
          <a:bodyPr>
            <a:normAutofit fontScale="92500" lnSpcReduction="10000"/>
          </a:bodyPr>
          <a:lstStyle/>
          <a:p>
            <a:pPr marL="0" indent="0" algn="just">
              <a:buNone/>
            </a:pPr>
            <a:r>
              <a:rPr lang="en-US" b="1" dirty="0"/>
              <a:t>6. Session Hijacking</a:t>
            </a:r>
          </a:p>
          <a:p>
            <a:pPr algn="just"/>
            <a:r>
              <a:rPr lang="en-US" dirty="0"/>
              <a:t>Whenever you login, the website creates a ‘session’ to maintain your logged-in status without repeatedly requesting authentication on every subsequent action. An XSS or CSRF attack can allow a hacker to copy current session information and use your web application, bypassing the login requirement or any other form of</a:t>
            </a:r>
            <a:r>
              <a:rPr lang="en-US" dirty="0">
                <a:hlinkClick r:id="rId2"/>
              </a:rPr>
              <a:t> authentication</a:t>
            </a:r>
            <a:r>
              <a:rPr lang="en-US" dirty="0"/>
              <a:t>. </a:t>
            </a:r>
          </a:p>
          <a:p>
            <a:pPr marL="0" indent="0" algn="just">
              <a:buNone/>
            </a:pPr>
            <a:endParaRPr lang="en-US" b="1" dirty="0" smtClean="0"/>
          </a:p>
          <a:p>
            <a:pPr marL="0" indent="0" algn="just">
              <a:buNone/>
            </a:pPr>
            <a:r>
              <a:rPr lang="en-US" b="1" dirty="0" smtClean="0"/>
              <a:t>7</a:t>
            </a:r>
            <a:r>
              <a:rPr lang="en-US" b="1" dirty="0"/>
              <a:t>. Stream Injection Attacks (Local/Remote File Inclusion)</a:t>
            </a:r>
          </a:p>
          <a:p>
            <a:pPr algn="just"/>
            <a:r>
              <a:rPr lang="en-US" b="1" dirty="0"/>
              <a:t>Stream injection attacks abuse the ability of websites to accept uploaded content such as documents and images. </a:t>
            </a:r>
            <a:r>
              <a:rPr lang="en-US" dirty="0"/>
              <a:t>Using remote file inclusion, a hacker tries to fool your PHP code into accepting a URL on another site as valid input. This action can then be used to execute malicious code. Local file inclusion can be used to get a web application to return the content of a local file. </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901811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9702301" cy="5355312"/>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a:t>Relevant Videos:</a:t>
            </a:r>
            <a:endParaRPr lang="en-US" dirty="0"/>
          </a:p>
          <a:p>
            <a:r>
              <a:rPr lang="en-US" dirty="0"/>
              <a:t>https://www.youtube.com/watch?v=qz7t95qIc24</a:t>
            </a:r>
          </a:p>
          <a:p>
            <a:r>
              <a:rPr lang="en-US" dirty="0"/>
              <a:t>https://www.youtube.com/watch?v=wgkp6smOzi8</a:t>
            </a:r>
          </a:p>
          <a:p>
            <a:r>
              <a:rPr lang="en-IN" b="1" dirty="0" smtClean="0">
                <a:latin typeface="Times New Roman" pitchFamily="18" charset="0"/>
                <a:cs typeface="Times New Roman" pitchFamily="18" charset="0"/>
              </a:rPr>
              <a:t>Reference Links:</a:t>
            </a:r>
          </a:p>
          <a:p>
            <a:r>
              <a:rPr lang="en-US" dirty="0">
                <a:hlinkClick r:id="rId3"/>
              </a:rPr>
              <a:t>https://spectralops.io/blog/top-7-php-security-issues-and-vulnerabilities</a:t>
            </a:r>
            <a:r>
              <a:rPr lang="en-US" dirty="0" smtClean="0">
                <a:hlinkClick r:id="rId3"/>
              </a:rPr>
              <a:t>/</a:t>
            </a:r>
            <a:endParaRPr lang="en-US" dirty="0" smtClean="0"/>
          </a:p>
          <a:p>
            <a:r>
              <a:rPr lang="en-US" dirty="0" smtClean="0">
                <a:hlinkClick r:id="rId4"/>
              </a:rPr>
              <a:t>https</a:t>
            </a:r>
            <a:r>
              <a:rPr lang="en-US" dirty="0">
                <a:hlinkClick r:id="rId4"/>
              </a:rPr>
              <a:t>://www.it.iitb.ac.in/~</a:t>
            </a:r>
            <a:r>
              <a:rPr lang="en-US" dirty="0" smtClean="0">
                <a:hlinkClick r:id="rId4"/>
              </a:rPr>
              <a:t>madhumita/web%20services/Web%20Security%20Threats%20and%20Countermeasu_files/rightframe.htm</a:t>
            </a:r>
            <a:endParaRPr lang="en-US" dirty="0" smtClean="0"/>
          </a:p>
          <a:p>
            <a:r>
              <a:rPr lang="en-US" dirty="0">
                <a:hlinkClick r:id="rId5"/>
              </a:rPr>
              <a:t>https://</a:t>
            </a:r>
            <a:r>
              <a:rPr lang="en-US" dirty="0" smtClean="0">
                <a:hlinkClick r:id="rId5"/>
              </a:rPr>
              <a:t>blog.securityinnovation.com/php-security-the-good-the-bad-and-the-ugly</a:t>
            </a:r>
            <a:endParaRPr lang="en-US" dirty="0" smtClean="0"/>
          </a:p>
          <a:p>
            <a:r>
              <a:rPr lang="en-US" dirty="0">
                <a:hlinkClick r:id="rId6"/>
              </a:rPr>
              <a:t>https://www.c-sharpcorner.com/article/securing-your-Asp-Net-web-applications/</a:t>
            </a:r>
            <a:endParaRPr lang="en-US" dirty="0"/>
          </a:p>
          <a:p>
            <a:r>
              <a:rPr lang="en-US" dirty="0">
                <a:hlinkClick r:id="rId4"/>
              </a:rPr>
              <a:t>https://www.it.iitb.ac.in/~madhumita/web%20services/Web%20Security%20Threats%20and%20Countermeasu_files/rightframe.htm</a:t>
            </a:r>
            <a:endParaRPr lang="en-US" dirty="0"/>
          </a:p>
          <a:p>
            <a:endParaRPr lang="en-US" dirty="0" smtClean="0"/>
          </a:p>
          <a:p>
            <a:endParaRPr lang="en-US" dirty="0"/>
          </a:p>
        </p:txBody>
      </p:sp>
    </p:spTree>
    <p:extLst>
      <p:ext uri="{BB962C8B-B14F-4D97-AF65-F5344CB8AC3E}">
        <p14:creationId xmlns:p14="http://schemas.microsoft.com/office/powerpoint/2010/main" val="5806943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62"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pPr>
            <a:r>
              <a:rPr lang="en-US" sz="2400" b="1" dirty="0" smtClean="0"/>
              <a:t>Web platforms: attacks and solutions in </a:t>
            </a:r>
            <a:r>
              <a:rPr lang="en-US" sz="2400" b="1" dirty="0"/>
              <a:t>PHP, and ASP.NET</a:t>
            </a:r>
            <a:endParaRPr lang="en-US" sz="2400" dirty="0"/>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1" name="Picture 9" descr="https://blog.malwarebytes.com/wp-content/uploads/2020/07/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3337" y="1387366"/>
            <a:ext cx="5628291" cy="4682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b="1" dirty="0"/>
              <a:t>M</a:t>
            </a:r>
            <a:r>
              <a:rPr lang="en-US" sz="4000" b="1" dirty="0" smtClean="0"/>
              <a:t>ost </a:t>
            </a:r>
            <a:r>
              <a:rPr lang="en-US" sz="4000" b="1" dirty="0"/>
              <a:t>common types of ASP.NET attack</a:t>
            </a:r>
          </a:p>
        </p:txBody>
      </p:sp>
      <p:sp>
        <p:nvSpPr>
          <p:cNvPr id="10243" name="Content Placeholder 1"/>
          <p:cNvSpPr>
            <a:spLocks noGrp="1"/>
          </p:cNvSpPr>
          <p:nvPr>
            <p:ph idx="1"/>
          </p:nvPr>
        </p:nvSpPr>
        <p:spPr/>
        <p:txBody>
          <a:bodyPr>
            <a:normAutofit/>
          </a:bodyPr>
          <a:lstStyle/>
          <a:p>
            <a:pPr marL="0" indent="0">
              <a:buNone/>
            </a:pPr>
            <a:r>
              <a:rPr lang="en-US" b="1" dirty="0" smtClean="0"/>
              <a:t>1. Security </a:t>
            </a:r>
            <a:r>
              <a:rPr lang="en-US" b="1" dirty="0"/>
              <a:t>Misconfiguration (Error Handling Must Setup Custom Error Page)</a:t>
            </a:r>
          </a:p>
          <a:p>
            <a:r>
              <a:rPr lang="en-US" dirty="0"/>
              <a:t>In this kind of attack, the attacker intercepts form data submitted by the end-user, changes its values and sends the modified data to the server. When the validations display errors, a lot of information on the server is subsequently revealed.</a:t>
            </a:r>
          </a:p>
        </p:txBody>
      </p:sp>
      <p:sp>
        <p:nvSpPr>
          <p:cNvPr id="2" name="Rectangle 1"/>
          <p:cNvSpPr/>
          <p:nvPr/>
        </p:nvSpPr>
        <p:spPr>
          <a:xfrm>
            <a:off x="1045780" y="6227463"/>
            <a:ext cx="6096000" cy="646331"/>
          </a:xfrm>
          <a:prstGeom prst="rect">
            <a:avLst/>
          </a:prstGeom>
        </p:spPr>
        <p:txBody>
          <a:bodyPr>
            <a:spAutoFit/>
          </a:bodyPr>
          <a:lstStyle/>
          <a:p>
            <a:r>
              <a:rPr lang="en-US" dirty="0"/>
              <a:t>https://www.business2community.com/cybersecurity/9-ways-hackers-exploit-asp-net-and-how-to-prevent-them-02353604</a:t>
            </a:r>
          </a:p>
        </p:txBody>
      </p:sp>
    </p:spTree>
    <p:extLst>
      <p:ext uri="{BB962C8B-B14F-4D97-AF65-F5344CB8AC3E}">
        <p14:creationId xmlns:p14="http://schemas.microsoft.com/office/powerpoint/2010/main" val="4039450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normAutofit/>
          </a:bodyPr>
          <a:lstStyle/>
          <a:p>
            <a:r>
              <a:rPr lang="en-US" sz="3600" b="1" dirty="0" smtClean="0"/>
              <a:t>2. CSRF attack</a:t>
            </a:r>
            <a:endParaRPr lang="en-US" sz="3600" b="1" dirty="0"/>
          </a:p>
        </p:txBody>
      </p:sp>
      <p:sp>
        <p:nvSpPr>
          <p:cNvPr id="3" name="Content Placeholder 2"/>
          <p:cNvSpPr>
            <a:spLocks noGrp="1"/>
          </p:cNvSpPr>
          <p:nvPr>
            <p:ph idx="1"/>
          </p:nvPr>
        </p:nvSpPr>
        <p:spPr>
          <a:xfrm>
            <a:off x="475593" y="1179239"/>
            <a:ext cx="10515600" cy="4351338"/>
          </a:xfrm>
        </p:spPr>
        <p:txBody>
          <a:bodyPr>
            <a:normAutofit/>
          </a:bodyPr>
          <a:lstStyle/>
          <a:p>
            <a:r>
              <a:rPr lang="en-US" dirty="0"/>
              <a:t>Microsoft recognized this threat </a:t>
            </a:r>
            <a:r>
              <a:rPr lang="en-US" dirty="0" smtClean="0"/>
              <a:t>and </a:t>
            </a:r>
            <a:r>
              <a:rPr lang="en-US" dirty="0"/>
              <a:t>we now have something called </a:t>
            </a:r>
            <a:r>
              <a:rPr lang="en-US" b="1" dirty="0" err="1"/>
              <a:t>AntiForgeryToken</a:t>
            </a:r>
            <a:r>
              <a:rPr lang="en-US" dirty="0"/>
              <a:t> to prevent similar attacks.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006" y="2158890"/>
            <a:ext cx="9222827" cy="439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08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3. CSS</a:t>
            </a:r>
            <a:endParaRPr lang="en-US" sz="3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4662" y="1825625"/>
            <a:ext cx="8575391"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1388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731" y="331076"/>
            <a:ext cx="10515600" cy="2727435"/>
          </a:xfrm>
        </p:spPr>
        <p:txBody>
          <a:bodyPr>
            <a:normAutofit/>
          </a:bodyPr>
          <a:lstStyle/>
          <a:p>
            <a:pPr marL="0" indent="0">
              <a:buNone/>
            </a:pPr>
            <a:r>
              <a:rPr lang="en-US" sz="2400" b="1" dirty="0" smtClean="0"/>
              <a:t>4</a:t>
            </a:r>
            <a:r>
              <a:rPr lang="en-US" sz="2400" b="1" dirty="0"/>
              <a:t>. Malicious File Upload</a:t>
            </a:r>
            <a:endParaRPr lang="en-US" sz="2400" dirty="0"/>
          </a:p>
          <a:p>
            <a:pPr algn="just"/>
            <a:r>
              <a:rPr lang="en-US" sz="2400" dirty="0"/>
              <a:t>We’ve already learned how to protect input fields from malicious attacks, but we haven’t looked at file uploads. Attackers can change file extensions (tuto</a:t>
            </a:r>
            <a:r>
              <a:rPr lang="en-US" sz="2400" b="1" dirty="0"/>
              <a:t>.exe</a:t>
            </a:r>
            <a:r>
              <a:rPr lang="en-US" sz="2400" dirty="0"/>
              <a:t> to tuto</a:t>
            </a:r>
            <a:r>
              <a:rPr lang="en-US" sz="2400" b="1" dirty="0"/>
              <a:t>.jpeg</a:t>
            </a:r>
            <a:r>
              <a:rPr lang="en-US" sz="2400" dirty="0"/>
              <a:t>, for example) and the malicious script can be uploaded as an image file.</a:t>
            </a:r>
          </a:p>
          <a:p>
            <a:pPr algn="just"/>
            <a:r>
              <a:rPr lang="en-US" sz="2400" dirty="0"/>
              <a:t>It is easy to get duped this way. The lesson here for developers is to remain alert to file extensions at all times.</a:t>
            </a:r>
          </a:p>
          <a:p>
            <a:pPr algn="just"/>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15362" name="Picture 2" descr="https://www.business2community.com/wp-content/uploads/2020/10/Screen-Shot-2020-10-09-at-11.20.53-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972" y="2617076"/>
            <a:ext cx="9115973" cy="3941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108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5. Version Disclosure</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Version </a:t>
            </a:r>
            <a:r>
              <a:rPr lang="en-US" dirty="0"/>
              <a:t>information can be used by an attacker to help plan their next move. Whenever a browser sends an HTTP request to the server, in response we get a response header which contains all of the server information:</a:t>
            </a:r>
          </a:p>
          <a:p>
            <a:r>
              <a:rPr lang="en-US" dirty="0"/>
              <a:t>“X-</a:t>
            </a:r>
            <a:r>
              <a:rPr lang="en-US" dirty="0" err="1"/>
              <a:t>AspNet</a:t>
            </a:r>
            <a:r>
              <a:rPr lang="en-US" dirty="0"/>
              <a:t>-Version” shows information on which specific </a:t>
            </a:r>
            <a:r>
              <a:rPr lang="en-US" dirty="0" err="1"/>
              <a:t>Asp.Net</a:t>
            </a:r>
            <a:r>
              <a:rPr lang="en-US" dirty="0"/>
              <a:t> Version Used.</a:t>
            </a:r>
          </a:p>
          <a:p>
            <a:r>
              <a:rPr lang="en-US" dirty="0"/>
              <a:t>“X-</a:t>
            </a:r>
            <a:r>
              <a:rPr lang="en-US" dirty="0" err="1"/>
              <a:t>AspNet</a:t>
            </a:r>
            <a:r>
              <a:rPr lang="en-US" dirty="0"/>
              <a:t> </a:t>
            </a:r>
            <a:r>
              <a:rPr lang="en-US" dirty="0" err="1"/>
              <a:t>Mvc</a:t>
            </a:r>
            <a:r>
              <a:rPr lang="en-US" dirty="0"/>
              <a:t>-Version” shows information on which ASP.NET MVC version Used.</a:t>
            </a:r>
          </a:p>
          <a:p>
            <a:r>
              <a:rPr lang="en-US" dirty="0"/>
              <a:t>“X-Powered-By” shows information on which framework your website is running on.</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50762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7027" y="327901"/>
            <a:ext cx="10515600" cy="6041368"/>
          </a:xfrm>
        </p:spPr>
        <p:txBody>
          <a:bodyPr>
            <a:normAutofit/>
          </a:bodyPr>
          <a:lstStyle/>
          <a:p>
            <a:pPr marL="0" indent="0">
              <a:buNone/>
            </a:pPr>
            <a:r>
              <a:rPr lang="en-US" b="1" dirty="0"/>
              <a:t>6. SQL Injection Attack</a:t>
            </a:r>
          </a:p>
          <a:p>
            <a:pPr algn="just"/>
            <a:r>
              <a:rPr lang="en-US" dirty="0"/>
              <a:t>An SQL injection attack is one of the most dangerous attacks, ranked first in a list of the top ten vulnerabilities as outlined by OWASP2013 [Open Web Application Security Project]. An SQL injection attack can give valuable data to the attacker that can lead to a big security breach and can also grant full access to the database server.</a:t>
            </a:r>
          </a:p>
          <a:p>
            <a:pPr marL="0" indent="0">
              <a:buNone/>
            </a:pPr>
            <a:r>
              <a:rPr lang="en-US" b="1" dirty="0"/>
              <a:t>7. Sensitive Data Exposure</a:t>
            </a:r>
            <a:endParaRPr lang="en-US" dirty="0"/>
          </a:p>
          <a:p>
            <a:r>
              <a:rPr lang="en-US" dirty="0"/>
              <a:t>All websites and applications have a database in which everything is stored, including user data like passwords, PAN numbers, credit card information etc. While encryption of all of this data is possible, we tend to only encrypt passwords, which can leave sensitive data exposed and vulnerable.</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62285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2793" y="898634"/>
            <a:ext cx="10515600" cy="5013435"/>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8. Broken Authentication and Session Management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authentication and session management are not properly implemented in a web application, it will leave it vulnerable to attack. Attackers can steal data due to:</a:t>
            </a:r>
          </a:p>
          <a:p>
            <a:r>
              <a:rPr lang="en-US" sz="2400" dirty="0">
                <a:latin typeface="Times New Roman" panose="02020603050405020304" pitchFamily="18" charset="0"/>
                <a:cs typeface="Times New Roman" panose="02020603050405020304" pitchFamily="18" charset="0"/>
              </a:rPr>
              <a:t>Unsecured connections (not using SSL)</a:t>
            </a:r>
          </a:p>
          <a:p>
            <a:r>
              <a:rPr lang="en-US" sz="2400" dirty="0">
                <a:latin typeface="Times New Roman" panose="02020603050405020304" pitchFamily="18" charset="0"/>
                <a:cs typeface="Times New Roman" panose="02020603050405020304" pitchFamily="18" charset="0"/>
              </a:rPr>
              <a:t>Predictable log-in credentials</a:t>
            </a:r>
          </a:p>
          <a:p>
            <a:r>
              <a:rPr lang="en-US" sz="2400" dirty="0">
                <a:latin typeface="Times New Roman" panose="02020603050405020304" pitchFamily="18" charset="0"/>
                <a:cs typeface="Times New Roman" panose="02020603050405020304" pitchFamily="18" charset="0"/>
              </a:rPr>
              <a:t>Not storing credentials in an encrypted form</a:t>
            </a:r>
          </a:p>
          <a:p>
            <a:r>
              <a:rPr lang="en-US" sz="2400" dirty="0">
                <a:latin typeface="Times New Roman" panose="02020603050405020304" pitchFamily="18" charset="0"/>
                <a:cs typeface="Times New Roman" panose="02020603050405020304" pitchFamily="18" charset="0"/>
              </a:rPr>
              <a:t>Improper application </a:t>
            </a:r>
            <a:r>
              <a:rPr lang="en-US" sz="2400" dirty="0" smtClean="0">
                <a:latin typeface="Times New Roman" panose="02020603050405020304" pitchFamily="18" charset="0"/>
                <a:cs typeface="Times New Roman" panose="02020603050405020304" pitchFamily="18" charset="0"/>
              </a:rPr>
              <a:t>log-out</a:t>
            </a:r>
          </a:p>
          <a:p>
            <a:pPr marL="0" indent="0">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5" name="Rectangle 4"/>
          <p:cNvSpPr/>
          <p:nvPr/>
        </p:nvSpPr>
        <p:spPr>
          <a:xfrm>
            <a:off x="1818290" y="5470663"/>
            <a:ext cx="6096000" cy="646331"/>
          </a:xfrm>
          <a:prstGeom prst="rect">
            <a:avLst/>
          </a:prstGeom>
        </p:spPr>
        <p:txBody>
          <a:bodyPr>
            <a:spAutoFit/>
          </a:bodyPr>
          <a:lstStyle/>
          <a:p>
            <a:r>
              <a:rPr lang="en-US" dirty="0"/>
              <a:t>https://www.business2community.com/cybersecurity/9-ways-hackers-exploit-asp-net-and-how-to-prevent-them-02353604</a:t>
            </a:r>
          </a:p>
        </p:txBody>
      </p:sp>
    </p:spTree>
    <p:extLst>
      <p:ext uri="{BB962C8B-B14F-4D97-AF65-F5344CB8AC3E}">
        <p14:creationId xmlns:p14="http://schemas.microsoft.com/office/powerpoint/2010/main" val="161782392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636</TotalTime>
  <Words>883</Words>
  <Application>Microsoft Office PowerPoint</Application>
  <PresentationFormat>Custom</PresentationFormat>
  <Paragraphs>113</Paragraphs>
  <Slides>18</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1" baseType="lpstr">
      <vt:lpstr>1_Office Theme</vt:lpstr>
      <vt:lpstr>Contents Slide Master</vt:lpstr>
      <vt:lpstr>CorelDRAW</vt:lpstr>
      <vt:lpstr>PowerPoint Presentation</vt:lpstr>
      <vt:lpstr>Lecture Objectives </vt:lpstr>
      <vt:lpstr>Most common types of ASP.NET attack</vt:lpstr>
      <vt:lpstr>2. CSRF attack</vt:lpstr>
      <vt:lpstr>3. CSS</vt:lpstr>
      <vt:lpstr>PowerPoint Presentation</vt:lpstr>
      <vt:lpstr>5. Version Disclosure </vt:lpstr>
      <vt:lpstr>PowerPoint Presentation</vt:lpstr>
      <vt:lpstr>PowerPoint Presentation</vt:lpstr>
      <vt:lpstr>9. Un-validated Redirects and Forwards </vt:lpstr>
      <vt:lpstr>Countermeasueres</vt:lpstr>
      <vt:lpstr>PHP vulnerabilities and solutions</vt:lpstr>
      <vt:lpstr>PHP Security Issues And Vulnerabilities &amp; How To Avoid Them </vt:lpstr>
      <vt:lpstr>PowerPoint Presentation</vt:lpstr>
      <vt:lpstr>PowerPoint Presentation</vt:lpstr>
      <vt:lpstr>PowerPoint Presentation</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135</cp:revision>
  <dcterms:created xsi:type="dcterms:W3CDTF">2019-01-09T10:33:58Z</dcterms:created>
  <dcterms:modified xsi:type="dcterms:W3CDTF">2022-09-11T07:55:37Z</dcterms:modified>
</cp:coreProperties>
</file>