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287" r:id="rId3"/>
    <p:sldId id="281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09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86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FC45E1E-D1BE-4141-B596-8AF6BA51B12E}" type="slidenum">
              <a:rPr lang="en-US" altLang="en-US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se.com/docs/INDJCSE14-05-02-06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target.com/searchsecurity/tip/Use-these-6-user-authentication-types-to-secure-networks" TargetMode="External"/><Relationship Id="rId4" Type="http://schemas.openxmlformats.org/officeDocument/2006/relationships/hyperlink" Target="https://www.it.iitb.ac.in/~madhumita/web%20services/Web%20Security%20Threats%20and%20Countermeasu_files/rightframe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492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SECURITY (Professional Elective-I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20CST/IT-333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566315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/>
              <a:t>                    Attacking </a:t>
            </a:r>
            <a:r>
              <a:rPr lang="en-US" sz="2400" b="1" dirty="0"/>
              <a:t>web 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b="1" dirty="0"/>
              <a:t>Credential Management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bypass authentication is to attack credential management subsystems.</a:t>
            </a:r>
          </a:p>
          <a:p>
            <a:pPr algn="just"/>
            <a:r>
              <a:rPr lang="en-US" dirty="0"/>
              <a:t>For example, most web sites implement common mechanisms for password recovery</a:t>
            </a:r>
            <a:r>
              <a:rPr lang="en-US" dirty="0" smtClean="0"/>
              <a:t>, such </a:t>
            </a:r>
            <a:r>
              <a:rPr lang="en-US" dirty="0"/>
              <a:t>as self-help applications that e-mail new passwords to a fixed e-mail address, or </a:t>
            </a:r>
            <a:r>
              <a:rPr lang="en-US" dirty="0" smtClean="0"/>
              <a:t>if a </a:t>
            </a:r>
            <a:r>
              <a:rPr lang="en-US" dirty="0"/>
              <a:t>“secret question” can be answered (for example, “What is your favorite pet’s name</a:t>
            </a:r>
            <a:r>
              <a:rPr lang="en-US" dirty="0" smtClean="0"/>
              <a:t>?” or </a:t>
            </a:r>
            <a:r>
              <a:rPr lang="en-US" dirty="0"/>
              <a:t>“What high school did you attend?”).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813299" y="1453998"/>
            <a:ext cx="757555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Exposed Mobile: Security Secrets &amp; Solutions 1st Edition, Kindle Edition, by Neil Bergman, Mike Stanfield, Jason Rouse, and Joel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Scambray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Exposed Web Applications, 3rd edition, Joel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Scambray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Vincent Liu, Caleb Sima, Released October 2010, Publisher(s): McGraw-Hill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/>
              <a:t>Reference Links:</a:t>
            </a:r>
            <a:endParaRPr lang="en-US" dirty="0"/>
          </a:p>
          <a:p>
            <a:r>
              <a:rPr lang="en-US" u="sng" dirty="0">
                <a:hlinkClick r:id="rId3"/>
              </a:rPr>
              <a:t>http://www.ijcse.com/docs/INDJCSE14-05-02-061.pdf</a:t>
            </a:r>
            <a:endParaRPr lang="en-US" dirty="0"/>
          </a:p>
          <a:p>
            <a:r>
              <a:rPr lang="en-US" u="sng" dirty="0">
                <a:hlinkClick r:id="rId4"/>
              </a:rPr>
              <a:t>https://www.it.iitb.ac.in/~madhumita/web%20services/Web%20Security%20Threats%20and%20Countermeasu_files/rightframe.htm</a:t>
            </a:r>
            <a:endParaRPr lang="en-US" dirty="0"/>
          </a:p>
          <a:p>
            <a:r>
              <a:rPr lang="en-US" b="1" dirty="0"/>
              <a:t>Relevant Videos:</a:t>
            </a:r>
            <a:endParaRPr lang="en-US" dirty="0"/>
          </a:p>
          <a:p>
            <a:r>
              <a:rPr lang="en-US" u="sng" dirty="0">
                <a:hlinkClick r:id="rId5"/>
              </a:rPr>
              <a:t>https://www.techtarget.com/searchsecurity/tip/Use-these-6-user-authentication-types-to-secure-networks</a:t>
            </a:r>
            <a:endParaRPr lang="en-US" dirty="0"/>
          </a:p>
          <a:p>
            <a:r>
              <a:rPr lang="en-US" dirty="0"/>
              <a:t>https://www.techtarget.com/searchsoftwarequality/definition/application-security</a:t>
            </a:r>
          </a:p>
          <a:p>
            <a:endParaRPr lang="en-US" dirty="0"/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r>
              <a:rPr lang="en-US" sz="2400" dirty="0" smtClean="0"/>
              <a:t>attacks </a:t>
            </a:r>
            <a:r>
              <a:rPr lang="en-US" sz="2400" dirty="0"/>
              <a:t>and countermeasures for common web authentication mechanisms, including password-based, multifactor (e.g., CAPTCHA), and online authentication services like Windows Live ID.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Introduction to Web Development with HTML, CSS, JavaScript | Cours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Application architecture of CryoWEB. The complete linux server can be..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Hosting Controller - Linux Hosting Control Panel - Windows Linux Hosting  Automation | Linux Hosting Panel | Windows &amp; Linux Hosting Control Panel | Windows  Linux Cluster Management, Apache and IIS, Cross Platform Suppo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LAMP (software bundle)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Mobile Security Basic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3" name="Picture 11" descr="https://media.springernature.com/lw685/springer-static/image/art%3A10.1186%2Fs13638-021-01968-6/MediaObjects/13638_2021_1968_Fig10_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026910"/>
            <a:ext cx="5245210" cy="53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Web </a:t>
            </a:r>
            <a:r>
              <a:rPr lang="en-US" sz="4000" b="1" dirty="0"/>
              <a:t>authentication threats</a:t>
            </a:r>
            <a:br>
              <a:rPr lang="en-US" sz="4000" b="1" dirty="0"/>
            </a:br>
            <a:r>
              <a:rPr lang="en-US" sz="4000" b="1" dirty="0"/>
              <a:t>1. Username/Password  </a:t>
            </a:r>
            <a:r>
              <a:rPr lang="en-US" sz="4000" b="1" dirty="0" smtClean="0"/>
              <a:t>based Threats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1024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Although </a:t>
            </a:r>
            <a:r>
              <a:rPr lang="en-US" dirty="0"/>
              <a:t>there are numerous ways to implement basic </a:t>
            </a:r>
            <a:r>
              <a:rPr lang="en-US" dirty="0" smtClean="0"/>
              <a:t>username/password authentication</a:t>
            </a:r>
            <a:r>
              <a:rPr lang="en-US" dirty="0"/>
              <a:t>, web implementations generally fall prey to the same types of attacks:</a:t>
            </a:r>
          </a:p>
          <a:p>
            <a:r>
              <a:rPr lang="en-US" dirty="0" smtClean="0"/>
              <a:t> </a:t>
            </a:r>
            <a:r>
              <a:rPr lang="en-US" dirty="0"/>
              <a:t>Username enumeration</a:t>
            </a:r>
          </a:p>
          <a:p>
            <a:r>
              <a:rPr lang="en-US" dirty="0" smtClean="0"/>
              <a:t>Password </a:t>
            </a:r>
            <a:r>
              <a:rPr lang="en-US" dirty="0"/>
              <a:t>guessing</a:t>
            </a:r>
          </a:p>
          <a:p>
            <a:r>
              <a:rPr lang="en-US" dirty="0" smtClean="0"/>
              <a:t>Eavesdropping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952"/>
            <a:ext cx="10515600" cy="5972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a) Username </a:t>
            </a:r>
            <a:r>
              <a:rPr lang="en-US" sz="2000" b="1" dirty="0"/>
              <a:t>Enumeration</a:t>
            </a:r>
          </a:p>
          <a:p>
            <a:pPr marL="0" indent="0" algn="just">
              <a:buNone/>
            </a:pPr>
            <a:r>
              <a:rPr lang="en-US" sz="2000" dirty="0"/>
              <a:t>Username enumeration is primarily used to provide greater efficiency to a </a:t>
            </a:r>
            <a:r>
              <a:rPr lang="en-US" sz="2000" dirty="0" smtClean="0"/>
              <a:t>password guessing attack</a:t>
            </a:r>
            <a:r>
              <a:rPr lang="en-US" sz="2000" dirty="0"/>
              <a:t>. This approach avoids wasting time on failed attempts using </a:t>
            </a:r>
            <a:r>
              <a:rPr lang="en-US" sz="2000" dirty="0" smtClean="0"/>
              <a:t>passwords for </a:t>
            </a:r>
            <a:r>
              <a:rPr lang="en-US" sz="2000" dirty="0"/>
              <a:t>a user who doesn’t exist. For example, if you can determine there is no user </a:t>
            </a:r>
            <a:r>
              <a:rPr lang="en-US" sz="2000" dirty="0" smtClean="0"/>
              <a:t>named Alice</a:t>
            </a:r>
            <a:r>
              <a:rPr lang="en-US" sz="2000" dirty="0"/>
              <a:t>, there’s no point in wasting time trying to guess Alice’s password. The </a:t>
            </a:r>
            <a:r>
              <a:rPr lang="en-US" sz="2000" dirty="0" smtClean="0"/>
              <a:t>following are </a:t>
            </a:r>
            <a:r>
              <a:rPr lang="en-US" sz="2000" dirty="0"/>
              <a:t>some examples of functionality </a:t>
            </a:r>
            <a:r>
              <a:rPr lang="en-US" sz="2000" dirty="0" smtClean="0"/>
              <a:t>often </a:t>
            </a:r>
            <a:r>
              <a:rPr lang="en-US" sz="2000" dirty="0"/>
              <a:t>used in web applications that may allow you </a:t>
            </a:r>
            <a:r>
              <a:rPr lang="en-US" sz="2000" dirty="0" smtClean="0"/>
              <a:t>to determine </a:t>
            </a:r>
            <a:r>
              <a:rPr lang="en-US" sz="2000" dirty="0"/>
              <a:t>the username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/>
              <a:t>Profiling </a:t>
            </a:r>
            <a:r>
              <a:rPr lang="en-US" sz="2000" b="1" dirty="0" smtClean="0"/>
              <a:t>Results</a:t>
            </a:r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r>
              <a:rPr lang="en-US" sz="2000" dirty="0"/>
              <a:t>Smart attackers </a:t>
            </a:r>
            <a:r>
              <a:rPr lang="en-US" sz="2000" dirty="0" smtClean="0"/>
              <a:t>always review </a:t>
            </a:r>
            <a:r>
              <a:rPr lang="en-US" sz="2000" dirty="0"/>
              <a:t>their profiling data because it’s often a rich source of such information (</a:t>
            </a:r>
            <a:r>
              <a:rPr lang="en-US" sz="2000" dirty="0" smtClean="0"/>
              <a:t>textual searches </a:t>
            </a:r>
            <a:r>
              <a:rPr lang="en-US" sz="2000" dirty="0"/>
              <a:t>across the profiled information for strings like </a:t>
            </a:r>
            <a:r>
              <a:rPr lang="en-US" sz="2000" dirty="0" err="1"/>
              <a:t>userid</a:t>
            </a:r>
            <a:r>
              <a:rPr lang="en-US" sz="2000" dirty="0"/>
              <a:t>, username, user, </a:t>
            </a:r>
            <a:r>
              <a:rPr lang="en-US" sz="2000" dirty="0" err="1" smtClean="0"/>
              <a:t>usr</a:t>
            </a:r>
            <a:r>
              <a:rPr lang="en-US" sz="2000" dirty="0" smtClean="0"/>
              <a:t>, name</a:t>
            </a:r>
            <a:r>
              <a:rPr lang="en-US" sz="2000" dirty="0"/>
              <a:t>, id, and </a:t>
            </a:r>
            <a:r>
              <a:rPr lang="en-US" sz="2000" dirty="0" err="1"/>
              <a:t>uid</a:t>
            </a:r>
            <a:r>
              <a:rPr lang="en-US" sz="2000" dirty="0"/>
              <a:t> often turn it up</a:t>
            </a:r>
            <a:r>
              <a:rPr lang="en-US" sz="2000" dirty="0" smtClean="0"/>
              <a:t>).</a:t>
            </a:r>
          </a:p>
          <a:p>
            <a:r>
              <a:rPr lang="en-US" sz="2000" b="1" dirty="0"/>
              <a:t>Error Messages in </a:t>
            </a:r>
            <a:r>
              <a:rPr lang="en-US" sz="2000" b="1" dirty="0" smtClean="0"/>
              <a:t>Login</a:t>
            </a:r>
          </a:p>
          <a:p>
            <a:pPr marL="0" indent="0" algn="just">
              <a:buNone/>
            </a:pPr>
            <a:r>
              <a:rPr lang="en-US" sz="2000" b="1" dirty="0" smtClean="0"/>
              <a:t> </a:t>
            </a:r>
            <a:r>
              <a:rPr lang="en-US" sz="2000" dirty="0"/>
              <a:t>A simple technique to determine if a username exists is to try </a:t>
            </a:r>
            <a:r>
              <a:rPr lang="en-US" sz="2000" dirty="0" smtClean="0"/>
              <a:t>to authenticate </a:t>
            </a:r>
            <a:r>
              <a:rPr lang="en-US" sz="2000" dirty="0"/>
              <a:t>to a web application using invalid credentials and then examine the </a:t>
            </a:r>
            <a:r>
              <a:rPr lang="en-US" sz="2000" dirty="0" smtClean="0"/>
              <a:t>resulting error </a:t>
            </a:r>
            <a:r>
              <a:rPr lang="en-US" sz="2000" dirty="0"/>
              <a:t>message. For example, </a:t>
            </a:r>
            <a:r>
              <a:rPr lang="en-US" sz="2000" dirty="0" smtClean="0"/>
              <a:t>try authenticating </a:t>
            </a:r>
            <a:r>
              <a:rPr lang="en-US" sz="2000" dirty="0"/>
              <a:t>to the target web application using </a:t>
            </a:r>
            <a:r>
              <a:rPr lang="en-US" sz="2000" dirty="0" smtClean="0"/>
              <a:t>the username </a:t>
            </a:r>
            <a:r>
              <a:rPr lang="en-US" sz="2000" b="1" dirty="0"/>
              <a:t>Alice </a:t>
            </a:r>
            <a:r>
              <a:rPr lang="en-US" sz="2000" dirty="0"/>
              <a:t>and the password </a:t>
            </a:r>
            <a:r>
              <a:rPr lang="en-US" sz="2000" b="1" dirty="0"/>
              <a:t>abc123</a:t>
            </a:r>
            <a:r>
              <a:rPr lang="en-US" sz="2000" dirty="0"/>
              <a:t>. You are likely to encounter one of three </a:t>
            </a:r>
            <a:r>
              <a:rPr lang="en-US" sz="2000" dirty="0" smtClean="0"/>
              <a:t>error messages </a:t>
            </a:r>
            <a:r>
              <a:rPr lang="en-US" sz="2000" dirty="0"/>
              <a:t>similar to the ones listed here, unless you actually successfully guessed </a:t>
            </a:r>
            <a:r>
              <a:rPr lang="en-US" sz="2000" dirty="0" smtClean="0"/>
              <a:t>the password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• You have entered a bad username.</a:t>
            </a:r>
          </a:p>
          <a:p>
            <a:pPr marL="0" indent="0">
              <a:buNone/>
            </a:pPr>
            <a:r>
              <a:rPr lang="en-US" sz="2000" dirty="0"/>
              <a:t>• You have entered a bad password.</a:t>
            </a:r>
          </a:p>
          <a:p>
            <a:pPr marL="0" indent="0">
              <a:buNone/>
            </a:pPr>
            <a:r>
              <a:rPr lang="en-US" sz="2000" dirty="0"/>
              <a:t>• You have entered a bad username/password combination.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b) Password </a:t>
            </a:r>
            <a:r>
              <a:rPr lang="en-US" dirty="0"/>
              <a:t>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48526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Not surprisingly, password guessing is the bane of username/password </a:t>
            </a:r>
            <a:r>
              <a:rPr lang="en-US" sz="2000" dirty="0" smtClean="0"/>
              <a:t>authentication schemes</a:t>
            </a:r>
            <a:r>
              <a:rPr lang="en-US" sz="2000" dirty="0"/>
              <a:t>. Unfortunately, such schemes are common on the Web today and thus fall </a:t>
            </a:r>
            <a:r>
              <a:rPr lang="en-US" sz="2000" dirty="0" smtClean="0"/>
              <a:t>prey to </a:t>
            </a:r>
            <a:r>
              <a:rPr lang="en-US" sz="2000" dirty="0"/>
              <a:t>this most basic attack techniques</a:t>
            </a:r>
            <a:r>
              <a:rPr lang="en-US" sz="2000" dirty="0" smtClean="0"/>
              <a:t>. Password-guessing </a:t>
            </a:r>
            <a:r>
              <a:rPr lang="en-US" sz="2000" dirty="0"/>
              <a:t>attacks can usually be executed regardless of the </a:t>
            </a:r>
            <a:r>
              <a:rPr lang="en-US" sz="2000" dirty="0" smtClean="0"/>
              <a:t>actual authentication </a:t>
            </a:r>
            <a:r>
              <a:rPr lang="en-US" sz="2000" dirty="0"/>
              <a:t>protocol in place. Manual guessing is always possible, of course, </a:t>
            </a:r>
            <a:r>
              <a:rPr lang="en-US" sz="2000" dirty="0" smtClean="0"/>
              <a:t>and automated </a:t>
            </a:r>
            <a:r>
              <a:rPr lang="en-US" sz="2000" dirty="0"/>
              <a:t>client software </a:t>
            </a:r>
            <a:r>
              <a:rPr lang="en-US" sz="2000" dirty="0" smtClean="0"/>
              <a:t>exists </a:t>
            </a:r>
            <a:r>
              <a:rPr lang="en-US" sz="2000" dirty="0"/>
              <a:t>to perform password guessing against the </a:t>
            </a:r>
            <a:r>
              <a:rPr lang="en-US" sz="2000" dirty="0" smtClean="0"/>
              <a:t>most commonly </a:t>
            </a:r>
            <a:r>
              <a:rPr lang="en-US" sz="2000" dirty="0"/>
              <a:t>used protocols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7" y="3144071"/>
            <a:ext cx="6389467" cy="281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38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979"/>
            <a:ext cx="10515600" cy="543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c) Eavesdropping </a:t>
            </a:r>
            <a:r>
              <a:rPr lang="en-US" b="1" dirty="0"/>
              <a:t>and Replay Attacks</a:t>
            </a:r>
          </a:p>
          <a:p>
            <a:pPr algn="just"/>
            <a:r>
              <a:rPr lang="en-US" dirty="0"/>
              <a:t>Any authentication protocol that exposes credentials while in transit over the network </a:t>
            </a:r>
            <a:r>
              <a:rPr lang="en-US" dirty="0" smtClean="0"/>
              <a:t>is  potentially </a:t>
            </a:r>
            <a:r>
              <a:rPr lang="en-US" dirty="0"/>
              <a:t>vulnerable to eavesdropping attacks, which are also called </a:t>
            </a:r>
            <a:r>
              <a:rPr lang="en-US" i="1" dirty="0"/>
              <a:t>sniffing </a:t>
            </a:r>
            <a:r>
              <a:rPr lang="en-US" i="1" dirty="0" smtClean="0"/>
              <a:t>attacks </a:t>
            </a:r>
            <a:r>
              <a:rPr lang="en-US" dirty="0" smtClean="0"/>
              <a:t>after </a:t>
            </a:r>
            <a:r>
              <a:rPr lang="en-US" dirty="0"/>
              <a:t>the colloquial term for network protocol analyzers. A replay attack usually is </a:t>
            </a:r>
            <a:r>
              <a:rPr lang="en-US" dirty="0" smtClean="0"/>
              <a:t>built upon </a:t>
            </a:r>
            <a:r>
              <a:rPr lang="en-US" dirty="0"/>
              <a:t>eavesdropping and involves the use of captured credentials by an attacker to </a:t>
            </a:r>
            <a:r>
              <a:rPr lang="en-US" dirty="0" smtClean="0"/>
              <a:t>spoof the </a:t>
            </a:r>
            <a:r>
              <a:rPr lang="en-US" dirty="0"/>
              <a:t>identity of a valid user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Countermeasures: The </a:t>
            </a:r>
            <a:r>
              <a:rPr lang="en-US" dirty="0"/>
              <a:t>use of 128-bit SSL encryption can thwart these attacks and is strongly </a:t>
            </a:r>
            <a:r>
              <a:rPr lang="en-US" dirty="0" smtClean="0"/>
              <a:t>recommended for </a:t>
            </a:r>
            <a:r>
              <a:rPr lang="en-US" dirty="0"/>
              <a:t>all web sites that use Basic and Digest authentication</a:t>
            </a:r>
            <a:r>
              <a:rPr lang="en-US" dirty="0" smtClean="0"/>
              <a:t>. To </a:t>
            </a:r>
            <a:r>
              <a:rPr lang="en-US" dirty="0"/>
              <a:t>protect against replay attacks, the Digest nonce could be built from </a:t>
            </a:r>
            <a:r>
              <a:rPr lang="en-US" dirty="0" smtClean="0"/>
              <a:t>information that </a:t>
            </a:r>
            <a:r>
              <a:rPr lang="en-US" dirty="0"/>
              <a:t>is difficult to spoof, such as a digest of the client IP address and a timestamp.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Forms-based </a:t>
            </a:r>
            <a:r>
              <a:rPr lang="en-US" b="1" dirty="0"/>
              <a:t>Authentication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Forms-based </a:t>
            </a:r>
            <a:r>
              <a:rPr lang="en-US" dirty="0" smtClean="0"/>
              <a:t>authentication does </a:t>
            </a:r>
            <a:r>
              <a:rPr lang="en-US" dirty="0"/>
              <a:t>not rely on features supported by the basic web protocols like HTTP (such as </a:t>
            </a:r>
            <a:r>
              <a:rPr lang="en-US" dirty="0" smtClean="0"/>
              <a:t>Basic or </a:t>
            </a:r>
            <a:r>
              <a:rPr lang="en-US" dirty="0"/>
              <a:t>Digest authentication). It is a highly customizable authentication mechanism that </a:t>
            </a:r>
            <a:r>
              <a:rPr lang="en-US" dirty="0" smtClean="0"/>
              <a:t>uses a </a:t>
            </a:r>
            <a:r>
              <a:rPr lang="en-US" dirty="0"/>
              <a:t>form, usually composed of HTML with FORM and INPUT tags delineating input fields</a:t>
            </a:r>
            <a:r>
              <a:rPr lang="en-US" dirty="0" smtClean="0"/>
              <a:t>, for </a:t>
            </a:r>
            <a:r>
              <a:rPr lang="en-US" dirty="0"/>
              <a:t>users to enter their username and password.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user credentials are sent </a:t>
            </a:r>
            <a:r>
              <a:rPr lang="en-US" dirty="0" smtClean="0"/>
              <a:t>via HTTP </a:t>
            </a:r>
            <a:r>
              <a:rPr lang="en-US" dirty="0"/>
              <a:t>or HTTPS, they are then evaluated by some server-side logic and, if valid, </a:t>
            </a:r>
            <a:r>
              <a:rPr lang="en-US" dirty="0" smtClean="0"/>
              <a:t>some sort </a:t>
            </a:r>
            <a:r>
              <a:rPr lang="en-US" dirty="0"/>
              <a:t>of unique token of sufficient length, complexity, and randomness is returned to </a:t>
            </a:r>
            <a:r>
              <a:rPr lang="en-US" dirty="0" smtClean="0"/>
              <a:t>the client </a:t>
            </a:r>
            <a:r>
              <a:rPr lang="en-US" dirty="0"/>
              <a:t>for use in subsequent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b="1" dirty="0"/>
              <a:t>User Registration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Sometimes, the easiest way to access a web application is to simply create a valid </a:t>
            </a:r>
            <a:r>
              <a:rPr lang="en-US" sz="2400" dirty="0" smtClean="0"/>
              <a:t>account using </a:t>
            </a:r>
            <a:r>
              <a:rPr lang="en-US" sz="2400" dirty="0"/>
              <a:t>the registration system. This method essentially bypasses attacks against </a:t>
            </a:r>
            <a:r>
              <a:rPr lang="en-US" sz="2400" dirty="0" smtClean="0"/>
              <a:t>the authentication </a:t>
            </a:r>
            <a:r>
              <a:rPr lang="en-US" sz="2400" dirty="0"/>
              <a:t>interface by focusing on the registration process. Of course, </a:t>
            </a:r>
            <a:r>
              <a:rPr lang="en-US" sz="2400" dirty="0" smtClean="0"/>
              <a:t>filtering account </a:t>
            </a:r>
            <a:r>
              <a:rPr lang="en-US" sz="2400" dirty="0"/>
              <a:t>registrations for malicious intent is a challenging proposition, but </a:t>
            </a:r>
            <a:r>
              <a:rPr lang="en-US" sz="2400" dirty="0" smtClean="0"/>
              <a:t>web applications </a:t>
            </a:r>
            <a:r>
              <a:rPr lang="en-US" sz="2400" dirty="0"/>
              <a:t>have developed a number of mechanisms to mitigate against such activity</a:t>
            </a:r>
            <a:r>
              <a:rPr lang="en-US" sz="2400" dirty="0" smtClean="0"/>
              <a:t>, including </a:t>
            </a:r>
            <a:r>
              <a:rPr lang="en-US" sz="2400" i="1" dirty="0"/>
              <a:t>Completely Automated Public Turing Tests to Tell Computers and Humans </a:t>
            </a:r>
            <a:r>
              <a:rPr lang="en-US" sz="2400" i="1" dirty="0" smtClean="0"/>
              <a:t>Apart (</a:t>
            </a:r>
            <a:r>
              <a:rPr lang="en-US" sz="2400" i="1" dirty="0"/>
              <a:t>CAPTCHA). </a:t>
            </a:r>
            <a:r>
              <a:rPr lang="en-US" sz="2400" dirty="0"/>
              <a:t>CAPTCHAs are often used in web-based applications when the </a:t>
            </a:r>
            <a:r>
              <a:rPr lang="en-US" sz="2400" dirty="0" smtClean="0"/>
              <a:t>application owner </a:t>
            </a:r>
            <a:r>
              <a:rPr lang="en-US" sz="2400" dirty="0"/>
              <a:t>wants to prevent a program, bot, or script from performing a certain action. </a:t>
            </a:r>
            <a:endParaRPr lang="en-US" sz="2400" dirty="0" smtClean="0"/>
          </a:p>
          <a:p>
            <a:r>
              <a:rPr lang="en-US" sz="2400" dirty="0" smtClean="0"/>
              <a:t>Some examples </a:t>
            </a:r>
            <a:r>
              <a:rPr lang="en-US" sz="2400" dirty="0"/>
              <a:t>of CAPTCHA include these:</a:t>
            </a: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dirty="0"/>
              <a:t>Free e-mail services </a:t>
            </a:r>
            <a:r>
              <a:rPr lang="en-US" sz="2400" dirty="0"/>
              <a:t>Many free e-mail services use CAPTCHA to </a:t>
            </a:r>
            <a:r>
              <a:rPr lang="en-US" sz="2400" dirty="0" smtClean="0"/>
              <a:t>prevent programs </a:t>
            </a:r>
            <a:r>
              <a:rPr lang="en-US" sz="2400" dirty="0"/>
              <a:t>from creating fake accounts, generally to minimize spam.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310"/>
            <a:ext cx="10515600" cy="5861653"/>
          </a:xfrm>
        </p:spPr>
        <p:txBody>
          <a:bodyPr>
            <a:normAutofit/>
          </a:bodyPr>
          <a:lstStyle/>
          <a:p>
            <a:r>
              <a:rPr lang="en-US" b="1" dirty="0"/>
              <a:t>Password-guessing attack prevention </a:t>
            </a:r>
            <a:r>
              <a:rPr lang="en-US" dirty="0"/>
              <a:t>CAPTCHA has been used in </a:t>
            </a:r>
            <a:r>
              <a:rPr lang="en-US" dirty="0" smtClean="0"/>
              <a:t>login pages </a:t>
            </a:r>
            <a:r>
              <a:rPr lang="en-US" dirty="0"/>
              <a:t>to prevent tools and programs from executing automated </a:t>
            </a:r>
            <a:r>
              <a:rPr lang="en-US" dirty="0" smtClean="0"/>
              <a:t>password guessing attacks</a:t>
            </a:r>
            <a:r>
              <a:rPr lang="en-US" dirty="0"/>
              <a:t>.</a:t>
            </a:r>
          </a:p>
          <a:p>
            <a:r>
              <a:rPr lang="en-US" b="1" dirty="0" smtClean="0"/>
              <a:t>Search </a:t>
            </a:r>
            <a:r>
              <a:rPr lang="en-US" b="1" dirty="0"/>
              <a:t>engine bot prevention </a:t>
            </a:r>
            <a:r>
              <a:rPr lang="en-US" dirty="0"/>
              <a:t>CAPTCHAs are sometimes used to </a:t>
            </a:r>
            <a:r>
              <a:rPr lang="en-US" dirty="0" smtClean="0"/>
              <a:t>prevent search </a:t>
            </a:r>
            <a:r>
              <a:rPr lang="en-US" dirty="0"/>
              <a:t>engine bots from indexing pages.</a:t>
            </a:r>
          </a:p>
          <a:p>
            <a:pPr algn="just"/>
            <a:r>
              <a:rPr lang="en-US" b="1" dirty="0" smtClean="0"/>
              <a:t>Online </a:t>
            </a:r>
            <a:r>
              <a:rPr lang="en-US" b="1" dirty="0"/>
              <a:t>polls </a:t>
            </a:r>
            <a:r>
              <a:rPr lang="en-US" dirty="0"/>
              <a:t>CAPTCHA can be an effective way to prevent people </a:t>
            </a:r>
            <a:r>
              <a:rPr lang="en-US" dirty="0" smtClean="0"/>
              <a:t>from skewing </a:t>
            </a:r>
            <a:r>
              <a:rPr lang="en-US" dirty="0"/>
              <a:t>results of online polls by ensuring that a program is not responding </a:t>
            </a:r>
            <a:r>
              <a:rPr lang="en-US" dirty="0" smtClean="0"/>
              <a:t>to the </a:t>
            </a:r>
            <a:r>
              <a:rPr lang="en-US" dirty="0"/>
              <a:t>polls</a:t>
            </a:r>
            <a:r>
              <a:rPr lang="en-US" dirty="0" smtClean="0"/>
              <a:t>.</a:t>
            </a:r>
          </a:p>
          <a:p>
            <a:r>
              <a:rPr lang="en-US" dirty="0"/>
              <a:t>CAPTCHA is a type of Human Interactive Proof (HIP) technology that is used </a:t>
            </a:r>
            <a:r>
              <a:rPr lang="en-US" dirty="0" smtClean="0"/>
              <a:t>to determine </a:t>
            </a:r>
            <a:r>
              <a:rPr lang="en-US" dirty="0"/>
              <a:t>if the entity on the other side is a human or a computer. This is </a:t>
            </a:r>
            <a:r>
              <a:rPr lang="en-US" dirty="0" smtClean="0"/>
              <a:t>formally referred </a:t>
            </a:r>
            <a:r>
              <a:rPr lang="en-US" dirty="0"/>
              <a:t>to as a </a:t>
            </a:r>
            <a:r>
              <a:rPr lang="en-US" i="1" dirty="0"/>
              <a:t>Reverse Turing Test (RTT). </a:t>
            </a:r>
            <a:r>
              <a:rPr lang="en-US" dirty="0"/>
              <a:t>The difference with CAPTCHA is that it </a:t>
            </a:r>
            <a:r>
              <a:rPr lang="en-US" dirty="0" smtClean="0"/>
              <a:t>is “</a:t>
            </a:r>
            <a:r>
              <a:rPr lang="en-US" dirty="0"/>
              <a:t>completely automated,” which makes it suitable for use in web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3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615</TotalTime>
  <Words>1099</Words>
  <Application>Microsoft Office PowerPoint</Application>
  <PresentationFormat>Custom</PresentationFormat>
  <Paragraphs>71</Paragraphs>
  <Slides>12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1_Office Theme</vt:lpstr>
      <vt:lpstr>Contents Slide Master</vt:lpstr>
      <vt:lpstr>CorelDRAW</vt:lpstr>
      <vt:lpstr>PowerPoint Presentation</vt:lpstr>
      <vt:lpstr>Lecture Objectives </vt:lpstr>
      <vt:lpstr>Web authentication threats 1. Username/Password  based Threats </vt:lpstr>
      <vt:lpstr>PowerPoint Presentation</vt:lpstr>
      <vt:lpstr>b) Password Guessing</vt:lpstr>
      <vt:lpstr>PowerPoint Presentation</vt:lpstr>
      <vt:lpstr>2. Forms-based Authentication Attacks</vt:lpstr>
      <vt:lpstr>3. User Registration Attacks</vt:lpstr>
      <vt:lpstr>PowerPoint Presentation</vt:lpstr>
      <vt:lpstr>4. Credential Management Attacks</vt:lpstr>
      <vt:lpstr>References: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Pooja</cp:lastModifiedBy>
  <cp:revision>131</cp:revision>
  <dcterms:created xsi:type="dcterms:W3CDTF">2019-01-09T10:33:58Z</dcterms:created>
  <dcterms:modified xsi:type="dcterms:W3CDTF">2022-09-11T08:24:16Z</dcterms:modified>
</cp:coreProperties>
</file>