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287" r:id="rId3"/>
    <p:sldId id="281" r:id="rId4"/>
    <p:sldId id="430" r:id="rId5"/>
    <p:sldId id="431" r:id="rId6"/>
    <p:sldId id="432" r:id="rId7"/>
    <p:sldId id="438" r:id="rId8"/>
    <p:sldId id="433" r:id="rId9"/>
    <p:sldId id="434" r:id="rId10"/>
    <p:sldId id="436" r:id="rId11"/>
    <p:sldId id="437" r:id="rId12"/>
    <p:sldId id="435" r:id="rId13"/>
    <p:sldId id="409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86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FC45E1E-D1BE-4141-B596-8AF6BA51B12E}" type="slidenum">
              <a:rPr lang="en-US" altLang="en-US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knowledge.com/us-en/resources/resource-library/articles/the-three-types-of-multi-factor-authentication-mfa/#gre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security/definition/multifactor-authentication-MFA" TargetMode="External"/><Relationship Id="rId5" Type="http://schemas.openxmlformats.org/officeDocument/2006/relationships/hyperlink" Target="https://support.microsoft.com/en-us/topic/what-is-multifactor-authentication-e5e39437-121c-be60-d123-eda06bddf661" TargetMode="External"/><Relationship Id="rId4" Type="http://schemas.openxmlformats.org/officeDocument/2006/relationships/hyperlink" Target="https://www.manageengine.com/products/self-service-password/windows-logon-two-factor-authentication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492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SECURITY (Professional Elective-I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20CST/IT-333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566315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/>
              <a:t>                       Web </a:t>
            </a:r>
            <a:r>
              <a:rPr lang="en-US" sz="2400" b="1" dirty="0"/>
              <a:t>authentication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7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OpenID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OpenID </a:t>
            </a:r>
            <a:r>
              <a:rPr lang="en-US" dirty="0"/>
              <a:t>is a user-centric, decentralized authentication system providing services </a:t>
            </a:r>
            <a:r>
              <a:rPr lang="en-US" dirty="0" smtClean="0"/>
              <a:t>identical to </a:t>
            </a:r>
            <a:r>
              <a:rPr lang="en-US" dirty="0"/>
              <a:t>that of Windows Live ID. The key difference is that in OpenID, there is no </a:t>
            </a:r>
            <a:r>
              <a:rPr lang="en-US" dirty="0" smtClean="0"/>
              <a:t>central authentication </a:t>
            </a:r>
            <a:r>
              <a:rPr lang="en-US" dirty="0"/>
              <a:t>provider. Any number of organizations can become providers, </a:t>
            </a:r>
            <a:r>
              <a:rPr lang="en-US" dirty="0" smtClean="0"/>
              <a:t>allowing for </a:t>
            </a:r>
            <a:r>
              <a:rPr lang="en-US" dirty="0"/>
              <a:t>greater choice and flexibility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process of authenticating to a site, referred to as a </a:t>
            </a:r>
            <a:r>
              <a:rPr lang="en-US" i="1" dirty="0"/>
              <a:t>relying party </a:t>
            </a:r>
            <a:r>
              <a:rPr lang="en-US" dirty="0"/>
              <a:t>(</a:t>
            </a:r>
            <a:r>
              <a:rPr lang="en-US" dirty="0" smtClean="0"/>
              <a:t>previously OpenID </a:t>
            </a:r>
            <a:r>
              <a:rPr lang="en-US" dirty="0"/>
              <a:t>consumer), is simple. First, a </a:t>
            </a:r>
            <a:r>
              <a:rPr lang="en-US" dirty="0" err="1"/>
              <a:t>nonauthenticated</a:t>
            </a:r>
            <a:r>
              <a:rPr lang="en-US" dirty="0"/>
              <a:t> user visits a web site </a:t>
            </a:r>
            <a:r>
              <a:rPr lang="en-US" dirty="0" smtClean="0"/>
              <a:t>supporting OpenID—for </a:t>
            </a:r>
            <a:r>
              <a:rPr lang="en-US" dirty="0"/>
              <a:t>this example, let’s say slashdot.com— and selects OpenID as his method </a:t>
            </a:r>
            <a:r>
              <a:rPr lang="en-US" dirty="0" smtClean="0"/>
              <a:t>of authentication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2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1" y="292347"/>
            <a:ext cx="7930056" cy="629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64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813299" y="1453998"/>
            <a:ext cx="757555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Hacking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Exposed Mobile: Security Secrets &amp; Solutions 1st Edition, Kindle Edition, by Neil Bergman, Mike Stanfield, Jason Rouse, and Joel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Scambray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Hacking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Exposed Web Applications, 3rd edition, Joel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Scambray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Vincent Liu, Caleb Sima, Released October 2010, Publisher(s): McGraw-Hill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/>
              <a:t>Reference Links:</a:t>
            </a:r>
            <a:endParaRPr lang="en-US" dirty="0"/>
          </a:p>
          <a:p>
            <a:r>
              <a:rPr lang="en-US" u="sng" dirty="0">
                <a:hlinkClick r:id="rId3"/>
              </a:rPr>
              <a:t>https://www.globalknowledge.com/us-en/resources/resource-library/articles/the-three-types-of-multi-factor-authentication-mfa/#gref</a:t>
            </a:r>
            <a:endParaRPr lang="en-US" dirty="0"/>
          </a:p>
          <a:p>
            <a:r>
              <a:rPr lang="en-US" u="sng" dirty="0">
                <a:hlinkClick r:id="rId4"/>
              </a:rPr>
              <a:t>https://www.manageengine.com/products/self-service-password/windows-logon-two-factor-authentication.html</a:t>
            </a:r>
            <a:endParaRPr lang="en-US" dirty="0"/>
          </a:p>
          <a:p>
            <a:r>
              <a:rPr lang="en-US" b="1" dirty="0"/>
              <a:t>Relevant Videos:</a:t>
            </a:r>
            <a:endParaRPr lang="en-US" dirty="0"/>
          </a:p>
          <a:p>
            <a:r>
              <a:rPr lang="en-US" u="sng" dirty="0">
                <a:hlinkClick r:id="rId5"/>
              </a:rPr>
              <a:t>https://support.microsoft.com/en-us/topic/what-is-multifactor-authentication-e5e39437-121c-be60-d123-eda06bddf661</a:t>
            </a:r>
            <a:endParaRPr lang="en-US" dirty="0"/>
          </a:p>
          <a:p>
            <a:r>
              <a:rPr lang="en-US" u="sng" dirty="0">
                <a:hlinkClick r:id="rId6"/>
              </a:rPr>
              <a:t>https://www.techtarget.com/searchsecurity/definition/multifactor-authentication-MFA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0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32276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attacks </a:t>
            </a:r>
            <a:r>
              <a:rPr lang="en-US" sz="2400" dirty="0"/>
              <a:t>and countermeasures for common web authentication mechanisms, including password-based, multifactor (e.g., CAPTCHA), and online authentication services like Windows Live ID.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Introduction to Web Development with HTML, CSS, JavaScript | Course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Application architecture of CryoWEB. The complete linux server can be...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Hosting Controller - Linux Hosting Control Panel - Windows Linux Hosting  Automation | Linux Hosting Panel | Windows &amp; Linux Hosting Control Panel | Windows  Linux Cluster Management, Apache and IIS, Cross Platform Suppo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LAMP (software bundle) - Wiki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Mobile Security Basic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5" name="Picture 13" descr="https://www.manageengine.com/products/self-service-password/images/windows-logon-tfa-workflow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03" y="1762479"/>
            <a:ext cx="5765473" cy="405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Multi-factor authentication</a:t>
            </a:r>
            <a:endParaRPr lang="en-US" sz="4000" b="1" dirty="0"/>
          </a:p>
        </p:txBody>
      </p:sp>
      <p:sp>
        <p:nvSpPr>
          <p:cNvPr id="1024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Multi-factor authentication (MFA) is a method of logon verification where at least two different factors of proof are required. MFA is also referred to as 2FA, which stands for two-factor authentication. MFA helps keep protect your data (email, financial accounts, health records, etc.) or assets by adding an extra layer of security.  </a:t>
            </a:r>
          </a:p>
        </p:txBody>
      </p:sp>
    </p:spTree>
    <p:extLst>
      <p:ext uri="{BB962C8B-B14F-4D97-AF65-F5344CB8AC3E}">
        <p14:creationId xmlns:p14="http://schemas.microsoft.com/office/powerpoint/2010/main" val="40394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generally three recognized types of authentication factors:</a:t>
            </a:r>
          </a:p>
          <a:p>
            <a:r>
              <a:rPr lang="en-US" dirty="0"/>
              <a:t>Type 1 – Something You Know – includes passwords, PINs, combinations, code words, or secret handshakes. Anything that you can remember and then type, say, do, perform, or otherwise recall when needed falls into this category.</a:t>
            </a:r>
          </a:p>
          <a:p>
            <a:r>
              <a:rPr lang="en-US" dirty="0"/>
              <a:t>Type 2 – Something You Have – includes all items that are physical objects, such as keys, smart phones, smart cards, USB drives, and token devices. (A token device produces a time-based PIN or can compute a response from a challenge number issued by the server.).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3 – Something You Are – includes any part of the human body that can be offered for verification, such as fingerprints, palm scanning, facial recognition, retina scans, iris scans, and voice verification</a:t>
            </a:r>
            <a:r>
              <a:rPr lang="en-US" dirty="0" smtClean="0"/>
              <a:t>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CAPTCHA: </a:t>
            </a:r>
            <a:endParaRPr lang="en-US" b="1" dirty="0" smtClean="0"/>
          </a:p>
          <a:p>
            <a:r>
              <a:rPr lang="en-US" dirty="0"/>
              <a:t>"</a:t>
            </a:r>
            <a:r>
              <a:rPr lang="en-US" dirty="0" err="1"/>
              <a:t>reCAPTCHA</a:t>
            </a:r>
            <a:r>
              <a:rPr lang="en-US" dirty="0"/>
              <a:t> is a free service from Google that helps protect websites from spam and abuse. A “CAPTCHA” is a Turing test to tell humans and bots apart. It is easy for humans to solve, but hard for “bots” and other malicious software to figure out. By adding </a:t>
            </a:r>
            <a:r>
              <a:rPr lang="en-US" dirty="0" err="1"/>
              <a:t>reCAPTCHA</a:t>
            </a:r>
            <a:r>
              <a:rPr lang="en-US" dirty="0"/>
              <a:t> to a site, you can block automated software while helping your welcome users to enter with ease.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8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Hacking Cookies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Cookies </a:t>
            </a:r>
            <a:r>
              <a:rPr lang="en-US" dirty="0"/>
              <a:t>commonly contain sensitive data associated with authentication. If the </a:t>
            </a:r>
            <a:r>
              <a:rPr lang="en-US" dirty="0" smtClean="0"/>
              <a:t>cookie contains </a:t>
            </a:r>
            <a:r>
              <a:rPr lang="en-US" dirty="0"/>
              <a:t>passwords or session identifiers, stealing the cookie can be a very </a:t>
            </a:r>
            <a:r>
              <a:rPr lang="en-US" dirty="0" smtClean="0"/>
              <a:t>successful attack </a:t>
            </a:r>
            <a:r>
              <a:rPr lang="en-US" dirty="0"/>
              <a:t>against a web site.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several common techniques used to steal cookies</a:t>
            </a:r>
            <a:r>
              <a:rPr lang="en-US" dirty="0" smtClean="0"/>
              <a:t>, with </a:t>
            </a:r>
            <a:r>
              <a:rPr lang="en-US" dirty="0"/>
              <a:t>the most popular being script injection and eavesdropping. </a:t>
            </a:r>
            <a:r>
              <a:rPr lang="en-US" dirty="0" smtClean="0"/>
              <a:t>Reverse </a:t>
            </a:r>
            <a:r>
              <a:rPr lang="en-US" dirty="0"/>
              <a:t>engineering the cookie offline can also prove to be a very lucrative attack.</a:t>
            </a:r>
          </a:p>
          <a:p>
            <a:r>
              <a:rPr lang="en-US" dirty="0"/>
              <a:t>The best approach is to gather a sample of cookies using different input to see how </a:t>
            </a:r>
            <a:r>
              <a:rPr lang="en-US" dirty="0" smtClean="0"/>
              <a:t>the cookie </a:t>
            </a:r>
            <a:r>
              <a:rPr lang="en-US" dirty="0"/>
              <a:t>changes. You can do this by using different accounts to authenticate at </a:t>
            </a:r>
            <a:r>
              <a:rPr lang="en-US" dirty="0" smtClean="0"/>
              <a:t>different </a:t>
            </a:r>
            <a:r>
              <a:rPr lang="en-US" smtClean="0"/>
              <a:t>times.</a:t>
            </a:r>
          </a:p>
          <a:p>
            <a:r>
              <a:rPr lang="en-US" smtClean="0"/>
              <a:t> </a:t>
            </a:r>
            <a:r>
              <a:rPr lang="en-US" dirty="0"/>
              <a:t>The idea is to see how the cookie changes based on time, username, </a:t>
            </a:r>
            <a:r>
              <a:rPr lang="en-US" dirty="0" smtClean="0"/>
              <a:t>access privileges</a:t>
            </a:r>
            <a:r>
              <a:rPr lang="en-US" dirty="0"/>
              <a:t>, and so on. Bit-flipping attacks adopt the brute-force approach, </a:t>
            </a:r>
            <a:r>
              <a:rPr lang="en-US" dirty="0" smtClean="0"/>
              <a:t>methodically modifying </a:t>
            </a:r>
            <a:r>
              <a:rPr lang="en-US" dirty="0"/>
              <a:t>bits to see if the cookie is still valid and whether different access is gained.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61913"/>
            <a:ext cx="9525000" cy="673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Authentication Services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Microsoft Passport (now known as </a:t>
            </a:r>
            <a:r>
              <a:rPr lang="en-US" i="1" dirty="0"/>
              <a:t>Windows </a:t>
            </a:r>
            <a:r>
              <a:rPr lang="en-US" i="1" dirty="0" smtClean="0"/>
              <a:t>Live ID</a:t>
            </a:r>
            <a:r>
              <a:rPr lang="en-US" dirty="0"/>
              <a:t>), which could be used by other sites to manage and authenticate customer identities.</a:t>
            </a:r>
          </a:p>
          <a:p>
            <a:pPr algn="just"/>
            <a:r>
              <a:rPr lang="en-US" dirty="0"/>
              <a:t>Originally, Windows Live ID was planned to handle authentication for sites outside </a:t>
            </a:r>
            <a:r>
              <a:rPr lang="en-US" dirty="0" smtClean="0"/>
              <a:t>of Microsoft </a:t>
            </a:r>
            <a:r>
              <a:rPr lang="en-US" dirty="0"/>
              <a:t>and at one point could even boast of heavy hitters such as eBay.com as one </a:t>
            </a:r>
            <a:r>
              <a:rPr lang="en-US" dirty="0" smtClean="0"/>
              <a:t>of its </a:t>
            </a:r>
            <a:r>
              <a:rPr lang="en-US" dirty="0"/>
              <a:t>members. However, the service was never widely adopted outside of Microsoft </a:t>
            </a:r>
            <a:r>
              <a:rPr lang="en-US" dirty="0" smtClean="0"/>
              <a:t>web properties </a:t>
            </a:r>
            <a:r>
              <a:rPr lang="en-US" dirty="0"/>
              <a:t>and is now primarily restricted to web applications managed by Microsoft </a:t>
            </a:r>
            <a:r>
              <a:rPr lang="en-US" dirty="0" smtClean="0"/>
              <a:t>or closely </a:t>
            </a:r>
            <a:r>
              <a:rPr lang="en-US" dirty="0"/>
              <a:t>integrated with Microsoft </a:t>
            </a:r>
            <a:r>
              <a:rPr lang="en-US" dirty="0" smtClean="0"/>
              <a:t>services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65" y="570077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Windows Live ID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86" y="1292772"/>
            <a:ext cx="10515600" cy="46477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Windows </a:t>
            </a:r>
            <a:r>
              <a:rPr lang="en-US" dirty="0"/>
              <a:t>Live ID is the latest stage in the evolution of Microsoft’s Passport service </a:t>
            </a:r>
            <a:r>
              <a:rPr lang="en-US" dirty="0" smtClean="0"/>
              <a:t>and is </a:t>
            </a:r>
            <a:r>
              <a:rPr lang="en-US" dirty="0"/>
              <a:t>used to authenticate to Microsoft’s core web applications, including MSN, Hotmail</a:t>
            </a:r>
            <a:r>
              <a:rPr lang="en-US" dirty="0" smtClean="0"/>
              <a:t>, Messenger</a:t>
            </a:r>
            <a:r>
              <a:rPr lang="en-US" dirty="0"/>
              <a:t>, Xbox Live, Channel9, among others. A Windows Live ID is a digital </a:t>
            </a:r>
            <a:r>
              <a:rPr lang="en-US" dirty="0" smtClean="0"/>
              <a:t>identity consisting </a:t>
            </a:r>
            <a:r>
              <a:rPr lang="en-US" dirty="0"/>
              <a:t>of one or more claims that are used to authenticate users to the Windows </a:t>
            </a:r>
            <a:r>
              <a:rPr lang="en-US" dirty="0" smtClean="0"/>
              <a:t>Live ID </a:t>
            </a:r>
            <a:r>
              <a:rPr lang="en-US" dirty="0"/>
              <a:t>authentication service.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claims may be comprised of information such as a </a:t>
            </a:r>
            <a:r>
              <a:rPr lang="en-US" dirty="0" smtClean="0"/>
              <a:t>user’s e-mail </a:t>
            </a:r>
            <a:r>
              <a:rPr lang="en-US" dirty="0"/>
              <a:t>address, the organization(s) that user belongs to, and the roles, relationships, </a:t>
            </a:r>
            <a:r>
              <a:rPr lang="en-US" dirty="0" smtClean="0"/>
              <a:t>and other </a:t>
            </a:r>
            <a:r>
              <a:rPr lang="en-US" dirty="0"/>
              <a:t>authorization-related data associated with the user. </a:t>
            </a:r>
            <a:endParaRPr lang="en-US" dirty="0" smtClean="0"/>
          </a:p>
          <a:p>
            <a:pPr algn="just"/>
            <a:r>
              <a:rPr lang="en-US" dirty="0" smtClean="0"/>
              <a:t>Authentication </a:t>
            </a:r>
            <a:r>
              <a:rPr lang="en-US" dirty="0"/>
              <a:t>is </a:t>
            </a:r>
            <a:r>
              <a:rPr lang="en-US" dirty="0" smtClean="0"/>
              <a:t>accomplished through </a:t>
            </a:r>
            <a:r>
              <a:rPr lang="en-US" dirty="0"/>
              <a:t>the use of a username/password pair, strong passwords and security </a:t>
            </a:r>
            <a:r>
              <a:rPr lang="en-US" dirty="0" smtClean="0"/>
              <a:t>PIN combinations</a:t>
            </a:r>
            <a:r>
              <a:rPr lang="en-US" dirty="0"/>
              <a:t>, smart cards, or self-issued Windows CardSpace cards. The Windows </a:t>
            </a:r>
            <a:r>
              <a:rPr lang="en-US" dirty="0" smtClean="0"/>
              <a:t>Live ID </a:t>
            </a:r>
            <a:r>
              <a:rPr lang="en-US" dirty="0"/>
              <a:t>service also supports specialized mechanisms such as RADIUS protocol to </a:t>
            </a:r>
            <a:r>
              <a:rPr lang="en-US" dirty="0" smtClean="0"/>
              <a:t>authenticate nonstandard </a:t>
            </a:r>
            <a:r>
              <a:rPr lang="en-US" dirty="0"/>
              <a:t>devices including cell phones and the Xbox 360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3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615</TotalTime>
  <Words>700</Words>
  <Application>Microsoft Office PowerPoint</Application>
  <PresentationFormat>Custom</PresentationFormat>
  <Paragraphs>65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1_Office Theme</vt:lpstr>
      <vt:lpstr>Contents Slide Master</vt:lpstr>
      <vt:lpstr>CorelDRAW</vt:lpstr>
      <vt:lpstr>PowerPoint Presentation</vt:lpstr>
      <vt:lpstr>Lecture Objectives </vt:lpstr>
      <vt:lpstr>Multi-factor authentication</vt:lpstr>
      <vt:lpstr>Multi-factor authentication</vt:lpstr>
      <vt:lpstr>Multi-factor authentication</vt:lpstr>
      <vt:lpstr>Hacking Cookies </vt:lpstr>
      <vt:lpstr>PowerPoint Presentation</vt:lpstr>
      <vt:lpstr>Web Authentication Services </vt:lpstr>
      <vt:lpstr>Windows Live ID </vt:lpstr>
      <vt:lpstr>OpenID </vt:lpstr>
      <vt:lpstr>PowerPoint Presentation</vt:lpstr>
      <vt:lpstr>References: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Pooja</cp:lastModifiedBy>
  <cp:revision>132</cp:revision>
  <dcterms:created xsi:type="dcterms:W3CDTF">2019-01-09T10:33:58Z</dcterms:created>
  <dcterms:modified xsi:type="dcterms:W3CDTF">2022-09-11T08:37:01Z</dcterms:modified>
</cp:coreProperties>
</file>