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5"/>
  </p:notesMasterIdLst>
  <p:sldIdLst>
    <p:sldId id="256" r:id="rId3"/>
    <p:sldId id="257" r:id="rId4"/>
    <p:sldId id="265" r:id="rId5"/>
    <p:sldId id="266" r:id="rId6"/>
    <p:sldId id="258" r:id="rId7"/>
    <p:sldId id="259" r:id="rId8"/>
    <p:sldId id="260" r:id="rId9"/>
    <p:sldId id="264" r:id="rId10"/>
    <p:sldId id="261" r:id="rId11"/>
    <p:sldId id="267" r:id="rId12"/>
    <p:sldId id="262" r:id="rId13"/>
    <p:sldId id="263"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Arial Black" panose="020B0A04020102020204" pitchFamily="34" charset="0"/>
      <p:bold r:id="rId20"/>
    </p:embeddedFont>
    <p:embeddedFont>
      <p:font typeface="Raleway ExtraBold"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TD3aaZIu1niEXI2m4CjTJC0G0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4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343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a:spLocks noGrp="1"/>
          </p:cNvSpPr>
          <p:nvPr>
            <p:ph type="pic" idx="2"/>
          </p:nvPr>
        </p:nvSpPr>
        <p:spPr>
          <a:xfrm>
            <a:off x="5183188" y="987425"/>
            <a:ext cx="6172200" cy="4873625"/>
          </a:xfrm>
          <a:prstGeom prst="rect">
            <a:avLst/>
          </a:prstGeom>
          <a:noFill/>
          <a:ln>
            <a:noFill/>
          </a:ln>
        </p:spPr>
      </p:sp>
      <p:sp>
        <p:nvSpPr>
          <p:cNvPr id="72" name="Google Shape;72;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2"/>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2"/>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2"/>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2"/>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26"/>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26"/>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26"/>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27"/>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27"/>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27"/>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28"/>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28"/>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28"/>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28"/>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28"/>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2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2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28"/>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28"/>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28"/>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28"/>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29"/>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29"/>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0"/>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0"/>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1"/>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1"/>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1"/>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2"/>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2"/>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2"/>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2"/>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2"/>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2"/>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3"/>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3"/>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3"/>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3"/>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3"/>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4"/>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4"/>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4"/>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4"/>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5"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5"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5"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5"/>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5"/>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5"/>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36"/>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3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37"/>
          <p:cNvGrpSpPr/>
          <p:nvPr/>
        </p:nvGrpSpPr>
        <p:grpSpPr>
          <a:xfrm>
            <a:off x="472011" y="1508786"/>
            <a:ext cx="3799787" cy="4865561"/>
            <a:chOff x="354008" y="1131589"/>
            <a:chExt cx="2849840" cy="3649171"/>
          </a:xfrm>
        </p:grpSpPr>
        <p:sp>
          <p:nvSpPr>
            <p:cNvPr id="171" name="Google Shape;171;p37"/>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37"/>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37"/>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LLq1WnY1GjQ" TargetMode="External"/><Relationship Id="rId3" Type="http://schemas.openxmlformats.org/officeDocument/2006/relationships/hyperlink" Target="https://www.cse.iitb.ac.in/~vishalprajapati08/Study/CS649/GSM%20and%20UMTS%20Security%20Report.pdf" TargetMode="External"/><Relationship Id="rId7" Type="http://schemas.openxmlformats.org/officeDocument/2006/relationships/hyperlink" Target="https://www.youtube.com/watch?v=WqBR6jd0IbU"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umtsworld.com/technology/security.htm" TargetMode="External"/><Relationship Id="rId5" Type="http://schemas.openxmlformats.org/officeDocument/2006/relationships/hyperlink" Target="https://www.geeksforgeeks.org/difference-between-umts-and-gsm/" TargetMode="External"/><Relationship Id="rId4" Type="http://schemas.openxmlformats.org/officeDocument/2006/relationships/hyperlink" Target="https://www.tutorialspoint.com/umts/umts_authentication.ht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eb.itu.edu.tr/~korkusuza/Security%20in%20the%20GSM%20Network.pdf?kategori=ph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2"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Mobile Security-Security of GSM Networks, Security of UMTS Networks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20247"/>
          </a:xfrm>
        </p:spPr>
        <p:txBody>
          <a:bodyPr/>
          <a:lstStyle/>
          <a:p>
            <a:r>
              <a:rPr lang="en-US" dirty="0" smtClean="0"/>
              <a:t>LTE security</a:t>
            </a:r>
            <a:endParaRPr lang="en-US" dirty="0"/>
          </a:p>
        </p:txBody>
      </p:sp>
      <p:sp>
        <p:nvSpPr>
          <p:cNvPr id="4" name="Text Placeholder 3"/>
          <p:cNvSpPr>
            <a:spLocks noGrp="1"/>
          </p:cNvSpPr>
          <p:nvPr>
            <p:ph type="body" idx="2"/>
          </p:nvPr>
        </p:nvSpPr>
        <p:spPr>
          <a:xfrm>
            <a:off x="839788" y="1615858"/>
            <a:ext cx="10396059" cy="3851309"/>
          </a:xfrm>
        </p:spPr>
        <p:txBody>
          <a:bodyPr>
            <a:normAutofit fontScale="92500" lnSpcReduction="20000"/>
          </a:bodyPr>
          <a:lstStyle/>
          <a:p>
            <a:pPr algn="just"/>
            <a:r>
              <a:rPr lang="en-US" dirty="0"/>
              <a:t>LTE authentication is the process of determining whether a user is an authorized subscriber to the network that he/she is trying to access, while NAS security and AS security are </a:t>
            </a:r>
            <a:r>
              <a:rPr lang="en-US" b="1" dirty="0"/>
              <a:t>features required to securely deliver user data that travels through LTE radio links at NAS and AS levels</a:t>
            </a:r>
            <a:r>
              <a:rPr lang="en-US" dirty="0"/>
              <a:t>.</a:t>
            </a:r>
          </a:p>
          <a:p>
            <a:pPr algn="just"/>
            <a:r>
              <a:rPr lang="en-US" dirty="0"/>
              <a:t>Voice over LTE (</a:t>
            </a:r>
            <a:r>
              <a:rPr lang="en-US" dirty="0" err="1"/>
              <a:t>VoLTE</a:t>
            </a:r>
            <a:r>
              <a:rPr lang="en-US" dirty="0"/>
              <a:t>) is a packet-based telephony service seamlessly integrated into the Long Term Evolution (LTE) standard. By now all major telecommunication operators use </a:t>
            </a:r>
            <a:r>
              <a:rPr lang="en-US" dirty="0" err="1"/>
              <a:t>VoLTE</a:t>
            </a:r>
            <a:r>
              <a:rPr lang="en-US" dirty="0"/>
              <a:t>. </a:t>
            </a:r>
            <a:r>
              <a:rPr lang="en-US" b="1" dirty="0"/>
              <a:t>To secure the phone calls, </a:t>
            </a:r>
            <a:r>
              <a:rPr lang="en-US" b="1" dirty="0" err="1"/>
              <a:t>VoLTE</a:t>
            </a:r>
            <a:r>
              <a:rPr lang="en-US" b="1" dirty="0"/>
              <a:t> encrypts the voice data between the phone and the network with a stream cipher</a:t>
            </a:r>
            <a:r>
              <a:rPr lang="en-US" dirty="0" smtClean="0"/>
              <a:t>.</a:t>
            </a:r>
          </a:p>
          <a:p>
            <a:pPr fontAlgn="base"/>
            <a:r>
              <a:rPr lang="en-US" b="1" dirty="0"/>
              <a:t>Integrity</a:t>
            </a:r>
          </a:p>
          <a:p>
            <a:pPr fontAlgn="base"/>
            <a:r>
              <a:rPr lang="en-US" b="1" dirty="0"/>
              <a:t>“0000”</a:t>
            </a:r>
            <a:r>
              <a:rPr lang="en-US" dirty="0"/>
              <a:t> EIA0 Null Integrity Protection algorithm</a:t>
            </a:r>
          </a:p>
          <a:p>
            <a:pPr fontAlgn="base"/>
            <a:r>
              <a:rPr lang="en-US" b="1" dirty="0"/>
              <a:t>“0001”</a:t>
            </a:r>
            <a:r>
              <a:rPr lang="en-US" dirty="0"/>
              <a:t> 128-EIA1 SNOW 3G</a:t>
            </a:r>
          </a:p>
          <a:p>
            <a:pPr fontAlgn="base"/>
            <a:r>
              <a:rPr lang="en-US" b="1" dirty="0"/>
              <a:t>“0010”</a:t>
            </a:r>
            <a:r>
              <a:rPr lang="en-US" dirty="0"/>
              <a:t> 128-EIA2 AES</a:t>
            </a:r>
          </a:p>
          <a:p>
            <a:pPr fontAlgn="base"/>
            <a:r>
              <a:rPr lang="en-US" b="1" dirty="0"/>
              <a:t>Ciphering</a:t>
            </a:r>
          </a:p>
          <a:p>
            <a:pPr fontAlgn="base"/>
            <a:r>
              <a:rPr lang="en-US" b="1" dirty="0"/>
              <a:t>“0000” </a:t>
            </a:r>
            <a:r>
              <a:rPr lang="en-US" dirty="0"/>
              <a:t>EEA0 Null ciphering algorithm</a:t>
            </a:r>
          </a:p>
          <a:p>
            <a:pPr fontAlgn="base"/>
            <a:r>
              <a:rPr lang="en-US" b="1" dirty="0"/>
              <a:t>“0001”</a:t>
            </a:r>
            <a:r>
              <a:rPr lang="en-US" dirty="0"/>
              <a:t> 128-EEA1 SNOW 3G based algorithm</a:t>
            </a:r>
          </a:p>
          <a:p>
            <a:pPr fontAlgn="base"/>
            <a:r>
              <a:rPr lang="en-US" b="1" dirty="0"/>
              <a:t>“0010”</a:t>
            </a:r>
            <a:r>
              <a:rPr lang="en-US" dirty="0"/>
              <a:t> 128-EEA2 AES based algorithm</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Rectangle 5"/>
          <p:cNvSpPr/>
          <p:nvPr/>
        </p:nvSpPr>
        <p:spPr>
          <a:xfrm>
            <a:off x="1657611" y="6048376"/>
            <a:ext cx="6096000" cy="523220"/>
          </a:xfrm>
          <a:prstGeom prst="rect">
            <a:avLst/>
          </a:prstGeom>
        </p:spPr>
        <p:txBody>
          <a:bodyPr>
            <a:spAutoFit/>
          </a:bodyPr>
          <a:lstStyle/>
          <a:p>
            <a:r>
              <a:rPr lang="en-US" dirty="0"/>
              <a:t>https://csrc.nist.gov/CSRC/media/Presentations/LTE-Security-How-Good-is-it/images-media/day2_research_200-250.pdf</a:t>
            </a:r>
          </a:p>
        </p:txBody>
      </p:sp>
      <p:sp>
        <p:nvSpPr>
          <p:cNvPr id="7" name="Rectangle 6"/>
          <p:cNvSpPr/>
          <p:nvPr/>
        </p:nvSpPr>
        <p:spPr>
          <a:xfrm>
            <a:off x="5118737" y="5651926"/>
            <a:ext cx="4184159" cy="307777"/>
          </a:xfrm>
          <a:prstGeom prst="rect">
            <a:avLst/>
          </a:prstGeom>
        </p:spPr>
        <p:txBody>
          <a:bodyPr wrap="none">
            <a:spAutoFit/>
          </a:bodyPr>
          <a:lstStyle/>
          <a:p>
            <a:r>
              <a:rPr lang="en-US" dirty="0"/>
              <a:t>https://www.3glteinfo.com/lte-security-architecture/</a:t>
            </a:r>
          </a:p>
        </p:txBody>
      </p:sp>
    </p:spTree>
    <p:extLst>
      <p:ext uri="{BB962C8B-B14F-4D97-AF65-F5344CB8AC3E}">
        <p14:creationId xmlns:p14="http://schemas.microsoft.com/office/powerpoint/2010/main" val="384845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7"/>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43" name="Google Shape;243;p7"/>
          <p:cNvSpPr txBox="1"/>
          <p:nvPr/>
        </p:nvSpPr>
        <p:spPr>
          <a:xfrm>
            <a:off x="813299" y="1453998"/>
            <a:ext cx="7575551"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a:t>
            </a:r>
            <a:r>
              <a:rPr lang="en-US" sz="1800" dirty="0" err="1">
                <a:solidFill>
                  <a:schemeClr val="dk1"/>
                </a:solidFill>
                <a:latin typeface="Times New Roman"/>
                <a:ea typeface="Times New Roman"/>
                <a:cs typeface="Times New Roman"/>
                <a:sym typeface="Times New Roman"/>
              </a:rPr>
              <a:t>Scambray</a:t>
            </a:r>
            <a:endParaRPr sz="18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Reference Links: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https://www.cse.iitb.ac.in/~vishalprajapati08/Study/CS649/GSM%20and%20UMTS%20Security%20Report.pdf</a:t>
            </a:r>
            <a:endParaRPr sz="1800"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dirty="0" smtClean="0">
                <a:solidFill>
                  <a:schemeClr val="dk1"/>
                </a:solidFill>
                <a:latin typeface="Calibri"/>
                <a:ea typeface="Calibri"/>
                <a:cs typeface="Calibri"/>
                <a:sym typeface="Calibri"/>
                <a:hlinkClick r:id="rId4"/>
              </a:rPr>
              <a:t>https</a:t>
            </a:r>
            <a:r>
              <a:rPr lang="en-US" sz="1800" u="sng" dirty="0">
                <a:solidFill>
                  <a:schemeClr val="dk1"/>
                </a:solidFill>
                <a:latin typeface="Calibri"/>
                <a:ea typeface="Calibri"/>
                <a:cs typeface="Calibri"/>
                <a:sym typeface="Calibri"/>
                <a:hlinkClick r:id="rId4"/>
              </a:rPr>
              <a:t>://</a:t>
            </a:r>
            <a:r>
              <a:rPr lang="en-US" sz="1800" u="sng" dirty="0" smtClean="0">
                <a:solidFill>
                  <a:schemeClr val="dk1"/>
                </a:solidFill>
                <a:latin typeface="Calibri"/>
                <a:ea typeface="Calibri"/>
                <a:cs typeface="Calibri"/>
                <a:sym typeface="Calibri"/>
                <a:hlinkClick r:id="rId4"/>
              </a:rPr>
              <a:t>www.tutorialspoint.com/umts/umts_authentication.htm</a:t>
            </a:r>
            <a:endParaRPr lang="en-US" sz="1800" u="sng" dirty="0" smtClean="0">
              <a:solidFill>
                <a:schemeClr val="dk1"/>
              </a:solidFill>
              <a:latin typeface="Calibri"/>
              <a:ea typeface="Calibri"/>
              <a:cs typeface="Calibri"/>
              <a:sym typeface="Calibri"/>
            </a:endParaRPr>
          </a:p>
          <a:p>
            <a:pPr lvl="0"/>
            <a:r>
              <a:rPr lang="en-US" sz="1800" dirty="0">
                <a:solidFill>
                  <a:schemeClr val="dk1"/>
                </a:solidFill>
                <a:latin typeface="Calibri"/>
                <a:ea typeface="Calibri"/>
                <a:cs typeface="Calibri"/>
                <a:sym typeface="Calibri"/>
                <a:hlinkClick r:id="rId5"/>
              </a:rPr>
              <a:t>https://www.geeksforgeeks.org/difference-between-umts-and-gsm</a:t>
            </a:r>
            <a:r>
              <a:rPr lang="en-US" sz="1800" dirty="0" smtClean="0">
                <a:solidFill>
                  <a:schemeClr val="dk1"/>
                </a:solidFill>
                <a:latin typeface="Calibri"/>
                <a:ea typeface="Calibri"/>
                <a:cs typeface="Calibri"/>
                <a:sym typeface="Calibri"/>
                <a:hlinkClick r:id="rId5"/>
              </a:rPr>
              <a:t>/</a:t>
            </a:r>
            <a:endParaRPr lang="en-US" sz="1800" dirty="0" smtClean="0">
              <a:solidFill>
                <a:schemeClr val="dk1"/>
              </a:solidFill>
              <a:latin typeface="Calibri"/>
              <a:ea typeface="Calibri"/>
              <a:cs typeface="Calibri"/>
              <a:sym typeface="Calibri"/>
            </a:endParaRPr>
          </a:p>
          <a:p>
            <a:pPr lvl="0"/>
            <a:r>
              <a:rPr lang="en-US" sz="1800" dirty="0">
                <a:solidFill>
                  <a:schemeClr val="dk1"/>
                </a:solidFill>
                <a:latin typeface="Calibri"/>
                <a:ea typeface="Calibri"/>
                <a:cs typeface="Calibri"/>
                <a:sym typeface="Calibri"/>
                <a:hlinkClick r:id="rId6"/>
              </a:rPr>
              <a:t>https://</a:t>
            </a:r>
            <a:r>
              <a:rPr lang="en-US" sz="1800" dirty="0" smtClean="0">
                <a:solidFill>
                  <a:schemeClr val="dk1"/>
                </a:solidFill>
                <a:latin typeface="Calibri"/>
                <a:ea typeface="Calibri"/>
                <a:cs typeface="Calibri"/>
                <a:sym typeface="Calibri"/>
                <a:hlinkClick r:id="rId6"/>
              </a:rPr>
              <a:t>www.umtsworld.com/technology/security.htm</a:t>
            </a:r>
            <a:endParaRPr lang="en-U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800" b="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Relevant Videos: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https://www.youtube.com/watch?v=WqBR6jd0IbU</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https://www.youtube.com/watch?v=LLq1WnY1GjQ</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grpSp>
        <p:nvGrpSpPr>
          <p:cNvPr id="244" name="Google Shape;244;p7"/>
          <p:cNvGrpSpPr/>
          <p:nvPr/>
        </p:nvGrpSpPr>
        <p:grpSpPr>
          <a:xfrm>
            <a:off x="9858375" y="2028825"/>
            <a:ext cx="1900238" cy="1893887"/>
            <a:chOff x="1259" y="3082"/>
            <a:chExt cx="884" cy="884"/>
          </a:xfrm>
        </p:grpSpPr>
        <p:sp>
          <p:nvSpPr>
            <p:cNvPr id="245" name="Google Shape;245;p7"/>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7"/>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7"/>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7"/>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7"/>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p:nvPr/>
        </p:nvSpPr>
        <p:spPr>
          <a:xfrm>
            <a:off x="0" y="76200"/>
            <a:ext cx="12192000" cy="4686900"/>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255" name="Google Shape;255;p8"/>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56" name="Google Shape;256;p8"/>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57" name="Google Shape;257;p8"/>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58" name="Google Shape;258;p8"/>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59" name="Google Shape;259;p8"/>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260" name="Google Shape;260;p8"/>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1" name="Google Shape;261;p8"/>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62" name="Google Shape;262;p8"/>
          <p:cNvGrpSpPr/>
          <p:nvPr/>
        </p:nvGrpSpPr>
        <p:grpSpPr>
          <a:xfrm>
            <a:off x="222054" y="94089"/>
            <a:ext cx="410563" cy="1538089"/>
            <a:chOff x="83821" y="0"/>
            <a:chExt cx="219636" cy="903079"/>
          </a:xfrm>
        </p:grpSpPr>
        <p:sp>
          <p:nvSpPr>
            <p:cNvPr id="263" name="Google Shape;263;p8"/>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8"/>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8"/>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66" name="Google Shape;266;p8"/>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56" r:id="rId4" imgW="183878" imgH="183422" progId="">
                    <p:embed/>
                  </p:oleObj>
                </mc:Choice>
                <mc:Fallback>
                  <p:oleObj r:id="rId4" imgW="183878" imgH="183422" progId="">
                    <p:embed/>
                    <p:pic>
                      <p:nvPicPr>
                        <p:cNvPr id="266" name="Google Shape;266;p8"/>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0" algn="l" rtl="0">
              <a:lnSpc>
                <a:spcPct val="100000"/>
              </a:lnSpc>
              <a:spcBef>
                <a:spcPts val="0"/>
              </a:spcBef>
              <a:spcAft>
                <a:spcPts val="0"/>
              </a:spcAft>
              <a:buClr>
                <a:schemeClr val="dk1"/>
              </a:buClr>
              <a:buSzPts val="2400"/>
              <a:buNone/>
            </a:pPr>
            <a:r>
              <a:rPr lang="en-US" sz="2400" b="1" dirty="0"/>
              <a:t>Mobile Security-Security of GSM Networks, Security of UMTS </a:t>
            </a:r>
            <a:r>
              <a:rPr lang="en-US" sz="2400" b="1" dirty="0" smtClean="0"/>
              <a:t>and LTE Networks</a:t>
            </a:r>
            <a:endParaRPr sz="2400" dirty="0"/>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2" descr="Application architecture of CryoWEB. The complete linux server can be... |  Download Scientific Diagram"/>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 descr="Hosting Controller - Linux Hosting Control Panel - Windows Linux Hosting  Automation | Linux Hosting Panel | Windows &amp; Linux Hosting Control Panel | Windows  Linux Cluster Management, Apache and IIS, Cross Platform Support"/>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 descr="LAMP (software bundle) - Wikipedia"/>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 descr="Mobile Security Basics"/>
          <p:cNvSpPr/>
          <p:nvPr/>
        </p:nvSpPr>
        <p:spPr>
          <a:xfrm>
            <a:off x="765175" y="4651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 name="Google Shape;208;p2" descr="https://miro.medium.com/max/707/0*4q6sVmRX4IK1EB-b.png"/>
          <p:cNvPicPr preferRelativeResize="0"/>
          <p:nvPr/>
        </p:nvPicPr>
        <p:blipFill rotWithShape="1">
          <a:blip r:embed="rId3">
            <a:alphaModFix/>
          </a:blip>
          <a:srcRect/>
          <a:stretch/>
        </p:blipFill>
        <p:spPr>
          <a:xfrm>
            <a:off x="5688141" y="1355833"/>
            <a:ext cx="5475159" cy="4638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925" y="416202"/>
            <a:ext cx="9246797" cy="568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8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2958470" cy="1600200"/>
          </a:xfrm>
        </p:spPr>
        <p:txBody>
          <a:bodyPr>
            <a:noAutofit/>
          </a:bodyPr>
          <a:lstStyle/>
          <a:p>
            <a:r>
              <a:rPr lang="en-US" sz="2000" b="1" dirty="0"/>
              <a:t>Difference Between GSM</a:t>
            </a:r>
            <a:r>
              <a:rPr lang="en-US" sz="2000" b="1" dirty="0" smtClean="0"/>
              <a:t>,</a:t>
            </a:r>
            <a:br>
              <a:rPr lang="en-US" sz="2000" b="1" dirty="0" smtClean="0"/>
            </a:br>
            <a:r>
              <a:rPr lang="en-US" sz="2000" b="1" dirty="0" smtClean="0"/>
              <a:t> </a:t>
            </a:r>
            <a:r>
              <a:rPr lang="en-US" sz="2000" b="1" dirty="0"/>
              <a:t>UMTS </a:t>
            </a:r>
            <a:r>
              <a:rPr lang="en-US" sz="2000" b="1" dirty="0" smtClean="0"/>
              <a:t/>
            </a:r>
            <a:br>
              <a:rPr lang="en-US" sz="2000" b="1" dirty="0" smtClean="0"/>
            </a:br>
            <a:r>
              <a:rPr lang="en-US" sz="2000" b="1" dirty="0" smtClean="0"/>
              <a:t>And </a:t>
            </a:r>
            <a:r>
              <a:rPr lang="en-US" sz="2000" b="1" dirty="0"/>
              <a:t>LTE?</a:t>
            </a:r>
            <a:r>
              <a:rPr lang="en-US" sz="1800" dirty="0"/>
              <a:t/>
            </a:r>
            <a:br>
              <a:rPr lang="en-US" sz="1800" dirty="0"/>
            </a:b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58" y="533532"/>
            <a:ext cx="8143222" cy="531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091326" y="6005786"/>
            <a:ext cx="4748416" cy="307777"/>
          </a:xfrm>
          <a:prstGeom prst="rect">
            <a:avLst/>
          </a:prstGeom>
        </p:spPr>
        <p:txBody>
          <a:bodyPr wrap="none">
            <a:spAutoFit/>
          </a:bodyPr>
          <a:lstStyle/>
          <a:p>
            <a:r>
              <a:rPr lang="en-US" dirty="0"/>
              <a:t>https://commsbrief.com/difference-between-gsm-umts-lte/</a:t>
            </a:r>
          </a:p>
        </p:txBody>
      </p:sp>
    </p:spTree>
    <p:extLst>
      <p:ext uri="{BB962C8B-B14F-4D97-AF65-F5344CB8AC3E}">
        <p14:creationId xmlns:p14="http://schemas.microsoft.com/office/powerpoint/2010/main" val="115741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GSM</a:t>
            </a:r>
            <a:endParaRPr sz="4000" b="1"/>
          </a:p>
        </p:txBody>
      </p:sp>
      <p:sp>
        <p:nvSpPr>
          <p:cNvPr id="215" name="Google Shape;21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ct val="100000"/>
              <a:buNone/>
            </a:pPr>
            <a:r>
              <a:rPr lang="en-US"/>
              <a:t>The GSM network is divided in 4 sections : </a:t>
            </a:r>
            <a:endParaRPr/>
          </a:p>
          <a:p>
            <a:pPr marL="0" lvl="0" indent="0" algn="just" rtl="0">
              <a:lnSpc>
                <a:spcPct val="90000"/>
              </a:lnSpc>
              <a:spcBef>
                <a:spcPts val="1000"/>
              </a:spcBef>
              <a:spcAft>
                <a:spcPts val="0"/>
              </a:spcAft>
              <a:buClr>
                <a:schemeClr val="dk1"/>
              </a:buClr>
              <a:buSzPct val="100000"/>
              <a:buNone/>
            </a:pPr>
            <a:r>
              <a:rPr lang="en-US"/>
              <a:t>• Mobile Stations The subscriber will use a mobile station to make and receive calls via the GSM network. The MS is composed of two distinct functional entities, the subscriber identity module (SIM), which is a removable smart card, and the mobile equipment.</a:t>
            </a:r>
            <a:endParaRPr/>
          </a:p>
          <a:p>
            <a:pPr marL="0" lvl="0" indent="0" algn="just" rtl="0">
              <a:lnSpc>
                <a:spcPct val="90000"/>
              </a:lnSpc>
              <a:spcBef>
                <a:spcPts val="1000"/>
              </a:spcBef>
              <a:spcAft>
                <a:spcPts val="0"/>
              </a:spcAft>
              <a:buClr>
                <a:schemeClr val="dk1"/>
              </a:buClr>
              <a:buSzPct val="100000"/>
              <a:buNone/>
            </a:pPr>
            <a:r>
              <a:rPr lang="en-US"/>
              <a:t> • Base Station Subsystem (BSS) The MS communicates with the base transceiver station (BTS) via the radio interference. A BTS performs all the transmission and reception functions relating to the GSM. </a:t>
            </a:r>
            <a:endParaRPr/>
          </a:p>
          <a:p>
            <a:pPr marL="0" lvl="0" indent="0" algn="just" rtl="0">
              <a:lnSpc>
                <a:spcPct val="90000"/>
              </a:lnSpc>
              <a:spcBef>
                <a:spcPts val="1000"/>
              </a:spcBef>
              <a:spcAft>
                <a:spcPts val="0"/>
              </a:spcAft>
              <a:buClr>
                <a:schemeClr val="dk1"/>
              </a:buClr>
              <a:buSzPct val="100000"/>
              <a:buNone/>
            </a:pPr>
            <a:r>
              <a:rPr lang="en-US"/>
              <a:t>• Network Management Every BSS is connected to a Mobile services switching centre (MSC). The MSC is concerned with the routing of calls to and from the mobile users. The Home Location Center (HLR) is used to store information that is specific to each subscriber. Every GSM subscriber will have a record in the HLR.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Security features</a:t>
            </a:r>
            <a:endParaRPr/>
          </a:p>
        </p:txBody>
      </p:sp>
      <p:sp>
        <p:nvSpPr>
          <p:cNvPr id="221" name="Google Shape;22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t>The subscriber is uniquely identified by the International Mobile Subscriber Identity (IMSI). This information, along with the individual subscriber authentication key (Ki), constitutes sensitive identification credentials analogous to the Electronic Serial Number (ESN) in analog systems such as AMPS and TACS. Security in GSM consists of the following aspects: </a:t>
            </a:r>
            <a:endParaRPr dirty="0"/>
          </a:p>
          <a:p>
            <a:pPr marL="228600" lvl="0" indent="-228600" algn="l" rtl="0">
              <a:lnSpc>
                <a:spcPct val="90000"/>
              </a:lnSpc>
              <a:spcBef>
                <a:spcPts val="1000"/>
              </a:spcBef>
              <a:spcAft>
                <a:spcPts val="0"/>
              </a:spcAft>
              <a:buClr>
                <a:schemeClr val="dk1"/>
              </a:buClr>
              <a:buSzPts val="2800"/>
              <a:buChar char="•"/>
            </a:pPr>
            <a:r>
              <a:rPr lang="en-US" dirty="0"/>
              <a:t>• Authentication</a:t>
            </a:r>
            <a:endParaRPr dirty="0"/>
          </a:p>
          <a:p>
            <a:pPr marL="228600" lvl="0" indent="-228600" algn="l" rtl="0">
              <a:lnSpc>
                <a:spcPct val="90000"/>
              </a:lnSpc>
              <a:spcBef>
                <a:spcPts val="1000"/>
              </a:spcBef>
              <a:spcAft>
                <a:spcPts val="0"/>
              </a:spcAft>
              <a:buClr>
                <a:schemeClr val="dk1"/>
              </a:buClr>
              <a:buSzPts val="2800"/>
              <a:buChar char="•"/>
            </a:pPr>
            <a:r>
              <a:rPr lang="en-US" dirty="0"/>
              <a:t> • Signal and Data confidentiality </a:t>
            </a:r>
            <a:endParaRPr dirty="0"/>
          </a:p>
          <a:p>
            <a:pPr marL="228600" lvl="0" indent="-228600" algn="l" rtl="0">
              <a:lnSpc>
                <a:spcPct val="90000"/>
              </a:lnSpc>
              <a:spcBef>
                <a:spcPts val="1000"/>
              </a:spcBef>
              <a:spcAft>
                <a:spcPts val="0"/>
              </a:spcAft>
              <a:buClr>
                <a:schemeClr val="dk1"/>
              </a:buClr>
              <a:buSzPts val="2800"/>
              <a:buChar char="•"/>
            </a:pPr>
            <a:r>
              <a:rPr lang="en-US" dirty="0"/>
              <a:t>• Identity confidentiality </a:t>
            </a:r>
            <a:endParaRPr dirty="0"/>
          </a:p>
        </p:txBody>
      </p:sp>
      <p:sp>
        <p:nvSpPr>
          <p:cNvPr id="222" name="Google Shape;2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Algorithms</a:t>
            </a:r>
            <a:endParaRPr dirty="0"/>
          </a:p>
        </p:txBody>
      </p:sp>
      <p:sp>
        <p:nvSpPr>
          <p:cNvPr id="228" name="Google Shape;228;p5"/>
          <p:cNvSpPr txBox="1">
            <a:spLocks noGrp="1"/>
          </p:cNvSpPr>
          <p:nvPr>
            <p:ph type="body" idx="1"/>
          </p:nvPr>
        </p:nvSpPr>
        <p:spPr>
          <a:xfrm>
            <a:off x="838200" y="1825625"/>
            <a:ext cx="10515600" cy="331004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Encryption algorithms GSM algorithms were developed in secret, official descriptions were not published to the public. Most of the information available come from leaked documents and cryptanalysis projects. GSM specifications define 3 algorithms: </a:t>
            </a:r>
            <a:endParaRPr dirty="0" smtClean="0"/>
          </a:p>
          <a:p>
            <a:pPr marL="228600" lvl="0" indent="-228600" algn="l" rtl="0">
              <a:lnSpc>
                <a:spcPct val="90000"/>
              </a:lnSpc>
              <a:spcBef>
                <a:spcPts val="1000"/>
              </a:spcBef>
              <a:spcAft>
                <a:spcPts val="0"/>
              </a:spcAft>
              <a:buClr>
                <a:schemeClr val="dk1"/>
              </a:buClr>
              <a:buSzPts val="2800"/>
              <a:buChar char="•"/>
            </a:pPr>
            <a:r>
              <a:rPr lang="en-US" dirty="0" smtClean="0"/>
              <a:t>A3 the authentication algorithm. </a:t>
            </a:r>
            <a:endParaRPr dirty="0" smtClean="0"/>
          </a:p>
          <a:p>
            <a:pPr marL="228600" lvl="0" indent="-228600" algn="l" rtl="0">
              <a:lnSpc>
                <a:spcPct val="90000"/>
              </a:lnSpc>
              <a:spcBef>
                <a:spcPts val="1000"/>
              </a:spcBef>
              <a:spcAft>
                <a:spcPts val="0"/>
              </a:spcAft>
              <a:buClr>
                <a:schemeClr val="dk1"/>
              </a:buClr>
              <a:buSzPts val="2800"/>
              <a:buChar char="•"/>
            </a:pPr>
            <a:r>
              <a:rPr lang="en-US" dirty="0" smtClean="0"/>
              <a:t>A8 the key generation algorithm. </a:t>
            </a:r>
            <a:endParaRPr dirty="0" smtClean="0"/>
          </a:p>
          <a:p>
            <a:pPr marL="228600" lvl="0" indent="-228600" algn="l" rtl="0">
              <a:lnSpc>
                <a:spcPct val="90000"/>
              </a:lnSpc>
              <a:spcBef>
                <a:spcPts val="1000"/>
              </a:spcBef>
              <a:spcAft>
                <a:spcPts val="0"/>
              </a:spcAft>
              <a:buClr>
                <a:schemeClr val="dk1"/>
              </a:buClr>
              <a:buSzPts val="2800"/>
              <a:buChar char="•"/>
            </a:pPr>
            <a:r>
              <a:rPr lang="en-US" dirty="0" smtClean="0"/>
              <a:t> A5 the encryption algorithm.</a:t>
            </a:r>
            <a:endParaRPr dirty="0"/>
          </a:p>
        </p:txBody>
      </p:sp>
      <p:sp>
        <p:nvSpPr>
          <p:cNvPr id="229" name="Google Shape;2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Rectangle 1"/>
          <p:cNvSpPr/>
          <p:nvPr/>
        </p:nvSpPr>
        <p:spPr>
          <a:xfrm>
            <a:off x="705633" y="5597439"/>
            <a:ext cx="6096000" cy="738664"/>
          </a:xfrm>
          <a:prstGeom prst="rect">
            <a:avLst/>
          </a:prstGeom>
        </p:spPr>
        <p:txBody>
          <a:bodyPr>
            <a:spAutoFit/>
          </a:bodyPr>
          <a:lstStyle/>
          <a:p>
            <a:r>
              <a:rPr lang="en-US" dirty="0">
                <a:hlinkClick r:id="rId3"/>
              </a:rPr>
              <a:t>https://web.itu.edu.tr/~</a:t>
            </a:r>
            <a:r>
              <a:rPr lang="en-US" dirty="0" smtClean="0">
                <a:hlinkClick r:id="rId3"/>
              </a:rPr>
              <a:t>korkusuza/Security%20in%20the%20GSM%20Network.pdf?kategori=php</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7338" y="482252"/>
            <a:ext cx="3932237" cy="983293"/>
          </a:xfrm>
        </p:spPr>
        <p:txBody>
          <a:bodyPr/>
          <a:lstStyle/>
          <a:p>
            <a:r>
              <a:rPr lang="en-US" dirty="0" smtClean="0"/>
              <a:t>UMTS network</a:t>
            </a:r>
            <a:endParaRPr lang="en-US" dirty="0"/>
          </a:p>
        </p:txBody>
      </p:sp>
      <p:sp>
        <p:nvSpPr>
          <p:cNvPr id="3" name="Text Placeholder 2"/>
          <p:cNvSpPr>
            <a:spLocks noGrp="1"/>
          </p:cNvSpPr>
          <p:nvPr>
            <p:ph type="body" idx="1"/>
          </p:nvPr>
        </p:nvSpPr>
        <p:spPr>
          <a:xfrm>
            <a:off x="5308448" y="1651305"/>
            <a:ext cx="6172200" cy="4873625"/>
          </a:xfrm>
        </p:spPr>
        <p:txBody>
          <a:bodyPr>
            <a:normAutofit/>
          </a:bodyPr>
          <a:lstStyle/>
          <a:p>
            <a:r>
              <a:rPr lang="en-US" sz="2800" dirty="0"/>
              <a:t>Five security groups exist in </a:t>
            </a:r>
            <a:r>
              <a:rPr lang="en-US" sz="2800" dirty="0" smtClean="0"/>
              <a:t>UMTS </a:t>
            </a:r>
            <a:r>
              <a:rPr lang="en-US" sz="2800" dirty="0"/>
              <a:t>networks as shown in the figure.</a:t>
            </a:r>
            <a:br>
              <a:rPr lang="en-US" sz="2800" dirty="0"/>
            </a:br>
            <a:r>
              <a:rPr lang="en-US" sz="2800" dirty="0"/>
              <a:t>•  Network Access Security</a:t>
            </a:r>
            <a:br>
              <a:rPr lang="en-US" sz="2800" dirty="0"/>
            </a:br>
            <a:r>
              <a:rPr lang="en-US" sz="2800" dirty="0"/>
              <a:t>•  Network domain security</a:t>
            </a:r>
            <a:br>
              <a:rPr lang="en-US" sz="2800" dirty="0"/>
            </a:br>
            <a:r>
              <a:rPr lang="en-US" sz="2800" dirty="0"/>
              <a:t>•  User domain security</a:t>
            </a:r>
            <a:br>
              <a:rPr lang="en-US" sz="2800" dirty="0"/>
            </a:br>
            <a:r>
              <a:rPr lang="en-US" sz="2800" dirty="0"/>
              <a:t>•  Application domain security</a:t>
            </a:r>
            <a:br>
              <a:rPr lang="en-US" sz="2800" dirty="0"/>
            </a:br>
            <a:r>
              <a:rPr lang="en-US" sz="2800" dirty="0"/>
              <a:t>•  visibility, configurability of security</a:t>
            </a:r>
          </a:p>
        </p:txBody>
      </p:sp>
      <p:sp>
        <p:nvSpPr>
          <p:cNvPr id="4" name="Text Placeholder 3"/>
          <p:cNvSpPr>
            <a:spLocks noGrp="1"/>
          </p:cNvSpPr>
          <p:nvPr>
            <p:ph type="body" idx="2"/>
          </p:nvPr>
        </p:nvSpPr>
        <p:spPr>
          <a:xfrm>
            <a:off x="702001" y="1644041"/>
            <a:ext cx="3932237" cy="3811588"/>
          </a:xfrm>
        </p:spPr>
        <p:txBody>
          <a:bodyPr>
            <a:normAutofit/>
          </a:bodyPr>
          <a:lstStyle/>
          <a:p>
            <a:pPr algn="just"/>
            <a:r>
              <a:rPr lang="en-US" sz="2000" dirty="0"/>
              <a:t>UMTS is designed to interoperate with GSM networks. To protect GSM networks against man-in-middle attacks, 3GPP is considering to add a structure RAND authentication challenge.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p:cNvSpPr/>
          <p:nvPr/>
        </p:nvSpPr>
        <p:spPr>
          <a:xfrm>
            <a:off x="1350478" y="5504745"/>
            <a:ext cx="7355111" cy="307777"/>
          </a:xfrm>
          <a:prstGeom prst="rect">
            <a:avLst/>
          </a:prstGeom>
        </p:spPr>
        <p:txBody>
          <a:bodyPr wrap="square">
            <a:spAutoFit/>
          </a:bodyPr>
          <a:lstStyle/>
          <a:p>
            <a:r>
              <a:rPr lang="en-US" dirty="0"/>
              <a:t>https://www.rfwireless-world.com/Tutorials/3G-security.html</a:t>
            </a:r>
          </a:p>
        </p:txBody>
      </p:sp>
    </p:spTree>
    <p:extLst>
      <p:ext uri="{BB962C8B-B14F-4D97-AF65-F5344CB8AC3E}">
        <p14:creationId xmlns:p14="http://schemas.microsoft.com/office/powerpoint/2010/main" val="426411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
          <p:cNvSpPr txBox="1">
            <a:spLocks noGrp="1"/>
          </p:cNvSpPr>
          <p:nvPr>
            <p:ph type="title"/>
          </p:nvPr>
        </p:nvSpPr>
        <p:spPr>
          <a:xfrm>
            <a:off x="838200" y="365126"/>
            <a:ext cx="10515600" cy="8248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UMTS </a:t>
            </a:r>
            <a:r>
              <a:rPr lang="en-US" dirty="0" smtClean="0"/>
              <a:t>Security</a:t>
            </a:r>
            <a:endParaRPr dirty="0"/>
          </a:p>
        </p:txBody>
      </p:sp>
      <p:sp>
        <p:nvSpPr>
          <p:cNvPr id="235" name="Google Shape;235;p6"/>
          <p:cNvSpPr txBox="1">
            <a:spLocks noGrp="1"/>
          </p:cNvSpPr>
          <p:nvPr>
            <p:ph type="body" idx="1"/>
          </p:nvPr>
        </p:nvSpPr>
        <p:spPr>
          <a:xfrm>
            <a:off x="838200" y="1402915"/>
            <a:ext cx="10515600" cy="4774048"/>
          </a:xfrm>
          <a:prstGeom prst="rect">
            <a:avLst/>
          </a:prstGeom>
          <a:noFill/>
          <a:ln>
            <a:noFill/>
          </a:ln>
        </p:spPr>
        <p:txBody>
          <a:bodyPr spcFirstLastPara="1" wrap="square" lIns="91425" tIns="45700" rIns="91425" bIns="45700" anchor="t" anchorCtr="0">
            <a:normAutofit/>
          </a:bodyPr>
          <a:lstStyle/>
          <a:p>
            <a:pPr indent="-457200" algn="just">
              <a:spcBef>
                <a:spcPts val="0"/>
              </a:spcBef>
              <a:buSzPct val="100000"/>
            </a:pPr>
            <a:r>
              <a:rPr lang="en-US" sz="2000" dirty="0"/>
              <a:t>The security functions of UMTS are based on what was implemented in GSM. Some of the security functions have been added and some existing have been improved. Encryption algorithm is stronger and included in base station (NODE-B) to radio network controller (RNC) interface , the application of authentication algorithms is stricter and subscriber confidentially </a:t>
            </a:r>
            <a:r>
              <a:rPr lang="en-US" sz="2000" dirty="0" smtClean="0"/>
              <a:t>is tighter. The </a:t>
            </a:r>
            <a:r>
              <a:rPr lang="en-US" sz="2000" dirty="0"/>
              <a:t>main security elements that are from GSM</a:t>
            </a:r>
            <a:r>
              <a:rPr lang="en-US" sz="2000" dirty="0" smtClean="0"/>
              <a:t>:</a:t>
            </a:r>
          </a:p>
          <a:p>
            <a:pPr indent="-457200">
              <a:spcBef>
                <a:spcPts val="0"/>
              </a:spcBef>
              <a:buSzPct val="100000"/>
            </a:pPr>
            <a:r>
              <a:rPr lang="en-US" sz="2000" dirty="0" smtClean="0"/>
              <a:t>Authentication </a:t>
            </a:r>
            <a:r>
              <a:rPr lang="en-US" sz="2000" dirty="0"/>
              <a:t>of </a:t>
            </a:r>
            <a:r>
              <a:rPr lang="en-US" sz="2000" dirty="0" smtClean="0"/>
              <a:t>subscribers</a:t>
            </a:r>
          </a:p>
          <a:p>
            <a:pPr indent="-457200">
              <a:spcBef>
                <a:spcPts val="0"/>
              </a:spcBef>
              <a:buSzPct val="100000"/>
            </a:pPr>
            <a:r>
              <a:rPr lang="en-US" sz="2000" dirty="0" smtClean="0"/>
              <a:t>Subscriber </a:t>
            </a:r>
            <a:r>
              <a:rPr lang="en-US" sz="2000" dirty="0"/>
              <a:t>identity </a:t>
            </a:r>
            <a:r>
              <a:rPr lang="en-US" sz="2000" dirty="0" smtClean="0"/>
              <a:t>confidentially</a:t>
            </a:r>
          </a:p>
          <a:p>
            <a:pPr indent="-457200">
              <a:spcBef>
                <a:spcPts val="0"/>
              </a:spcBef>
              <a:buSzPct val="100000"/>
            </a:pPr>
            <a:r>
              <a:rPr lang="en-US" sz="2000" dirty="0" smtClean="0"/>
              <a:t>Subscriber </a:t>
            </a:r>
            <a:r>
              <a:rPr lang="en-US" sz="2000" dirty="0"/>
              <a:t>Identity Module (SIM) to be removable from terminal </a:t>
            </a:r>
            <a:r>
              <a:rPr lang="en-US" sz="2000" dirty="0" smtClean="0"/>
              <a:t>hardware</a:t>
            </a:r>
          </a:p>
          <a:p>
            <a:pPr indent="-457200">
              <a:spcBef>
                <a:spcPts val="0"/>
              </a:spcBef>
              <a:buSzPct val="100000"/>
            </a:pPr>
            <a:r>
              <a:rPr lang="en-US" sz="2000" dirty="0" smtClean="0"/>
              <a:t>Radio </a:t>
            </a:r>
            <a:r>
              <a:rPr lang="en-US" sz="2000" dirty="0"/>
              <a:t>interface </a:t>
            </a:r>
            <a:r>
              <a:rPr lang="en-US" sz="2000" dirty="0" smtClean="0"/>
              <a:t>encryption</a:t>
            </a:r>
          </a:p>
          <a:p>
            <a:pPr marL="0" indent="0">
              <a:spcBef>
                <a:spcPts val="0"/>
              </a:spcBef>
              <a:buSzPct val="100000"/>
              <a:buNone/>
            </a:pPr>
            <a:r>
              <a:rPr lang="en-US" sz="2000" dirty="0"/>
              <a:t>Additional UMTS security features</a:t>
            </a:r>
            <a:r>
              <a:rPr lang="en-US" sz="2000" dirty="0" smtClean="0"/>
              <a:t>:</a:t>
            </a:r>
          </a:p>
          <a:p>
            <a:pPr marL="342900">
              <a:spcBef>
                <a:spcPts val="0"/>
              </a:spcBef>
              <a:buSzPct val="100000"/>
            </a:pPr>
            <a:r>
              <a:rPr lang="en-US" sz="2000" dirty="0" smtClean="0"/>
              <a:t>Security </a:t>
            </a:r>
            <a:r>
              <a:rPr lang="en-US" sz="2000" dirty="0"/>
              <a:t>against using false base stations with mutual </a:t>
            </a:r>
            <a:r>
              <a:rPr lang="en-US" sz="2000" dirty="0" smtClean="0"/>
              <a:t>authentication</a:t>
            </a:r>
          </a:p>
          <a:p>
            <a:pPr marL="342900">
              <a:spcBef>
                <a:spcPts val="0"/>
              </a:spcBef>
              <a:buSzPct val="100000"/>
            </a:pPr>
            <a:r>
              <a:rPr lang="en-US" sz="2000" dirty="0" smtClean="0"/>
              <a:t>Encryption </a:t>
            </a:r>
            <a:r>
              <a:rPr lang="en-US" sz="2000" dirty="0"/>
              <a:t>extended from air interface only to include Node-B to RNC </a:t>
            </a:r>
            <a:r>
              <a:rPr lang="en-US" sz="2000" dirty="0" smtClean="0"/>
              <a:t>connection</a:t>
            </a:r>
          </a:p>
          <a:p>
            <a:pPr marL="342900">
              <a:spcBef>
                <a:spcPts val="0"/>
              </a:spcBef>
              <a:buSzPct val="100000"/>
            </a:pPr>
            <a:r>
              <a:rPr lang="en-US" sz="2000" dirty="0" smtClean="0"/>
              <a:t>Security </a:t>
            </a:r>
            <a:r>
              <a:rPr lang="en-US" sz="2000" dirty="0"/>
              <a:t>data in the network will be protected in data storages and while transmitting ciphering keys and authentication data in the </a:t>
            </a:r>
            <a:r>
              <a:rPr lang="en-US" sz="2000" dirty="0" smtClean="0"/>
              <a:t>system.</a:t>
            </a:r>
          </a:p>
          <a:p>
            <a:pPr marL="342900">
              <a:spcBef>
                <a:spcPts val="0"/>
              </a:spcBef>
              <a:buSzPct val="100000"/>
            </a:pPr>
            <a:r>
              <a:rPr lang="en-US" sz="2000" dirty="0" smtClean="0"/>
              <a:t>Mechanism </a:t>
            </a:r>
            <a:r>
              <a:rPr lang="en-US" sz="2000" dirty="0"/>
              <a:t>for upgrading security features.</a:t>
            </a:r>
            <a:endParaRPr sz="2000"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Rectangle 1"/>
          <p:cNvSpPr/>
          <p:nvPr/>
        </p:nvSpPr>
        <p:spPr>
          <a:xfrm>
            <a:off x="1242996" y="6018312"/>
            <a:ext cx="4294765" cy="307777"/>
          </a:xfrm>
          <a:prstGeom prst="rect">
            <a:avLst/>
          </a:prstGeom>
        </p:spPr>
        <p:txBody>
          <a:bodyPr wrap="none">
            <a:spAutoFit/>
          </a:bodyPr>
          <a:lstStyle/>
          <a:p>
            <a:r>
              <a:rPr lang="en-US" dirty="0"/>
              <a:t>https://www.umtsworld.com/technology/security.htm</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700</Words>
  <Application>Microsoft Office PowerPoint</Application>
  <PresentationFormat>Custom</PresentationFormat>
  <Paragraphs>89</Paragraphs>
  <Slides>12</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12</vt:i4>
      </vt:variant>
    </vt:vector>
  </HeadingPairs>
  <TitlesOfParts>
    <vt:vector size="19" baseType="lpstr">
      <vt:lpstr>Arial</vt:lpstr>
      <vt:lpstr>Calibri</vt:lpstr>
      <vt:lpstr>Arial Black</vt:lpstr>
      <vt:lpstr>Times New Roman</vt:lpstr>
      <vt:lpstr>Raleway ExtraBold</vt:lpstr>
      <vt:lpstr>1_Office Theme</vt:lpstr>
      <vt:lpstr>Contents Slide Master</vt:lpstr>
      <vt:lpstr>PowerPoint Presentation</vt:lpstr>
      <vt:lpstr>Lecture Objectives </vt:lpstr>
      <vt:lpstr>PowerPoint Presentation</vt:lpstr>
      <vt:lpstr>Difference Between GSM,  UMTS  And LTE? </vt:lpstr>
      <vt:lpstr>GSM</vt:lpstr>
      <vt:lpstr>Security features</vt:lpstr>
      <vt:lpstr>Algorithms</vt:lpstr>
      <vt:lpstr>UMTS network</vt:lpstr>
      <vt:lpstr>UMTS Security</vt:lpstr>
      <vt:lpstr>LTE security</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6</cp:revision>
  <dcterms:created xsi:type="dcterms:W3CDTF">2019-01-09T10:33:58Z</dcterms:created>
  <dcterms:modified xsi:type="dcterms:W3CDTF">2022-09-11T09:08:34Z</dcterms:modified>
</cp:coreProperties>
</file>