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5"/>
  </p:notesMasterIdLst>
  <p:handoutMasterIdLst>
    <p:handoutMasterId r:id="rId16"/>
  </p:handoutMasterIdLst>
  <p:sldIdLst>
    <p:sldId id="287" r:id="rId3"/>
    <p:sldId id="281" r:id="rId4"/>
    <p:sldId id="431" r:id="rId5"/>
    <p:sldId id="432" r:id="rId6"/>
    <p:sldId id="433" r:id="rId7"/>
    <p:sldId id="434" r:id="rId8"/>
    <p:sldId id="435" r:id="rId9"/>
    <p:sldId id="437" r:id="rId10"/>
    <p:sldId id="438" r:id="rId11"/>
    <p:sldId id="439" r:id="rId12"/>
    <p:sldId id="409"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086"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fld id="{DFC45E1E-D1BE-4141-B596-8AF6BA51B12E}" type="slidenum">
              <a:rPr lang="en-US" altLang="en-US">
                <a:latin typeface="Calibri" pitchFamily="34" charset="0"/>
              </a:rPr>
              <a:pPr/>
              <a:t>8</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electronics-notes.com/articles/connectivity/bluetooth/security.ph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youtube.com/watch?v=LLq1WnY1GjQ" TargetMode="External"/><Relationship Id="rId5" Type="http://schemas.openxmlformats.org/officeDocument/2006/relationships/hyperlink" Target="https://www.youtube.com/watch?v=WqBR6jd0IbU" TargetMode="External"/><Relationship Id="rId4" Type="http://schemas.openxmlformats.org/officeDocument/2006/relationships/hyperlink" Target="https://www.actcorp.in/blog/wep-wpa-wpa2-wifi-security" TargetMode="Externa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42"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3206107" y="4985847"/>
            <a:ext cx="7047166" cy="461665"/>
          </a:xfrm>
          <a:prstGeom prst="rect">
            <a:avLst/>
          </a:prstGeom>
          <a:noFill/>
        </p:spPr>
        <p:txBody>
          <a:bodyPr wrap="square" rtlCol="0">
            <a:spAutoFit/>
          </a:bodyPr>
          <a:lstStyle/>
          <a:p>
            <a:pPr algn="ctr"/>
            <a:r>
              <a:rPr lang="en-US" sz="2400" dirty="0"/>
              <a:t>Wi-Fi and Bluetooth Security</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issues</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i="1" dirty="0" err="1"/>
              <a:t>Bluejacking</a:t>
            </a:r>
            <a:r>
              <a:rPr lang="en-US" b="1" i="1" dirty="0"/>
              <a:t>:</a:t>
            </a:r>
            <a:r>
              <a:rPr lang="en-US" dirty="0"/>
              <a:t>   </a:t>
            </a:r>
            <a:r>
              <a:rPr lang="en-US" dirty="0" err="1"/>
              <a:t>Bluejacking</a:t>
            </a:r>
            <a:r>
              <a:rPr lang="en-US" dirty="0"/>
              <a:t> is often not a major malicious security problem, although there can be issues with it, especially as it enables someone to get their data onto another person's phone, etc. </a:t>
            </a:r>
            <a:r>
              <a:rPr lang="en-US" dirty="0" err="1"/>
              <a:t>Bluejacking</a:t>
            </a:r>
            <a:r>
              <a:rPr lang="en-US" dirty="0"/>
              <a:t> involves the sending of a vCard message via Bluetooth to other Bluetooth users within the locality - typically 10 </a:t>
            </a:r>
            <a:r>
              <a:rPr lang="en-US" dirty="0" err="1"/>
              <a:t>metres</a:t>
            </a:r>
            <a:r>
              <a:rPr lang="en-US" dirty="0"/>
              <a:t>. The aim is that the recipient will not </a:t>
            </a:r>
            <a:r>
              <a:rPr lang="en-US" dirty="0" err="1"/>
              <a:t>realise</a:t>
            </a:r>
            <a:r>
              <a:rPr lang="en-US" dirty="0"/>
              <a:t> what the message is and allow it into their address book. Thereafter messages might be automatically opened because they have come from a supposedly known contact</a:t>
            </a:r>
          </a:p>
          <a:p>
            <a:pPr fontAlgn="base"/>
            <a:r>
              <a:rPr lang="en-US" b="1" i="1" dirty="0" err="1"/>
              <a:t>Bluebugging</a:t>
            </a:r>
            <a:r>
              <a:rPr lang="en-US" b="1" i="1" dirty="0"/>
              <a:t>:</a:t>
            </a:r>
            <a:r>
              <a:rPr lang="en-US" dirty="0"/>
              <a:t>   This more of an issue. This form of Bluetooth security issue allows hackers to remotely access a phone and use its features. This may include placing calls and sending text messages while the owner does not </a:t>
            </a:r>
            <a:r>
              <a:rPr lang="en-US" dirty="0" err="1"/>
              <a:t>realise</a:t>
            </a:r>
            <a:r>
              <a:rPr lang="en-US" dirty="0"/>
              <a:t> that the phone has been taken </a:t>
            </a:r>
            <a:r>
              <a:rPr lang="en-US" dirty="0" smtClean="0"/>
              <a:t>over</a:t>
            </a:r>
          </a:p>
          <a:p>
            <a:pPr fontAlgn="base"/>
            <a:r>
              <a:rPr lang="en-US" b="1" i="1" dirty="0"/>
              <a:t>Car Whispering:</a:t>
            </a:r>
            <a:r>
              <a:rPr lang="en-US" dirty="0"/>
              <a:t>   This involves the use of software that allows hackers to send and receive audio to and from a Bluetooth enabled car stereo system</a:t>
            </a:r>
          </a:p>
          <a:p>
            <a:pPr fontAlgn="base"/>
            <a:r>
              <a:rPr lang="en-US" dirty="0"/>
              <a:t>In order to protect against these and other forms of vulnerability, the manufacturers of Bluetooth enabled devices are upgrading he security to ensure that these Bluetooth security lapses do not arise with their products.</a:t>
            </a: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63732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4524315"/>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a:t>Reference Links:</a:t>
            </a:r>
            <a:endParaRPr lang="en-US" dirty="0"/>
          </a:p>
          <a:p>
            <a:r>
              <a:rPr lang="en-US" u="sng" dirty="0">
                <a:hlinkClick r:id="rId3"/>
              </a:rPr>
              <a:t>https://</a:t>
            </a:r>
            <a:r>
              <a:rPr lang="en-US" u="sng" dirty="0" smtClean="0">
                <a:hlinkClick r:id="rId3"/>
              </a:rPr>
              <a:t>www.electronics-notes.com/articles/connectivity/bluetooth/security.php</a:t>
            </a:r>
            <a:endParaRPr lang="en-US" u="sng" dirty="0" smtClean="0"/>
          </a:p>
          <a:p>
            <a:r>
              <a:rPr lang="en-US" u="sng">
                <a:hlinkClick r:id="rId4"/>
              </a:rPr>
              <a:t>https</a:t>
            </a:r>
            <a:r>
              <a:rPr lang="en-US" u="sng">
                <a:hlinkClick r:id="rId4"/>
              </a:rPr>
              <a:t>://</a:t>
            </a:r>
            <a:r>
              <a:rPr lang="en-US" u="sng" smtClean="0">
                <a:hlinkClick r:id="rId4"/>
              </a:rPr>
              <a:t>www.actcorp.in/blog/wep-wpa-wpa2-wifi-security</a:t>
            </a:r>
            <a:endParaRPr lang="en-US" u="sng" smtClean="0"/>
          </a:p>
          <a:p>
            <a:endParaRPr lang="en-US" b="1" u="sng" dirty="0"/>
          </a:p>
          <a:p>
            <a:r>
              <a:rPr lang="en-US" b="1" dirty="0" smtClean="0"/>
              <a:t>Relevant </a:t>
            </a:r>
            <a:r>
              <a:rPr lang="en-US" b="1" dirty="0"/>
              <a:t>Videos:</a:t>
            </a:r>
            <a:endParaRPr lang="en-US" dirty="0"/>
          </a:p>
          <a:p>
            <a:r>
              <a:rPr lang="en-US" u="sng" dirty="0">
                <a:hlinkClick r:id="rId5"/>
              </a:rPr>
              <a:t>https://www.youtube.com/watch?v=WqBR6jd0IbU</a:t>
            </a:r>
            <a:endParaRPr lang="en-US" dirty="0"/>
          </a:p>
          <a:p>
            <a:r>
              <a:rPr lang="en-US" u="sng" dirty="0">
                <a:hlinkClick r:id="rId6"/>
              </a:rPr>
              <a:t>https://www.youtube.com/watch?v=LLq1WnY1GjQ</a:t>
            </a:r>
            <a:endParaRPr lang="en-US" dirty="0"/>
          </a:p>
          <a:p>
            <a:r>
              <a:rPr lang="en-US" dirty="0"/>
              <a:t/>
            </a:r>
            <a:br>
              <a:rPr lang="en-US" dirty="0"/>
            </a:br>
            <a:endParaRPr lang="en-US" dirty="0"/>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66"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pPr>
            <a:r>
              <a:rPr lang="en-US" sz="2400" b="1" dirty="0" smtClean="0"/>
              <a:t>Bluetooth</a:t>
            </a:r>
            <a:r>
              <a:rPr lang="en-US" sz="2400" b="1" dirty="0" smtClean="0"/>
              <a:t> </a:t>
            </a:r>
            <a:r>
              <a:rPr lang="en-US" sz="2400" b="1" dirty="0"/>
              <a:t>Security, Wi-Fi Security</a:t>
            </a:r>
            <a:endParaRPr lang="en-US" sz="2400" dirty="0"/>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7" name="Picture 15" descr="https://miro.medium.com/max/707/0*4q6sVmRX4IK1EB-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141" y="1355833"/>
            <a:ext cx="5475159" cy="4638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Wi-Fi Security: WEP vs WPA or WPA2</a:t>
            </a:r>
          </a:p>
        </p:txBody>
      </p:sp>
      <p:sp>
        <p:nvSpPr>
          <p:cNvPr id="3" name="Content Placeholder 2"/>
          <p:cNvSpPr>
            <a:spLocks noGrp="1"/>
          </p:cNvSpPr>
          <p:nvPr>
            <p:ph idx="1"/>
          </p:nvPr>
        </p:nvSpPr>
        <p:spPr/>
        <p:txBody>
          <a:bodyPr>
            <a:normAutofit/>
          </a:bodyPr>
          <a:lstStyle/>
          <a:p>
            <a:pPr algn="just"/>
            <a:r>
              <a:rPr lang="en-US" dirty="0" smtClean="0"/>
              <a:t>WEP</a:t>
            </a:r>
            <a:r>
              <a:rPr lang="en-US" dirty="0"/>
              <a:t>, WPA, and WPA2 are Wi-Fi security protocols that secure wireless connections. They keep your data hidden and protect your communications, while blocking hackers from your network. Generally, WPA2 is the best choice, even though it consumes more processing power to protect your network. Learn more about Wi-Fi security options and how encryption tools like VPNs can protect you even further.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49508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 Security</a:t>
            </a:r>
            <a:endParaRPr lang="en-US" dirty="0"/>
          </a:p>
        </p:txBody>
      </p:sp>
      <p:sp>
        <p:nvSpPr>
          <p:cNvPr id="3" name="Content Placeholder 2"/>
          <p:cNvSpPr>
            <a:spLocks noGrp="1"/>
          </p:cNvSpPr>
          <p:nvPr>
            <p:ph idx="1"/>
          </p:nvPr>
        </p:nvSpPr>
        <p:spPr/>
        <p:txBody>
          <a:bodyPr/>
          <a:lstStyle/>
          <a:p>
            <a:r>
              <a:rPr lang="en-US" dirty="0"/>
              <a:t>All Wi-Fi security protocols are certified by the </a:t>
            </a:r>
            <a:r>
              <a:rPr lang="en-US" b="1" dirty="0"/>
              <a:t>Wi-Fi Alliance</a:t>
            </a:r>
            <a:r>
              <a:rPr lang="en-US" dirty="0"/>
              <a:t>, the non-profit organization that owns the Wi-Fi trademark. There are four wireless security protocols currently available:</a:t>
            </a:r>
          </a:p>
          <a:p>
            <a:r>
              <a:rPr lang="en-US" dirty="0"/>
              <a:t>Wired Equivalent Privacy (WEP)</a:t>
            </a:r>
          </a:p>
          <a:p>
            <a:r>
              <a:rPr lang="en-US" dirty="0"/>
              <a:t>Wi-Fi Protected Access (WPA)</a:t>
            </a:r>
          </a:p>
          <a:p>
            <a:r>
              <a:rPr lang="en-US" dirty="0"/>
              <a:t>Wi-Fi Protected Access 2 (WPA 2)</a:t>
            </a:r>
          </a:p>
          <a:p>
            <a:r>
              <a:rPr lang="en-US" dirty="0"/>
              <a:t>Wi-Fi Protected Access 3 (WPA 3)</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02138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some ways to protect a Wi-Fi network?</a:t>
            </a:r>
            <a:br>
              <a:rPr lang="en-US" dirty="0"/>
            </a:br>
            <a:endParaRPr lang="en-US" dirty="0"/>
          </a:p>
        </p:txBody>
      </p:sp>
      <p:sp>
        <p:nvSpPr>
          <p:cNvPr id="3" name="Content Placeholder 2"/>
          <p:cNvSpPr>
            <a:spLocks noGrp="1"/>
          </p:cNvSpPr>
          <p:nvPr>
            <p:ph idx="1"/>
          </p:nvPr>
        </p:nvSpPr>
        <p:spPr/>
        <p:txBody>
          <a:bodyPr>
            <a:normAutofit/>
          </a:bodyPr>
          <a:lstStyle/>
          <a:p>
            <a:pPr fontAlgn="base"/>
            <a:r>
              <a:rPr lang="en-US" dirty="0" smtClean="0"/>
              <a:t>One </a:t>
            </a:r>
            <a:r>
              <a:rPr lang="en-US" dirty="0"/>
              <a:t>basic best practice for Wi-Fi security is to change default passwords for network devices.</a:t>
            </a:r>
          </a:p>
          <a:p>
            <a:pPr algn="just" fontAlgn="base"/>
            <a:r>
              <a:rPr lang="en-US" dirty="0"/>
              <a:t>Most devices feature default administrator passwords, which are meant to make setup of the devices easy. However, the default passwords created by device manufacturers can be easy to obtain online.</a:t>
            </a:r>
          </a:p>
          <a:p>
            <a:pPr fontAlgn="base"/>
            <a:r>
              <a:rPr lang="en-US" dirty="0"/>
              <a:t>Changing the default passwords for network devices to more-complex passwords—and changing them often—are simple but effective ways to improve Wi-Fi security. Following are other Wi-Fi network security methods: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2878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A more common method of protecting Wi-Fi networks and devices is the use of security protocols that utilize encryption. Encryption in digital communications encodes data and then decodes it only for authorized recipients.</a:t>
            </a:r>
          </a:p>
          <a:p>
            <a:pPr fontAlgn="base"/>
            <a:r>
              <a:rPr lang="en-US" dirty="0"/>
              <a:t>There are several types of encryption standards in use today, including Wi-Fi Protected Access (WPA) and Wi-Fi Protected Access 2 (WPA2). See the section "Types of wireless security protocols" on this page for more details about these and other standards related to Wi-Fi security.</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61421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PNs are another source of Wi-Fi network security. They allow users to create secure, identity-protected tunnels between unprotected Wi-Fi networks and the internet.</a:t>
            </a:r>
          </a:p>
          <a:p>
            <a:pPr fontAlgn="base"/>
            <a:r>
              <a:rPr lang="en-US" dirty="0"/>
              <a:t>A VPN can encrypt a user's internet connection. It also can conceal a user's IP address by using a virtual IP address it assigns to the user's traffic as it passes through the VPN server.</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80443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What is Bluetooth security </a:t>
            </a:r>
            <a:r>
              <a:rPr lang="en-US" sz="4000" dirty="0" smtClean="0"/>
              <a:t>?</a:t>
            </a:r>
            <a:endParaRPr lang="en-US" sz="4000" dirty="0"/>
          </a:p>
        </p:txBody>
      </p:sp>
      <p:sp>
        <p:nvSpPr>
          <p:cNvPr id="10243" name="Content Placeholder 1"/>
          <p:cNvSpPr>
            <a:spLocks noGrp="1"/>
          </p:cNvSpPr>
          <p:nvPr>
            <p:ph idx="1"/>
          </p:nvPr>
        </p:nvSpPr>
        <p:spPr/>
        <p:txBody>
          <a:bodyPr>
            <a:normAutofit/>
          </a:bodyPr>
          <a:lstStyle/>
          <a:p>
            <a:pPr algn="just"/>
            <a:r>
              <a:rPr lang="en-US" dirty="0"/>
              <a:t>Bluetooth security is of paramount importance as devices are susceptible to a variety of wireless and networking attacking including denial of service attacks, eavesdropping, man-in-the-middle attacks, message modification, and resource misappropriation.</a:t>
            </a:r>
          </a:p>
          <a:p>
            <a:pPr algn="just"/>
            <a:r>
              <a:rPr lang="en-US" dirty="0"/>
              <a:t>Bluetooth security must also address more specific Bluetooth related attacks that target known vulnerabilities in Bluetooth implementations and specifications. These may include attacks against improperly secured Bluetooth implementations which can provide attackers with unauthorized access.</a:t>
            </a:r>
          </a:p>
        </p:txBody>
      </p:sp>
    </p:spTree>
    <p:extLst>
      <p:ext uri="{BB962C8B-B14F-4D97-AF65-F5344CB8AC3E}">
        <p14:creationId xmlns:p14="http://schemas.microsoft.com/office/powerpoint/2010/main" val="1372632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three basic means of providing Bluetooth </a:t>
            </a:r>
            <a:r>
              <a:rPr lang="en-US" dirty="0" smtClean="0"/>
              <a:t>security</a:t>
            </a:r>
            <a:endParaRPr lang="en-US" dirty="0"/>
          </a:p>
        </p:txBody>
      </p:sp>
      <p:sp>
        <p:nvSpPr>
          <p:cNvPr id="3" name="Content Placeholder 2"/>
          <p:cNvSpPr>
            <a:spLocks noGrp="1"/>
          </p:cNvSpPr>
          <p:nvPr>
            <p:ph idx="1"/>
          </p:nvPr>
        </p:nvSpPr>
        <p:spPr/>
        <p:txBody>
          <a:bodyPr>
            <a:normAutofit/>
          </a:bodyPr>
          <a:lstStyle/>
          <a:p>
            <a:r>
              <a:rPr lang="en-US" b="1" i="1" dirty="0" smtClean="0"/>
              <a:t>Authentication</a:t>
            </a:r>
            <a:r>
              <a:rPr lang="en-US" b="1" i="1" dirty="0"/>
              <a:t>:</a:t>
            </a:r>
            <a:r>
              <a:rPr lang="en-US" dirty="0"/>
              <a:t>  In this process the identity of the communicating devices are verified. User authentication is not part of the main Bluetooth security elements of the specification.</a:t>
            </a:r>
          </a:p>
          <a:p>
            <a:r>
              <a:rPr lang="en-US" b="1" i="1" dirty="0"/>
              <a:t>Confidentiality:</a:t>
            </a:r>
            <a:r>
              <a:rPr lang="en-US" dirty="0"/>
              <a:t>  This process prevents information being eavesdropped by ensuring that only </a:t>
            </a:r>
            <a:r>
              <a:rPr lang="en-US" dirty="0" err="1"/>
              <a:t>authorised</a:t>
            </a:r>
            <a:r>
              <a:rPr lang="en-US" dirty="0"/>
              <a:t> devices can access and view the data.</a:t>
            </a:r>
          </a:p>
          <a:p>
            <a:r>
              <a:rPr lang="en-US" b="1" i="1" dirty="0" err="1"/>
              <a:t>Authorisation</a:t>
            </a:r>
            <a:r>
              <a:rPr lang="en-US" b="1" i="1" dirty="0"/>
              <a:t>:</a:t>
            </a:r>
            <a:r>
              <a:rPr lang="en-US" dirty="0"/>
              <a:t>  This process prevents access by ensuring that a device is </a:t>
            </a:r>
            <a:r>
              <a:rPr lang="en-US" dirty="0" err="1"/>
              <a:t>authorised</a:t>
            </a:r>
            <a:r>
              <a:rPr lang="en-US" dirty="0"/>
              <a:t> to use a service before enabling it to do so.</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605108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690</TotalTime>
  <Words>562</Words>
  <Application>Microsoft Office PowerPoint</Application>
  <PresentationFormat>Custom</PresentationFormat>
  <Paragraphs>68</Paragraphs>
  <Slides>12</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1_Office Theme</vt:lpstr>
      <vt:lpstr>Contents Slide Master</vt:lpstr>
      <vt:lpstr>CorelDRAW</vt:lpstr>
      <vt:lpstr>PowerPoint Presentation</vt:lpstr>
      <vt:lpstr>Lecture Objectives </vt:lpstr>
      <vt:lpstr>Wi-Fi Security: WEP vs WPA or WPA2</vt:lpstr>
      <vt:lpstr>Wi-Fi Security</vt:lpstr>
      <vt:lpstr>What are some ways to protect a Wi-Fi network? </vt:lpstr>
      <vt:lpstr>PowerPoint Presentation</vt:lpstr>
      <vt:lpstr>PowerPoint Presentation</vt:lpstr>
      <vt:lpstr>What is Bluetooth security ?</vt:lpstr>
      <vt:lpstr>There are three basic means of providing Bluetooth security</vt:lpstr>
      <vt:lpstr>Security issues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134</cp:revision>
  <dcterms:created xsi:type="dcterms:W3CDTF">2019-01-09T10:33:58Z</dcterms:created>
  <dcterms:modified xsi:type="dcterms:W3CDTF">2022-09-11T09:15:57Z</dcterms:modified>
</cp:coreProperties>
</file>