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6" r:id="rId2"/>
  </p:sldMasterIdLst>
  <p:notesMasterIdLst>
    <p:notesMasterId r:id="rId14"/>
  </p:notesMasterIdLst>
  <p:handoutMasterIdLst>
    <p:handoutMasterId r:id="rId15"/>
  </p:handoutMasterIdLst>
  <p:sldIdLst>
    <p:sldId id="287" r:id="rId3"/>
    <p:sldId id="281" r:id="rId4"/>
    <p:sldId id="433" r:id="rId5"/>
    <p:sldId id="434" r:id="rId6"/>
    <p:sldId id="435" r:id="rId7"/>
    <p:sldId id="436" r:id="rId8"/>
    <p:sldId id="437" r:id="rId9"/>
    <p:sldId id="438" r:id="rId10"/>
    <p:sldId id="439" r:id="rId11"/>
    <p:sldId id="409" r:id="rId12"/>
    <p:sldId id="27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06" autoAdjust="0"/>
    <p:restoredTop sz="94624" autoAdjust="0"/>
  </p:normalViewPr>
  <p:slideViewPr>
    <p:cSldViewPr snapToGrid="0">
      <p:cViewPr>
        <p:scale>
          <a:sx n="60" d="100"/>
          <a:sy n="60" d="100"/>
        </p:scale>
        <p:origin x="-1086" y="-294"/>
      </p:cViewPr>
      <p:guideLst>
        <p:guide orient="horz" pos="2160"/>
        <p:guide pos="3840"/>
      </p:guideLst>
    </p:cSldViewPr>
  </p:slideViewPr>
  <p:outlineViewPr>
    <p:cViewPr>
      <p:scale>
        <a:sx n="33" d="100"/>
        <a:sy n="33" d="100"/>
      </p:scale>
      <p:origin x="0" y="457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9/11/2022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9/11/2022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0732FBC-CC67-4B17-8935-02F23E3364AC}" type="slidenum">
              <a:rPr lang="en-US" smtClean="0"/>
              <a:pPr/>
              <a:t>2</a:t>
            </a:fld>
            <a:endParaRPr lang="en-US"/>
          </a:p>
        </p:txBody>
      </p:sp>
    </p:spTree>
    <p:extLst>
      <p:ext uri="{BB962C8B-B14F-4D97-AF65-F5344CB8AC3E}">
        <p14:creationId xmlns:p14="http://schemas.microsoft.com/office/powerpoint/2010/main" val="1971782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732FBC-CC67-4B17-8935-02F23E3364AC}" type="slidenum">
              <a:rPr lang="en-US" smtClean="0"/>
              <a:pPr/>
              <a:t>10</a:t>
            </a:fld>
            <a:endParaRPr lang="en-US"/>
          </a:p>
        </p:txBody>
      </p:sp>
    </p:spTree>
    <p:extLst>
      <p:ext uri="{BB962C8B-B14F-4D97-AF65-F5344CB8AC3E}">
        <p14:creationId xmlns:p14="http://schemas.microsoft.com/office/powerpoint/2010/main" val="3927229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B3ACE-D620-4EC3-88A7-3E317E64F19F}" type="datetimeFigureOut">
              <a:rPr lang="en-US" smtClean="0">
                <a:solidFill>
                  <a:prstClr val="black">
                    <a:tint val="75000"/>
                  </a:prstClr>
                </a:solidFill>
              </a:rPr>
              <a:pPr/>
              <a:t>9/11/2022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mod="1">
    <p:ext uri="{DCECCB84-F9BA-43D5-87BE-67443E8EF086}">
      <p15:sldGuideLst xmlns=""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 xmlns:p15="http://schemas.microsoft.com/office/powerpoint/2012/main">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 id="214748370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microsoft.com/office/2007/relationships/hdphoto" Target="../media/hdphoto1.wdp"/><Relationship Id="rId5" Type="http://schemas.openxmlformats.org/officeDocument/2006/relationships/image" Target="../media/image7.png"/><Relationship Id="rId4" Type="http://schemas.openxmlformats.org/officeDocument/2006/relationships/image" Target="../media/image6.emf"/></Relationships>
</file>

<file path=ppt/slides/_rels/slide10.xml.rels><?xml version="1.0" encoding="UTF-8" standalone="yes"?>
<Relationships xmlns="http://schemas.openxmlformats.org/package/2006/relationships"><Relationship Id="rId8" Type="http://schemas.openxmlformats.org/officeDocument/2006/relationships/hyperlink" Target="https://blog.3g4g.co.uk/search/label/UICC" TargetMode="External"/><Relationship Id="rId3" Type="http://schemas.openxmlformats.org/officeDocument/2006/relationships/hyperlink" Target="https://justaskthales.com/en/what-uicc-and-how-it-different-sim-card/" TargetMode="External"/><Relationship Id="rId7" Type="http://schemas.openxmlformats.org/officeDocument/2006/relationships/hyperlink" Target="https://www.thalesgroup.com/en/markets/digital-identity-and-security/technology/si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www.bluetooth.com/learn-about-bluetooth/key-attributes/bluetooth-security/" TargetMode="External"/><Relationship Id="rId5" Type="http://schemas.openxmlformats.org/officeDocument/2006/relationships/hyperlink" Target="https://www.makeuseof.com/tag/ways-sim-card-hacked/#:~:text=Set%20a%20SIM%20Card%20Lock,they%20need%20the%20PIN%20code" TargetMode="External"/><Relationship Id="rId4" Type="http://schemas.openxmlformats.org/officeDocument/2006/relationships/hyperlink" Target="https://www.electronics-notes.com/articles/connectivity/bluetooth/security.php" TargetMode="Externa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6.emf"/></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adaptivemobile.com/blog/simjacker-next-generation-spying-over-mobil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makeuseof.com/tag/sim-card-swappin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 xmlns:a16="http://schemas.microsoft.com/office/drawing/2014/main" id="{CAD0D7B8-E462-453C-B296-CA0154FA54AE}"/>
              </a:ext>
            </a:extLst>
          </p:cNvPr>
          <p:cNvGraphicFramePr>
            <a:graphicFrameLocks noChangeAspect="1"/>
          </p:cNvGraphicFramePr>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spid="_x0000_s11346" name="CorelDRAW" r:id="rId3" imgW="2169000" imgH="2169360" progId="">
                  <p:embed/>
                </p:oleObj>
              </mc:Choice>
              <mc:Fallback>
                <p:oleObj name="CorelDRAW" r:id="rId3" imgW="2169000" imgH="2169360" progId="">
                  <p:embed/>
                  <p:pic>
                    <p:nvPicPr>
                      <p:cNvPr id="0" name="Picture 29"/>
                      <p:cNvPicPr>
                        <a:picLocks noChangeAspect="1" noChangeArrowheads="1"/>
                      </p:cNvPicPr>
                      <p:nvPr/>
                    </p:nvPicPr>
                    <p:blipFill>
                      <a:blip r:embed="rId4">
                        <a:lum bright="76000"/>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5" cstate="print">
            <a:extLst>
              <a:ext uri="{BEBA8EAE-BF5A-486C-A8C5-ECC9F3942E4B}">
                <a14:imgProps xmlns:a14="http://schemas.microsoft.com/office/drawing/2010/main">
                  <a14:imgLayer r:embed="rId6">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29085"/>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a:spLocks noChangeArrowheads="1"/>
          </p:cNvSpPr>
          <p:nvPr/>
        </p:nvSpPr>
        <p:spPr bwMode="auto">
          <a:xfrm>
            <a:off x="2127857" y="2051945"/>
            <a:ext cx="9063318" cy="492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INSTITUTE : UIE</a:t>
            </a:r>
          </a:p>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DEPARTMENT : CSE</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algn="ctr" defTabSz="622300">
              <a:lnSpc>
                <a:spcPct val="90000"/>
              </a:lnSpc>
              <a:spcBef>
                <a:spcPct val="0"/>
              </a:spcBef>
              <a:spcAft>
                <a:spcPct val="35000"/>
              </a:spcAft>
            </a:pPr>
            <a:r>
              <a:rPr lang="en-US" sz="2000" b="1" dirty="0">
                <a:solidFill>
                  <a:prstClr val="black">
                    <a:lumMod val="85000"/>
                    <a:lumOff val="15000"/>
                  </a:prstClr>
                </a:solidFill>
                <a:latin typeface="Times New Roman" panose="02020603050405020304" pitchFamily="18" charset="0"/>
                <a:cs typeface="Times New Roman" panose="02020603050405020304" pitchFamily="18" charset="0"/>
              </a:rPr>
              <a:t>WEB AND MOBILE SECURITY (Professional Elective-I</a:t>
            </a:r>
            <a:r>
              <a:rPr lang="en-US" sz="2000" b="1" dirty="0" smtClean="0">
                <a:solidFill>
                  <a:prstClr val="black">
                    <a:lumMod val="85000"/>
                    <a:lumOff val="15000"/>
                  </a:prstClr>
                </a:solidFill>
                <a:latin typeface="Times New Roman" panose="02020603050405020304" pitchFamily="18" charset="0"/>
                <a:cs typeface="Times New Roman" panose="02020603050405020304" pitchFamily="18" charset="0"/>
              </a:rPr>
              <a:t>)</a:t>
            </a:r>
          </a:p>
          <a:p>
            <a:pPr algn="ctr" defTabSz="622300">
              <a:lnSpc>
                <a:spcPct val="90000"/>
              </a:lnSpc>
              <a:spcBef>
                <a:spcPct val="0"/>
              </a:spcBef>
              <a:spcAft>
                <a:spcPct val="35000"/>
              </a:spcAft>
            </a:pPr>
            <a:r>
              <a:rPr lang="en-US" sz="2000" b="1" dirty="0">
                <a:solidFill>
                  <a:prstClr val="black">
                    <a:lumMod val="85000"/>
                    <a:lumOff val="15000"/>
                  </a:prstClr>
                </a:solidFill>
                <a:latin typeface="Times New Roman" panose="02020603050405020304" pitchFamily="18" charset="0"/>
                <a:cs typeface="Times New Roman" panose="02020603050405020304" pitchFamily="18" charset="0"/>
              </a:rPr>
              <a:t>(</a:t>
            </a:r>
            <a:r>
              <a:rPr lang="en-US" sz="2000" b="1" dirty="0" smtClean="0">
                <a:solidFill>
                  <a:prstClr val="black">
                    <a:lumMod val="85000"/>
                    <a:lumOff val="15000"/>
                  </a:prstClr>
                </a:solidFill>
                <a:latin typeface="Times New Roman" panose="02020603050405020304" pitchFamily="18" charset="0"/>
                <a:cs typeface="Times New Roman" panose="02020603050405020304" pitchFamily="18" charset="0"/>
              </a:rPr>
              <a:t>20CST/IT-333</a:t>
            </a:r>
            <a:r>
              <a:rPr lang="en-US" sz="2000" b="1" dirty="0">
                <a:solidFill>
                  <a:prstClr val="black">
                    <a:lumMod val="85000"/>
                    <a:lumOff val="15000"/>
                  </a:prstClr>
                </a:solidFill>
                <a:latin typeface="Times New Roman" panose="02020603050405020304" pitchFamily="18" charset="0"/>
                <a:cs typeface="Times New Roman" panose="02020603050405020304" pitchFamily="18" charset="0"/>
              </a:rPr>
              <a:t>)</a:t>
            </a: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 xmlns:a16="http://schemas.microsoft.com/office/drawing/2014/main" id="{8383B967-41CC-4702-9A6A-3CAB326C3F24}"/>
              </a:ext>
            </a:extLst>
          </p:cNvPr>
          <p:cNvSpPr txBox="1">
            <a:spLocks noChangeArrowheads="1"/>
          </p:cNvSpPr>
          <p:nvPr/>
        </p:nvSpPr>
        <p:spPr bwMode="auto">
          <a:xfrm>
            <a:off x="3178041" y="4566315"/>
            <a:ext cx="6432043"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dirty="0">
                <a:solidFill>
                  <a:prstClr val="black">
                    <a:lumMod val="85000"/>
                    <a:lumOff val="15000"/>
                  </a:prstClr>
                </a:solidFill>
                <a:latin typeface="Times New Roman" panose="02020603050405020304" pitchFamily="18" charset="0"/>
                <a:cs typeface="Times New Roman" panose="02020603050405020304" pitchFamily="18" charset="0"/>
              </a:rPr>
              <a:t>TOPIC OF PRESENTATION: </a:t>
            </a:r>
          </a:p>
          <a:p>
            <a:pPr eaLnBrk="1" hangingPunct="1"/>
            <a:endParaRPr lang="en-US" sz="1600" dirty="0">
              <a:latin typeface="Raleway ExtraBold" pitchFamily="34" charset="-52"/>
            </a:endParaRPr>
          </a:p>
        </p:txBody>
      </p:sp>
      <p:sp>
        <p:nvSpPr>
          <p:cNvPr id="18" name="TextBox 17">
            <a:extLst>
              <a:ext uri="{FF2B5EF4-FFF2-40B4-BE49-F238E27FC236}">
                <a16:creationId xmlns="" xmlns:a16="http://schemas.microsoft.com/office/drawing/2014/main" id="{AC6DB94B-BA01-4C3C-92C8-ABB949BCB39B}"/>
              </a:ext>
            </a:extLst>
          </p:cNvPr>
          <p:cNvSpPr txBox="1"/>
          <p:nvPr/>
        </p:nvSpPr>
        <p:spPr>
          <a:xfrm>
            <a:off x="3206107" y="4985847"/>
            <a:ext cx="7047166" cy="461665"/>
          </a:xfrm>
          <a:prstGeom prst="rect">
            <a:avLst/>
          </a:prstGeom>
          <a:noFill/>
        </p:spPr>
        <p:txBody>
          <a:bodyPr wrap="square" rtlCol="0">
            <a:spAutoFit/>
          </a:bodyPr>
          <a:lstStyle/>
          <a:p>
            <a:pPr algn="ctr"/>
            <a:r>
              <a:rPr lang="en-US" sz="2400" b="1" dirty="0" smtClean="0"/>
              <a:t> </a:t>
            </a:r>
            <a:r>
              <a:rPr lang="en-US" sz="2400" b="1" dirty="0"/>
              <a:t>SIM/UICC Security</a:t>
            </a:r>
            <a:endParaRPr 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1794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2" name="Rectangle 4"/>
          <p:cNvSpPr>
            <a:spLocks noGrp="1" noChangeArrowheads="1"/>
          </p:cNvSpPr>
          <p:nvPr>
            <p:ph type="title"/>
          </p:nvPr>
        </p:nvSpPr>
        <p:spPr>
          <a:xfrm>
            <a:off x="1116330" y="524398"/>
            <a:ext cx="10515600" cy="776009"/>
          </a:xfrm>
        </p:spPr>
        <p:txBody>
          <a:bodyPr>
            <a:normAutofit/>
          </a:bodyPr>
          <a:lstStyle/>
          <a:p>
            <a:pPr algn="ctr"/>
            <a:r>
              <a:rPr lang="en-US" b="1" dirty="0">
                <a:latin typeface="Times New Roman" pitchFamily="18" charset="0"/>
                <a:cs typeface="Times New Roman" pitchFamily="18" charset="0"/>
              </a:rPr>
              <a:t>References: </a:t>
            </a:r>
            <a:endParaRPr lang="en-US" sz="2000" dirty="0">
              <a:latin typeface="Times New Roman" pitchFamily="18" charset="0"/>
              <a:cs typeface="Times New Roman" pitchFamily="18" charset="0"/>
            </a:endParaRPr>
          </a:p>
        </p:txBody>
      </p:sp>
      <p:sp>
        <p:nvSpPr>
          <p:cNvPr id="140594" name="Text Box 306"/>
          <p:cNvSpPr txBox="1">
            <a:spLocks noChangeArrowheads="1"/>
          </p:cNvSpPr>
          <p:nvPr/>
        </p:nvSpPr>
        <p:spPr bwMode="auto">
          <a:xfrm>
            <a:off x="813299" y="1453998"/>
            <a:ext cx="7575551" cy="5355312"/>
          </a:xfrm>
          <a:prstGeom prst="rect">
            <a:avLst/>
          </a:prstGeom>
          <a:noFill/>
          <a:ln w="9525">
            <a:noFill/>
            <a:miter lim="800000"/>
            <a:headEnd/>
            <a:tailEnd/>
          </a:ln>
          <a:effectLst/>
        </p:spPr>
        <p:txBody>
          <a:bodyPr wrap="square">
            <a:spAutoFit/>
          </a:bodyPr>
          <a:lstStyle/>
          <a:p>
            <a:r>
              <a:rPr lang="en-US" b="1" dirty="0">
                <a:latin typeface="Times New Roman" pitchFamily="18" charset="0"/>
                <a:cs typeface="Times New Roman" pitchFamily="18" charset="0"/>
              </a:rPr>
              <a:t>Books: </a:t>
            </a:r>
            <a:endParaRPr lang="en-IN" b="1" dirty="0">
              <a:latin typeface="Times New Roman" pitchFamily="18" charset="0"/>
              <a:cs typeface="Times New Roman" pitchFamily="18" charset="0"/>
            </a:endParaRPr>
          </a:p>
          <a:p>
            <a:pPr marL="342900" indent="-342900">
              <a:buAutoNum type="arabicPeriod"/>
            </a:pPr>
            <a:r>
              <a:rPr lang="en-US" dirty="0" smtClean="0">
                <a:latin typeface="Times New Roman" pitchFamily="18" charset="0"/>
                <a:cs typeface="Times New Roman" pitchFamily="18" charset="0"/>
              </a:rPr>
              <a:t>Hacking </a:t>
            </a:r>
            <a:r>
              <a:rPr lang="en-US" dirty="0">
                <a:latin typeface="Times New Roman" pitchFamily="18" charset="0"/>
                <a:cs typeface="Times New Roman" pitchFamily="18" charset="0"/>
              </a:rPr>
              <a:t>Exposed Mobile: Security Secrets &amp; Solutions 1st Edition, Kindle Edition, by Neil Bergman, Mike Stanfield, Jason Rouse, and Joel </a:t>
            </a:r>
            <a:r>
              <a:rPr lang="en-US" dirty="0" err="1" smtClean="0">
                <a:latin typeface="Times New Roman" pitchFamily="18" charset="0"/>
                <a:cs typeface="Times New Roman" pitchFamily="18" charset="0"/>
              </a:rPr>
              <a:t>Scambray</a:t>
            </a:r>
            <a:endParaRPr lang="en-US" dirty="0" smtClean="0">
              <a:latin typeface="Times New Roman" pitchFamily="18" charset="0"/>
              <a:cs typeface="Times New Roman" pitchFamily="18" charset="0"/>
            </a:endParaRPr>
          </a:p>
          <a:p>
            <a:pPr marL="342900" indent="-342900">
              <a:buAutoNum type="arabicPeriod"/>
            </a:pPr>
            <a:r>
              <a:rPr lang="en-US" dirty="0" smtClean="0">
                <a:latin typeface="Times New Roman" pitchFamily="18" charset="0"/>
                <a:cs typeface="Times New Roman" pitchFamily="18" charset="0"/>
              </a:rPr>
              <a:t>Hacking </a:t>
            </a:r>
            <a:r>
              <a:rPr lang="en-US" dirty="0">
                <a:latin typeface="Times New Roman" pitchFamily="18" charset="0"/>
                <a:cs typeface="Times New Roman" pitchFamily="18" charset="0"/>
              </a:rPr>
              <a:t>Exposed Web Applications, 3rd edition, Joel </a:t>
            </a:r>
            <a:r>
              <a:rPr lang="en-US" dirty="0" err="1">
                <a:latin typeface="Times New Roman" pitchFamily="18" charset="0"/>
                <a:cs typeface="Times New Roman" pitchFamily="18" charset="0"/>
              </a:rPr>
              <a:t>Scambray</a:t>
            </a:r>
            <a:r>
              <a:rPr lang="en-US" dirty="0">
                <a:latin typeface="Times New Roman" pitchFamily="18" charset="0"/>
                <a:cs typeface="Times New Roman" pitchFamily="18" charset="0"/>
              </a:rPr>
              <a:t>, Vincent Liu, Caleb Sima, Released October 2010, Publisher(s): McGraw-Hill</a:t>
            </a:r>
          </a:p>
          <a:p>
            <a:endParaRPr lang="en-US" b="1" dirty="0" smtClean="0">
              <a:latin typeface="Times New Roman" pitchFamily="18" charset="0"/>
              <a:cs typeface="Times New Roman" pitchFamily="18" charset="0"/>
            </a:endParaRPr>
          </a:p>
          <a:p>
            <a:r>
              <a:rPr lang="en-US" b="1" dirty="0"/>
              <a:t>Reference Links:</a:t>
            </a:r>
            <a:endParaRPr lang="en-US" dirty="0"/>
          </a:p>
          <a:p>
            <a:r>
              <a:rPr lang="en-US" u="sng" dirty="0" smtClean="0">
                <a:hlinkClick r:id="rId3"/>
              </a:rPr>
              <a:t>1. https</a:t>
            </a:r>
            <a:r>
              <a:rPr lang="en-US" u="sng" dirty="0">
                <a:hlinkClick r:id="rId3"/>
              </a:rPr>
              <a:t>://justaskthales.com/en/what-uicc-and-how-it-different-sim-card</a:t>
            </a:r>
            <a:r>
              <a:rPr lang="en-US" u="sng" dirty="0" smtClean="0">
                <a:hlinkClick r:id="rId3"/>
              </a:rPr>
              <a:t>/</a:t>
            </a:r>
            <a:endParaRPr lang="en-US" u="sng" dirty="0" smtClean="0"/>
          </a:p>
          <a:p>
            <a:r>
              <a:rPr lang="en-US" u="sng" dirty="0" smtClean="0">
                <a:hlinkClick r:id="rId4"/>
              </a:rPr>
              <a:t>3</a:t>
            </a:r>
            <a:r>
              <a:rPr lang="en-US" u="sng" dirty="0" smtClean="0">
                <a:hlinkClick r:id="rId4"/>
              </a:rPr>
              <a:t>. </a:t>
            </a:r>
            <a:r>
              <a:rPr lang="en-US" u="sng" dirty="0">
                <a:hlinkClick r:id="rId5"/>
              </a:rPr>
              <a:t>https://www.makeuseof.com/tag/ways-sim-card-hacked/#:~:text=Set%20a%20SIM%20Card%20Lock,they%20need%20the%20PIN%20code</a:t>
            </a:r>
            <a:r>
              <a:rPr lang="en-US" u="sng" dirty="0" smtClean="0"/>
              <a:t>.</a:t>
            </a:r>
          </a:p>
          <a:p>
            <a:r>
              <a:rPr lang="en-US" b="1" dirty="0" smtClean="0"/>
              <a:t>Relevant </a:t>
            </a:r>
            <a:r>
              <a:rPr lang="en-US" b="1" dirty="0"/>
              <a:t>Videos:</a:t>
            </a:r>
            <a:endParaRPr lang="en-US" dirty="0"/>
          </a:p>
          <a:p>
            <a:r>
              <a:rPr lang="en-US" u="sng" dirty="0">
                <a:hlinkClick r:id="rId6"/>
              </a:rPr>
              <a:t>https://www.bluetooth.com/learn-about-bluetooth/key-attributes/bluetooth-security/</a:t>
            </a:r>
            <a:endParaRPr lang="en-US" dirty="0"/>
          </a:p>
          <a:p>
            <a:r>
              <a:rPr lang="en-US" u="sng" dirty="0">
                <a:hlinkClick r:id="rId7"/>
              </a:rPr>
              <a:t>https://www.thalesgroup.com/en/markets/digital-identity-and-security/technology/sim</a:t>
            </a:r>
            <a:endParaRPr lang="en-US" dirty="0"/>
          </a:p>
          <a:p>
            <a:r>
              <a:rPr lang="en-US" u="sng" dirty="0">
                <a:hlinkClick r:id="rId8"/>
              </a:rPr>
              <a:t>https://blog.3g4g.co.uk/search/label/UICC</a:t>
            </a:r>
            <a:endParaRPr lang="en-US" dirty="0"/>
          </a:p>
          <a:p>
            <a:r>
              <a:rPr lang="en-US" dirty="0"/>
              <a:t/>
            </a:r>
            <a:br>
              <a:rPr lang="en-US" dirty="0"/>
            </a:br>
            <a:endParaRPr lang="en-US" dirty="0"/>
          </a:p>
        </p:txBody>
      </p:sp>
      <p:grpSp>
        <p:nvGrpSpPr>
          <p:cNvPr id="2" name="Group 308"/>
          <p:cNvGrpSpPr>
            <a:grpSpLocks/>
          </p:cNvGrpSpPr>
          <p:nvPr/>
        </p:nvGrpSpPr>
        <p:grpSpPr bwMode="auto">
          <a:xfrm>
            <a:off x="9858375" y="2028825"/>
            <a:ext cx="1900238" cy="1893887"/>
            <a:chOff x="1259" y="3082"/>
            <a:chExt cx="884" cy="884"/>
          </a:xfrm>
        </p:grpSpPr>
        <p:sp>
          <p:nvSpPr>
            <p:cNvPr id="140597" name="Freeform 309"/>
            <p:cNvSpPr>
              <a:spLocks/>
            </p:cNvSpPr>
            <p:nvPr/>
          </p:nvSpPr>
          <p:spPr bwMode="auto">
            <a:xfrm flipH="1">
              <a:off x="1681" y="3824"/>
              <a:ext cx="110" cy="107"/>
            </a:xfrm>
            <a:custGeom>
              <a:avLst/>
              <a:gdLst/>
              <a:ahLst/>
              <a:cxnLst>
                <a:cxn ang="0">
                  <a:pos x="80" y="107"/>
                </a:cxn>
                <a:cxn ang="0">
                  <a:pos x="89" y="104"/>
                </a:cxn>
                <a:cxn ang="0">
                  <a:pos x="99" y="96"/>
                </a:cxn>
                <a:cxn ang="0">
                  <a:pos x="105" y="91"/>
                </a:cxn>
                <a:cxn ang="0">
                  <a:pos x="110" y="80"/>
                </a:cxn>
                <a:cxn ang="0">
                  <a:pos x="56" y="18"/>
                </a:cxn>
                <a:cxn ang="0">
                  <a:pos x="51" y="16"/>
                </a:cxn>
                <a:cxn ang="0">
                  <a:pos x="29" y="5"/>
                </a:cxn>
                <a:cxn ang="0">
                  <a:pos x="13" y="0"/>
                </a:cxn>
                <a:cxn ang="0">
                  <a:pos x="0" y="10"/>
                </a:cxn>
                <a:cxn ang="0">
                  <a:pos x="80" y="107"/>
                </a:cxn>
              </a:cxnLst>
              <a:rect l="0" t="0" r="r" b="b"/>
              <a:pathLst>
                <a:path w="110" h="107">
                  <a:moveTo>
                    <a:pt x="80" y="107"/>
                  </a:moveTo>
                  <a:lnTo>
                    <a:pt x="89" y="104"/>
                  </a:lnTo>
                  <a:lnTo>
                    <a:pt x="99" y="96"/>
                  </a:lnTo>
                  <a:lnTo>
                    <a:pt x="105" y="91"/>
                  </a:lnTo>
                  <a:lnTo>
                    <a:pt x="110" y="80"/>
                  </a:lnTo>
                  <a:lnTo>
                    <a:pt x="56" y="18"/>
                  </a:lnTo>
                  <a:lnTo>
                    <a:pt x="51" y="16"/>
                  </a:lnTo>
                  <a:lnTo>
                    <a:pt x="29" y="5"/>
                  </a:lnTo>
                  <a:lnTo>
                    <a:pt x="13" y="0"/>
                  </a:lnTo>
                  <a:lnTo>
                    <a:pt x="0" y="10"/>
                  </a:lnTo>
                  <a:lnTo>
                    <a:pt x="80" y="107"/>
                  </a:lnTo>
                  <a:close/>
                </a:path>
              </a:pathLst>
            </a:custGeom>
            <a:solidFill>
              <a:srgbClr val="000000"/>
            </a:solidFill>
            <a:ln w="9525">
              <a:noFill/>
              <a:round/>
              <a:headEnd/>
              <a:tailEnd/>
            </a:ln>
          </p:spPr>
          <p:txBody>
            <a:bodyPr/>
            <a:lstStyle/>
            <a:p>
              <a:endParaRPr lang="en-US"/>
            </a:p>
          </p:txBody>
        </p:sp>
        <p:sp>
          <p:nvSpPr>
            <p:cNvPr id="140598" name="Freeform 310"/>
            <p:cNvSpPr>
              <a:spLocks/>
            </p:cNvSpPr>
            <p:nvPr/>
          </p:nvSpPr>
          <p:spPr bwMode="auto">
            <a:xfrm flipH="1">
              <a:off x="1786" y="3762"/>
              <a:ext cx="35" cy="88"/>
            </a:xfrm>
            <a:custGeom>
              <a:avLst/>
              <a:gdLst/>
              <a:ahLst/>
              <a:cxnLst>
                <a:cxn ang="0">
                  <a:pos x="24" y="88"/>
                </a:cxn>
                <a:cxn ang="0">
                  <a:pos x="29" y="88"/>
                </a:cxn>
                <a:cxn ang="0">
                  <a:pos x="32" y="88"/>
                </a:cxn>
                <a:cxn ang="0">
                  <a:pos x="32" y="86"/>
                </a:cxn>
                <a:cxn ang="0">
                  <a:pos x="35" y="83"/>
                </a:cxn>
                <a:cxn ang="0">
                  <a:pos x="35" y="64"/>
                </a:cxn>
                <a:cxn ang="0">
                  <a:pos x="29" y="40"/>
                </a:cxn>
                <a:cxn ang="0">
                  <a:pos x="13" y="16"/>
                </a:cxn>
                <a:cxn ang="0">
                  <a:pos x="0" y="0"/>
                </a:cxn>
                <a:cxn ang="0">
                  <a:pos x="2" y="13"/>
                </a:cxn>
                <a:cxn ang="0">
                  <a:pos x="8" y="43"/>
                </a:cxn>
                <a:cxn ang="0">
                  <a:pos x="16" y="75"/>
                </a:cxn>
                <a:cxn ang="0">
                  <a:pos x="24" y="88"/>
                </a:cxn>
              </a:cxnLst>
              <a:rect l="0" t="0" r="r" b="b"/>
              <a:pathLst>
                <a:path w="35" h="88">
                  <a:moveTo>
                    <a:pt x="24" y="88"/>
                  </a:moveTo>
                  <a:lnTo>
                    <a:pt x="29" y="88"/>
                  </a:lnTo>
                  <a:lnTo>
                    <a:pt x="32" y="88"/>
                  </a:lnTo>
                  <a:lnTo>
                    <a:pt x="32" y="86"/>
                  </a:lnTo>
                  <a:lnTo>
                    <a:pt x="35" y="83"/>
                  </a:lnTo>
                  <a:lnTo>
                    <a:pt x="35" y="64"/>
                  </a:lnTo>
                  <a:lnTo>
                    <a:pt x="29" y="40"/>
                  </a:lnTo>
                  <a:lnTo>
                    <a:pt x="13" y="16"/>
                  </a:lnTo>
                  <a:lnTo>
                    <a:pt x="0" y="0"/>
                  </a:lnTo>
                  <a:lnTo>
                    <a:pt x="2" y="13"/>
                  </a:lnTo>
                  <a:lnTo>
                    <a:pt x="8" y="43"/>
                  </a:lnTo>
                  <a:lnTo>
                    <a:pt x="16" y="75"/>
                  </a:lnTo>
                  <a:lnTo>
                    <a:pt x="24" y="88"/>
                  </a:lnTo>
                  <a:close/>
                </a:path>
              </a:pathLst>
            </a:custGeom>
            <a:solidFill>
              <a:srgbClr val="000000"/>
            </a:solidFill>
            <a:ln w="9525">
              <a:noFill/>
              <a:round/>
              <a:headEnd/>
              <a:tailEnd/>
            </a:ln>
          </p:spPr>
          <p:txBody>
            <a:bodyPr/>
            <a:lstStyle/>
            <a:p>
              <a:endParaRPr lang="en-US"/>
            </a:p>
          </p:txBody>
        </p:sp>
        <p:sp>
          <p:nvSpPr>
            <p:cNvPr id="140599" name="Freeform 311"/>
            <p:cNvSpPr>
              <a:spLocks/>
            </p:cNvSpPr>
            <p:nvPr/>
          </p:nvSpPr>
          <p:spPr bwMode="auto">
            <a:xfrm flipH="1">
              <a:off x="1587" y="3719"/>
              <a:ext cx="54" cy="29"/>
            </a:xfrm>
            <a:custGeom>
              <a:avLst/>
              <a:gdLst/>
              <a:ahLst/>
              <a:cxnLst>
                <a:cxn ang="0">
                  <a:pos x="54" y="19"/>
                </a:cxn>
                <a:cxn ang="0">
                  <a:pos x="48" y="13"/>
                </a:cxn>
                <a:cxn ang="0">
                  <a:pos x="43" y="11"/>
                </a:cxn>
                <a:cxn ang="0">
                  <a:pos x="40" y="5"/>
                </a:cxn>
                <a:cxn ang="0">
                  <a:pos x="32" y="2"/>
                </a:cxn>
                <a:cxn ang="0">
                  <a:pos x="21" y="0"/>
                </a:cxn>
                <a:cxn ang="0">
                  <a:pos x="13" y="0"/>
                </a:cxn>
                <a:cxn ang="0">
                  <a:pos x="5" y="0"/>
                </a:cxn>
                <a:cxn ang="0">
                  <a:pos x="0" y="2"/>
                </a:cxn>
                <a:cxn ang="0">
                  <a:pos x="27" y="29"/>
                </a:cxn>
                <a:cxn ang="0">
                  <a:pos x="32" y="27"/>
                </a:cxn>
                <a:cxn ang="0">
                  <a:pos x="40" y="21"/>
                </a:cxn>
                <a:cxn ang="0">
                  <a:pos x="45" y="19"/>
                </a:cxn>
                <a:cxn ang="0">
                  <a:pos x="54" y="19"/>
                </a:cxn>
              </a:cxnLst>
              <a:rect l="0" t="0" r="r" b="b"/>
              <a:pathLst>
                <a:path w="54" h="29">
                  <a:moveTo>
                    <a:pt x="54" y="19"/>
                  </a:moveTo>
                  <a:lnTo>
                    <a:pt x="48" y="13"/>
                  </a:lnTo>
                  <a:lnTo>
                    <a:pt x="43" y="11"/>
                  </a:lnTo>
                  <a:lnTo>
                    <a:pt x="40" y="5"/>
                  </a:lnTo>
                  <a:lnTo>
                    <a:pt x="32" y="2"/>
                  </a:lnTo>
                  <a:lnTo>
                    <a:pt x="21" y="0"/>
                  </a:lnTo>
                  <a:lnTo>
                    <a:pt x="13" y="0"/>
                  </a:lnTo>
                  <a:lnTo>
                    <a:pt x="5" y="0"/>
                  </a:lnTo>
                  <a:lnTo>
                    <a:pt x="0" y="2"/>
                  </a:lnTo>
                  <a:lnTo>
                    <a:pt x="27" y="29"/>
                  </a:lnTo>
                  <a:lnTo>
                    <a:pt x="32" y="27"/>
                  </a:lnTo>
                  <a:lnTo>
                    <a:pt x="40" y="21"/>
                  </a:lnTo>
                  <a:lnTo>
                    <a:pt x="45" y="19"/>
                  </a:lnTo>
                  <a:lnTo>
                    <a:pt x="54" y="19"/>
                  </a:lnTo>
                  <a:close/>
                </a:path>
              </a:pathLst>
            </a:custGeom>
            <a:solidFill>
              <a:srgbClr val="000000"/>
            </a:solidFill>
            <a:ln w="9525">
              <a:noFill/>
              <a:round/>
              <a:headEnd/>
              <a:tailEnd/>
            </a:ln>
          </p:spPr>
          <p:txBody>
            <a:bodyPr/>
            <a:lstStyle/>
            <a:p>
              <a:endParaRPr lang="en-US"/>
            </a:p>
          </p:txBody>
        </p:sp>
        <p:sp>
          <p:nvSpPr>
            <p:cNvPr id="140600" name="Freeform 312"/>
            <p:cNvSpPr>
              <a:spLocks/>
            </p:cNvSpPr>
            <p:nvPr/>
          </p:nvSpPr>
          <p:spPr bwMode="auto">
            <a:xfrm flipH="1">
              <a:off x="1259" y="3082"/>
              <a:ext cx="884" cy="884"/>
            </a:xfrm>
            <a:custGeom>
              <a:avLst/>
              <a:gdLst/>
              <a:ahLst/>
              <a:cxnLst>
                <a:cxn ang="0">
                  <a:pos x="441" y="408"/>
                </a:cxn>
                <a:cxn ang="0">
                  <a:pos x="403" y="392"/>
                </a:cxn>
                <a:cxn ang="0">
                  <a:pos x="355" y="355"/>
                </a:cxn>
                <a:cxn ang="0">
                  <a:pos x="320" y="333"/>
                </a:cxn>
                <a:cxn ang="0">
                  <a:pos x="285" y="242"/>
                </a:cxn>
                <a:cxn ang="0">
                  <a:pos x="271" y="212"/>
                </a:cxn>
                <a:cxn ang="0">
                  <a:pos x="261" y="159"/>
                </a:cxn>
                <a:cxn ang="0">
                  <a:pos x="261" y="137"/>
                </a:cxn>
                <a:cxn ang="0">
                  <a:pos x="177" y="102"/>
                </a:cxn>
                <a:cxn ang="0">
                  <a:pos x="215" y="86"/>
                </a:cxn>
                <a:cxn ang="0">
                  <a:pos x="279" y="62"/>
                </a:cxn>
                <a:cxn ang="0">
                  <a:pos x="339" y="40"/>
                </a:cxn>
                <a:cxn ang="0">
                  <a:pos x="390" y="27"/>
                </a:cxn>
                <a:cxn ang="0">
                  <a:pos x="591" y="83"/>
                </a:cxn>
                <a:cxn ang="0">
                  <a:pos x="572" y="97"/>
                </a:cxn>
                <a:cxn ang="0">
                  <a:pos x="583" y="212"/>
                </a:cxn>
                <a:cxn ang="0">
                  <a:pos x="583" y="236"/>
                </a:cxn>
                <a:cxn ang="0">
                  <a:pos x="556" y="234"/>
                </a:cxn>
                <a:cxn ang="0">
                  <a:pos x="508" y="161"/>
                </a:cxn>
                <a:cxn ang="0">
                  <a:pos x="508" y="210"/>
                </a:cxn>
                <a:cxn ang="0">
                  <a:pos x="521" y="236"/>
                </a:cxn>
                <a:cxn ang="0">
                  <a:pos x="511" y="269"/>
                </a:cxn>
                <a:cxn ang="0">
                  <a:pos x="500" y="304"/>
                </a:cxn>
                <a:cxn ang="0">
                  <a:pos x="476" y="339"/>
                </a:cxn>
                <a:cxn ang="0">
                  <a:pos x="441" y="344"/>
                </a:cxn>
                <a:cxn ang="0">
                  <a:pos x="446" y="360"/>
                </a:cxn>
                <a:cxn ang="0">
                  <a:pos x="468" y="376"/>
                </a:cxn>
                <a:cxn ang="0">
                  <a:pos x="508" y="411"/>
                </a:cxn>
                <a:cxn ang="0">
                  <a:pos x="545" y="433"/>
                </a:cxn>
                <a:cxn ang="0">
                  <a:pos x="564" y="438"/>
                </a:cxn>
                <a:cxn ang="0">
                  <a:pos x="615" y="446"/>
                </a:cxn>
                <a:cxn ang="0">
                  <a:pos x="666" y="511"/>
                </a:cxn>
                <a:cxn ang="0">
                  <a:pos x="707" y="578"/>
                </a:cxn>
                <a:cxn ang="0">
                  <a:pos x="782" y="669"/>
                </a:cxn>
                <a:cxn ang="0">
                  <a:pos x="814" y="747"/>
                </a:cxn>
                <a:cxn ang="0">
                  <a:pos x="777" y="846"/>
                </a:cxn>
                <a:cxn ang="0">
                  <a:pos x="884" y="884"/>
                </a:cxn>
                <a:cxn ang="0">
                  <a:pos x="86" y="884"/>
                </a:cxn>
                <a:cxn ang="0">
                  <a:pos x="89" y="578"/>
                </a:cxn>
                <a:cxn ang="0">
                  <a:pos x="124" y="451"/>
                </a:cxn>
                <a:cxn ang="0">
                  <a:pos x="191" y="438"/>
                </a:cxn>
                <a:cxn ang="0">
                  <a:pos x="242" y="416"/>
                </a:cxn>
                <a:cxn ang="0">
                  <a:pos x="296" y="360"/>
                </a:cxn>
                <a:cxn ang="0">
                  <a:pos x="309" y="336"/>
                </a:cxn>
                <a:cxn ang="0">
                  <a:pos x="371" y="408"/>
                </a:cxn>
                <a:cxn ang="0">
                  <a:pos x="427" y="484"/>
                </a:cxn>
                <a:cxn ang="0">
                  <a:pos x="519" y="661"/>
                </a:cxn>
                <a:cxn ang="0">
                  <a:pos x="500" y="532"/>
                </a:cxn>
                <a:cxn ang="0">
                  <a:pos x="457" y="390"/>
                </a:cxn>
              </a:cxnLst>
              <a:rect l="0" t="0" r="r" b="b"/>
              <a:pathLst>
                <a:path w="884" h="884">
                  <a:moveTo>
                    <a:pt x="441" y="368"/>
                  </a:moveTo>
                  <a:lnTo>
                    <a:pt x="441" y="382"/>
                  </a:lnTo>
                  <a:lnTo>
                    <a:pt x="441" y="395"/>
                  </a:lnTo>
                  <a:lnTo>
                    <a:pt x="441" y="408"/>
                  </a:lnTo>
                  <a:lnTo>
                    <a:pt x="435" y="422"/>
                  </a:lnTo>
                  <a:lnTo>
                    <a:pt x="425" y="411"/>
                  </a:lnTo>
                  <a:lnTo>
                    <a:pt x="414" y="400"/>
                  </a:lnTo>
                  <a:lnTo>
                    <a:pt x="403" y="392"/>
                  </a:lnTo>
                  <a:lnTo>
                    <a:pt x="392" y="382"/>
                  </a:lnTo>
                  <a:lnTo>
                    <a:pt x="379" y="373"/>
                  </a:lnTo>
                  <a:lnTo>
                    <a:pt x="368" y="363"/>
                  </a:lnTo>
                  <a:lnTo>
                    <a:pt x="355" y="355"/>
                  </a:lnTo>
                  <a:lnTo>
                    <a:pt x="341" y="349"/>
                  </a:lnTo>
                  <a:lnTo>
                    <a:pt x="336" y="344"/>
                  </a:lnTo>
                  <a:lnTo>
                    <a:pt x="328" y="339"/>
                  </a:lnTo>
                  <a:lnTo>
                    <a:pt x="320" y="333"/>
                  </a:lnTo>
                  <a:lnTo>
                    <a:pt x="314" y="328"/>
                  </a:lnTo>
                  <a:lnTo>
                    <a:pt x="314" y="296"/>
                  </a:lnTo>
                  <a:lnTo>
                    <a:pt x="301" y="266"/>
                  </a:lnTo>
                  <a:lnTo>
                    <a:pt x="285" y="242"/>
                  </a:lnTo>
                  <a:lnTo>
                    <a:pt x="271" y="215"/>
                  </a:lnTo>
                  <a:lnTo>
                    <a:pt x="271" y="215"/>
                  </a:lnTo>
                  <a:lnTo>
                    <a:pt x="271" y="212"/>
                  </a:lnTo>
                  <a:lnTo>
                    <a:pt x="271" y="212"/>
                  </a:lnTo>
                  <a:lnTo>
                    <a:pt x="271" y="212"/>
                  </a:lnTo>
                  <a:lnTo>
                    <a:pt x="261" y="196"/>
                  </a:lnTo>
                  <a:lnTo>
                    <a:pt x="261" y="177"/>
                  </a:lnTo>
                  <a:lnTo>
                    <a:pt x="261" y="159"/>
                  </a:lnTo>
                  <a:lnTo>
                    <a:pt x="263" y="140"/>
                  </a:lnTo>
                  <a:lnTo>
                    <a:pt x="263" y="140"/>
                  </a:lnTo>
                  <a:lnTo>
                    <a:pt x="263" y="137"/>
                  </a:lnTo>
                  <a:lnTo>
                    <a:pt x="261" y="137"/>
                  </a:lnTo>
                  <a:lnTo>
                    <a:pt x="261" y="134"/>
                  </a:lnTo>
                  <a:lnTo>
                    <a:pt x="180" y="107"/>
                  </a:lnTo>
                  <a:lnTo>
                    <a:pt x="177" y="105"/>
                  </a:lnTo>
                  <a:lnTo>
                    <a:pt x="177" y="102"/>
                  </a:lnTo>
                  <a:lnTo>
                    <a:pt x="177" y="102"/>
                  </a:lnTo>
                  <a:lnTo>
                    <a:pt x="180" y="99"/>
                  </a:lnTo>
                  <a:lnTo>
                    <a:pt x="196" y="94"/>
                  </a:lnTo>
                  <a:lnTo>
                    <a:pt x="215" y="86"/>
                  </a:lnTo>
                  <a:lnTo>
                    <a:pt x="231" y="81"/>
                  </a:lnTo>
                  <a:lnTo>
                    <a:pt x="247" y="75"/>
                  </a:lnTo>
                  <a:lnTo>
                    <a:pt x="263" y="70"/>
                  </a:lnTo>
                  <a:lnTo>
                    <a:pt x="279" y="62"/>
                  </a:lnTo>
                  <a:lnTo>
                    <a:pt x="296" y="56"/>
                  </a:lnTo>
                  <a:lnTo>
                    <a:pt x="312" y="51"/>
                  </a:lnTo>
                  <a:lnTo>
                    <a:pt x="325" y="46"/>
                  </a:lnTo>
                  <a:lnTo>
                    <a:pt x="339" y="40"/>
                  </a:lnTo>
                  <a:lnTo>
                    <a:pt x="352" y="35"/>
                  </a:lnTo>
                  <a:lnTo>
                    <a:pt x="365" y="30"/>
                  </a:lnTo>
                  <a:lnTo>
                    <a:pt x="376" y="27"/>
                  </a:lnTo>
                  <a:lnTo>
                    <a:pt x="390" y="27"/>
                  </a:lnTo>
                  <a:lnTo>
                    <a:pt x="400" y="27"/>
                  </a:lnTo>
                  <a:lnTo>
                    <a:pt x="414" y="32"/>
                  </a:lnTo>
                  <a:lnTo>
                    <a:pt x="591" y="83"/>
                  </a:lnTo>
                  <a:lnTo>
                    <a:pt x="591" y="83"/>
                  </a:lnTo>
                  <a:lnTo>
                    <a:pt x="591" y="86"/>
                  </a:lnTo>
                  <a:lnTo>
                    <a:pt x="591" y="86"/>
                  </a:lnTo>
                  <a:lnTo>
                    <a:pt x="591" y="89"/>
                  </a:lnTo>
                  <a:lnTo>
                    <a:pt x="572" y="97"/>
                  </a:lnTo>
                  <a:lnTo>
                    <a:pt x="575" y="126"/>
                  </a:lnTo>
                  <a:lnTo>
                    <a:pt x="578" y="153"/>
                  </a:lnTo>
                  <a:lnTo>
                    <a:pt x="580" y="183"/>
                  </a:lnTo>
                  <a:lnTo>
                    <a:pt x="583" y="212"/>
                  </a:lnTo>
                  <a:lnTo>
                    <a:pt x="583" y="220"/>
                  </a:lnTo>
                  <a:lnTo>
                    <a:pt x="583" y="226"/>
                  </a:lnTo>
                  <a:lnTo>
                    <a:pt x="583" y="231"/>
                  </a:lnTo>
                  <a:lnTo>
                    <a:pt x="583" y="236"/>
                  </a:lnTo>
                  <a:lnTo>
                    <a:pt x="578" y="236"/>
                  </a:lnTo>
                  <a:lnTo>
                    <a:pt x="570" y="236"/>
                  </a:lnTo>
                  <a:lnTo>
                    <a:pt x="559" y="236"/>
                  </a:lnTo>
                  <a:lnTo>
                    <a:pt x="556" y="234"/>
                  </a:lnTo>
                  <a:lnTo>
                    <a:pt x="543" y="110"/>
                  </a:lnTo>
                  <a:lnTo>
                    <a:pt x="502" y="124"/>
                  </a:lnTo>
                  <a:lnTo>
                    <a:pt x="502" y="142"/>
                  </a:lnTo>
                  <a:lnTo>
                    <a:pt x="508" y="161"/>
                  </a:lnTo>
                  <a:lnTo>
                    <a:pt x="508" y="183"/>
                  </a:lnTo>
                  <a:lnTo>
                    <a:pt x="502" y="199"/>
                  </a:lnTo>
                  <a:lnTo>
                    <a:pt x="502" y="204"/>
                  </a:lnTo>
                  <a:lnTo>
                    <a:pt x="508" y="210"/>
                  </a:lnTo>
                  <a:lnTo>
                    <a:pt x="511" y="215"/>
                  </a:lnTo>
                  <a:lnTo>
                    <a:pt x="513" y="220"/>
                  </a:lnTo>
                  <a:lnTo>
                    <a:pt x="519" y="228"/>
                  </a:lnTo>
                  <a:lnTo>
                    <a:pt x="521" y="236"/>
                  </a:lnTo>
                  <a:lnTo>
                    <a:pt x="524" y="247"/>
                  </a:lnTo>
                  <a:lnTo>
                    <a:pt x="521" y="255"/>
                  </a:lnTo>
                  <a:lnTo>
                    <a:pt x="511" y="261"/>
                  </a:lnTo>
                  <a:lnTo>
                    <a:pt x="511" y="269"/>
                  </a:lnTo>
                  <a:lnTo>
                    <a:pt x="508" y="277"/>
                  </a:lnTo>
                  <a:lnTo>
                    <a:pt x="502" y="282"/>
                  </a:lnTo>
                  <a:lnTo>
                    <a:pt x="502" y="290"/>
                  </a:lnTo>
                  <a:lnTo>
                    <a:pt x="500" y="304"/>
                  </a:lnTo>
                  <a:lnTo>
                    <a:pt x="500" y="314"/>
                  </a:lnTo>
                  <a:lnTo>
                    <a:pt x="494" y="325"/>
                  </a:lnTo>
                  <a:lnTo>
                    <a:pt x="486" y="336"/>
                  </a:lnTo>
                  <a:lnTo>
                    <a:pt x="476" y="339"/>
                  </a:lnTo>
                  <a:lnTo>
                    <a:pt x="468" y="341"/>
                  </a:lnTo>
                  <a:lnTo>
                    <a:pt x="457" y="344"/>
                  </a:lnTo>
                  <a:lnTo>
                    <a:pt x="443" y="344"/>
                  </a:lnTo>
                  <a:lnTo>
                    <a:pt x="441" y="344"/>
                  </a:lnTo>
                  <a:lnTo>
                    <a:pt x="441" y="349"/>
                  </a:lnTo>
                  <a:lnTo>
                    <a:pt x="441" y="352"/>
                  </a:lnTo>
                  <a:lnTo>
                    <a:pt x="441" y="357"/>
                  </a:lnTo>
                  <a:lnTo>
                    <a:pt x="446" y="360"/>
                  </a:lnTo>
                  <a:lnTo>
                    <a:pt x="451" y="360"/>
                  </a:lnTo>
                  <a:lnTo>
                    <a:pt x="454" y="363"/>
                  </a:lnTo>
                  <a:lnTo>
                    <a:pt x="459" y="365"/>
                  </a:lnTo>
                  <a:lnTo>
                    <a:pt x="468" y="376"/>
                  </a:lnTo>
                  <a:lnTo>
                    <a:pt x="476" y="387"/>
                  </a:lnTo>
                  <a:lnTo>
                    <a:pt x="484" y="395"/>
                  </a:lnTo>
                  <a:lnTo>
                    <a:pt x="494" y="403"/>
                  </a:lnTo>
                  <a:lnTo>
                    <a:pt x="508" y="411"/>
                  </a:lnTo>
                  <a:lnTo>
                    <a:pt x="519" y="419"/>
                  </a:lnTo>
                  <a:lnTo>
                    <a:pt x="529" y="425"/>
                  </a:lnTo>
                  <a:lnTo>
                    <a:pt x="543" y="433"/>
                  </a:lnTo>
                  <a:lnTo>
                    <a:pt x="545" y="433"/>
                  </a:lnTo>
                  <a:lnTo>
                    <a:pt x="551" y="435"/>
                  </a:lnTo>
                  <a:lnTo>
                    <a:pt x="556" y="438"/>
                  </a:lnTo>
                  <a:lnTo>
                    <a:pt x="559" y="438"/>
                  </a:lnTo>
                  <a:lnTo>
                    <a:pt x="564" y="438"/>
                  </a:lnTo>
                  <a:lnTo>
                    <a:pt x="578" y="438"/>
                  </a:lnTo>
                  <a:lnTo>
                    <a:pt x="588" y="438"/>
                  </a:lnTo>
                  <a:lnTo>
                    <a:pt x="594" y="441"/>
                  </a:lnTo>
                  <a:lnTo>
                    <a:pt x="615" y="446"/>
                  </a:lnTo>
                  <a:lnTo>
                    <a:pt x="631" y="462"/>
                  </a:lnTo>
                  <a:lnTo>
                    <a:pt x="645" y="481"/>
                  </a:lnTo>
                  <a:lnTo>
                    <a:pt x="658" y="500"/>
                  </a:lnTo>
                  <a:lnTo>
                    <a:pt x="666" y="511"/>
                  </a:lnTo>
                  <a:lnTo>
                    <a:pt x="677" y="521"/>
                  </a:lnTo>
                  <a:lnTo>
                    <a:pt x="685" y="532"/>
                  </a:lnTo>
                  <a:lnTo>
                    <a:pt x="693" y="543"/>
                  </a:lnTo>
                  <a:lnTo>
                    <a:pt x="707" y="578"/>
                  </a:lnTo>
                  <a:lnTo>
                    <a:pt x="723" y="607"/>
                  </a:lnTo>
                  <a:lnTo>
                    <a:pt x="742" y="631"/>
                  </a:lnTo>
                  <a:lnTo>
                    <a:pt x="768" y="658"/>
                  </a:lnTo>
                  <a:lnTo>
                    <a:pt x="782" y="669"/>
                  </a:lnTo>
                  <a:lnTo>
                    <a:pt x="795" y="682"/>
                  </a:lnTo>
                  <a:lnTo>
                    <a:pt x="806" y="696"/>
                  </a:lnTo>
                  <a:lnTo>
                    <a:pt x="814" y="717"/>
                  </a:lnTo>
                  <a:lnTo>
                    <a:pt x="814" y="747"/>
                  </a:lnTo>
                  <a:lnTo>
                    <a:pt x="811" y="774"/>
                  </a:lnTo>
                  <a:lnTo>
                    <a:pt x="803" y="803"/>
                  </a:lnTo>
                  <a:lnTo>
                    <a:pt x="787" y="830"/>
                  </a:lnTo>
                  <a:lnTo>
                    <a:pt x="777" y="846"/>
                  </a:lnTo>
                  <a:lnTo>
                    <a:pt x="760" y="860"/>
                  </a:lnTo>
                  <a:lnTo>
                    <a:pt x="747" y="871"/>
                  </a:lnTo>
                  <a:lnTo>
                    <a:pt x="731" y="881"/>
                  </a:lnTo>
                  <a:lnTo>
                    <a:pt x="884" y="884"/>
                  </a:lnTo>
                  <a:lnTo>
                    <a:pt x="884" y="0"/>
                  </a:lnTo>
                  <a:lnTo>
                    <a:pt x="0" y="0"/>
                  </a:lnTo>
                  <a:lnTo>
                    <a:pt x="0" y="884"/>
                  </a:lnTo>
                  <a:lnTo>
                    <a:pt x="86" y="884"/>
                  </a:lnTo>
                  <a:lnTo>
                    <a:pt x="81" y="806"/>
                  </a:lnTo>
                  <a:lnTo>
                    <a:pt x="81" y="731"/>
                  </a:lnTo>
                  <a:lnTo>
                    <a:pt x="81" y="656"/>
                  </a:lnTo>
                  <a:lnTo>
                    <a:pt x="89" y="578"/>
                  </a:lnTo>
                  <a:lnTo>
                    <a:pt x="89" y="554"/>
                  </a:lnTo>
                  <a:lnTo>
                    <a:pt x="94" y="516"/>
                  </a:lnTo>
                  <a:lnTo>
                    <a:pt x="102" y="478"/>
                  </a:lnTo>
                  <a:lnTo>
                    <a:pt x="124" y="451"/>
                  </a:lnTo>
                  <a:lnTo>
                    <a:pt x="148" y="443"/>
                  </a:lnTo>
                  <a:lnTo>
                    <a:pt x="167" y="441"/>
                  </a:lnTo>
                  <a:lnTo>
                    <a:pt x="177" y="441"/>
                  </a:lnTo>
                  <a:lnTo>
                    <a:pt x="191" y="438"/>
                  </a:lnTo>
                  <a:lnTo>
                    <a:pt x="204" y="433"/>
                  </a:lnTo>
                  <a:lnTo>
                    <a:pt x="218" y="427"/>
                  </a:lnTo>
                  <a:lnTo>
                    <a:pt x="231" y="422"/>
                  </a:lnTo>
                  <a:lnTo>
                    <a:pt x="242" y="416"/>
                  </a:lnTo>
                  <a:lnTo>
                    <a:pt x="253" y="408"/>
                  </a:lnTo>
                  <a:lnTo>
                    <a:pt x="269" y="392"/>
                  </a:lnTo>
                  <a:lnTo>
                    <a:pt x="282" y="376"/>
                  </a:lnTo>
                  <a:lnTo>
                    <a:pt x="296" y="360"/>
                  </a:lnTo>
                  <a:lnTo>
                    <a:pt x="304" y="341"/>
                  </a:lnTo>
                  <a:lnTo>
                    <a:pt x="306" y="339"/>
                  </a:lnTo>
                  <a:lnTo>
                    <a:pt x="309" y="336"/>
                  </a:lnTo>
                  <a:lnTo>
                    <a:pt x="309" y="336"/>
                  </a:lnTo>
                  <a:lnTo>
                    <a:pt x="312" y="336"/>
                  </a:lnTo>
                  <a:lnTo>
                    <a:pt x="336" y="360"/>
                  </a:lnTo>
                  <a:lnTo>
                    <a:pt x="355" y="382"/>
                  </a:lnTo>
                  <a:lnTo>
                    <a:pt x="371" y="408"/>
                  </a:lnTo>
                  <a:lnTo>
                    <a:pt x="390" y="435"/>
                  </a:lnTo>
                  <a:lnTo>
                    <a:pt x="403" y="449"/>
                  </a:lnTo>
                  <a:lnTo>
                    <a:pt x="414" y="465"/>
                  </a:lnTo>
                  <a:lnTo>
                    <a:pt x="427" y="484"/>
                  </a:lnTo>
                  <a:lnTo>
                    <a:pt x="438" y="502"/>
                  </a:lnTo>
                  <a:lnTo>
                    <a:pt x="519" y="661"/>
                  </a:lnTo>
                  <a:lnTo>
                    <a:pt x="519" y="661"/>
                  </a:lnTo>
                  <a:lnTo>
                    <a:pt x="519" y="661"/>
                  </a:lnTo>
                  <a:lnTo>
                    <a:pt x="519" y="661"/>
                  </a:lnTo>
                  <a:lnTo>
                    <a:pt x="519" y="661"/>
                  </a:lnTo>
                  <a:lnTo>
                    <a:pt x="511" y="596"/>
                  </a:lnTo>
                  <a:lnTo>
                    <a:pt x="500" y="532"/>
                  </a:lnTo>
                  <a:lnTo>
                    <a:pt x="481" y="468"/>
                  </a:lnTo>
                  <a:lnTo>
                    <a:pt x="465" y="411"/>
                  </a:lnTo>
                  <a:lnTo>
                    <a:pt x="462" y="406"/>
                  </a:lnTo>
                  <a:lnTo>
                    <a:pt x="457" y="390"/>
                  </a:lnTo>
                  <a:lnTo>
                    <a:pt x="449" y="373"/>
                  </a:lnTo>
                  <a:lnTo>
                    <a:pt x="441" y="368"/>
                  </a:lnTo>
                  <a:close/>
                </a:path>
              </a:pathLst>
            </a:custGeom>
            <a:solidFill>
              <a:srgbClr val="000000"/>
            </a:solidFill>
            <a:ln w="9525">
              <a:noFill/>
              <a:round/>
              <a:headEnd/>
              <a:tailEnd/>
            </a:ln>
          </p:spPr>
          <p:txBody>
            <a:bodyPr/>
            <a:lstStyle/>
            <a:p>
              <a:endParaRPr lang="en-US"/>
            </a:p>
          </p:txBody>
        </p:sp>
        <p:sp>
          <p:nvSpPr>
            <p:cNvPr id="140601" name="Freeform 313"/>
            <p:cNvSpPr>
              <a:spLocks/>
            </p:cNvSpPr>
            <p:nvPr/>
          </p:nvSpPr>
          <p:spPr bwMode="auto">
            <a:xfrm flipH="1">
              <a:off x="1517" y="3611"/>
              <a:ext cx="102" cy="78"/>
            </a:xfrm>
            <a:custGeom>
              <a:avLst/>
              <a:gdLst/>
              <a:ahLst/>
              <a:cxnLst>
                <a:cxn ang="0">
                  <a:pos x="102" y="78"/>
                </a:cxn>
                <a:cxn ang="0">
                  <a:pos x="30" y="0"/>
                </a:cxn>
                <a:cxn ang="0">
                  <a:pos x="21" y="0"/>
                </a:cxn>
                <a:cxn ang="0">
                  <a:pos x="8" y="6"/>
                </a:cxn>
                <a:cxn ang="0">
                  <a:pos x="3" y="14"/>
                </a:cxn>
                <a:cxn ang="0">
                  <a:pos x="0" y="25"/>
                </a:cxn>
                <a:cxn ang="0">
                  <a:pos x="43" y="78"/>
                </a:cxn>
                <a:cxn ang="0">
                  <a:pos x="56" y="73"/>
                </a:cxn>
                <a:cxn ang="0">
                  <a:pos x="75" y="70"/>
                </a:cxn>
                <a:cxn ang="0">
                  <a:pos x="89" y="73"/>
                </a:cxn>
                <a:cxn ang="0">
                  <a:pos x="102" y="78"/>
                </a:cxn>
              </a:cxnLst>
              <a:rect l="0" t="0" r="r" b="b"/>
              <a:pathLst>
                <a:path w="102" h="78">
                  <a:moveTo>
                    <a:pt x="102" y="78"/>
                  </a:moveTo>
                  <a:lnTo>
                    <a:pt x="30" y="0"/>
                  </a:lnTo>
                  <a:lnTo>
                    <a:pt x="21" y="0"/>
                  </a:lnTo>
                  <a:lnTo>
                    <a:pt x="8" y="6"/>
                  </a:lnTo>
                  <a:lnTo>
                    <a:pt x="3" y="14"/>
                  </a:lnTo>
                  <a:lnTo>
                    <a:pt x="0" y="25"/>
                  </a:lnTo>
                  <a:lnTo>
                    <a:pt x="43" y="78"/>
                  </a:lnTo>
                  <a:lnTo>
                    <a:pt x="56" y="73"/>
                  </a:lnTo>
                  <a:lnTo>
                    <a:pt x="75" y="70"/>
                  </a:lnTo>
                  <a:lnTo>
                    <a:pt x="89" y="73"/>
                  </a:lnTo>
                  <a:lnTo>
                    <a:pt x="102" y="78"/>
                  </a:lnTo>
                  <a:close/>
                </a:path>
              </a:pathLst>
            </a:custGeom>
            <a:solidFill>
              <a:srgbClr val="000000"/>
            </a:solidFill>
            <a:ln w="9525">
              <a:noFill/>
              <a:round/>
              <a:headEnd/>
              <a:tailEnd/>
            </a:ln>
          </p:spPr>
          <p:txBody>
            <a:bodyPr/>
            <a:lstStyle/>
            <a:p>
              <a:endParaRPr lang="en-US"/>
            </a:p>
          </p:txBody>
        </p:sp>
      </p:grpSp>
    </p:spTree>
    <p:extLst>
      <p:ext uri="{BB962C8B-B14F-4D97-AF65-F5344CB8AC3E}">
        <p14:creationId xmlns:p14="http://schemas.microsoft.com/office/powerpoint/2010/main" val="580694302"/>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 xmlns:a16="http://schemas.microsoft.com/office/drawing/2014/main"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 xmlns:a16="http://schemas.microsoft.com/office/drawing/2014/main"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 xmlns:a16="http://schemas.microsoft.com/office/drawing/2014/main"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 xmlns:a16="http://schemas.microsoft.com/office/drawing/2014/main"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 xmlns:a16="http://schemas.microsoft.com/office/drawing/2014/main"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 xmlns:a16="http://schemas.microsoft.com/office/drawing/2014/main"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grpSp>
        <p:nvGrpSpPr>
          <p:cNvPr id="29" name="Group 28"/>
          <p:cNvGrpSpPr/>
          <p:nvPr/>
        </p:nvGrpSpPr>
        <p:grpSpPr>
          <a:xfrm>
            <a:off x="222054" y="94089"/>
            <a:ext cx="410563" cy="1538089"/>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 xmlns:a16="http://schemas.microsoft.com/office/drawing/2014/main" id="{CAD0D7B8-E462-453C-B296-CA0154FA54AE}"/>
                </a:ext>
              </a:extLst>
            </p:cNvPr>
            <p:cNvGraphicFramePr>
              <a:graphicFrameLocks noChangeAspect="1"/>
            </p:cNvGraphicFramePr>
            <p:nvPr>
              <p:extLst>
                <p:ext uri="{D42A27DB-BD31-4B8C-83A1-F6EECF244321}">
                  <p14:modId xmlns:p14="http://schemas.microsoft.com/office/powerpoint/2010/main" val="1346502234"/>
                </p:ext>
              </p:extLst>
            </p:nvPr>
          </p:nvGraphicFramePr>
          <p:xfrm>
            <a:off x="100850" y="246475"/>
            <a:ext cx="183878" cy="183422"/>
          </p:xfrm>
          <a:graphic>
            <a:graphicData uri="http://schemas.openxmlformats.org/presentationml/2006/ole">
              <mc:AlternateContent xmlns:mc="http://schemas.openxmlformats.org/markup-compatibility/2006">
                <mc:Choice xmlns:v="urn:schemas-microsoft-com:vml" Requires="v">
                  <p:oleObj spid="_x0000_s12370" name="CorelDRAW" r:id="rId3" imgW="2169000" imgH="2169360" progId="">
                    <p:embed/>
                  </p:oleObj>
                </mc:Choice>
                <mc:Fallback>
                  <p:oleObj name="CorelDRAW" r:id="rId3" imgW="2169000" imgH="2169360" progId="">
                    <p:embed/>
                    <p:pic>
                      <p:nvPicPr>
                        <p:cNvPr id="0" name="Picture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850" y="246475"/>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2656501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449263" y="1840230"/>
            <a:ext cx="4322762" cy="4516120"/>
          </a:xfrm>
        </p:spPr>
        <p:txBody>
          <a:bodyPr>
            <a:normAutofit/>
          </a:bodyPr>
          <a:lstStyle/>
          <a:p>
            <a:endParaRPr lang="en-IN" dirty="0">
              <a:latin typeface="Times New Roman" pitchFamily="18" charset="0"/>
              <a:cs typeface="Times New Roman" pitchFamily="18" charset="0"/>
            </a:endParaRPr>
          </a:p>
          <a:p>
            <a:r>
              <a:rPr lang="en-US" sz="2400" dirty="0">
                <a:latin typeface="Times New Roman" pitchFamily="18" charset="0"/>
                <a:cs typeface="Times New Roman" pitchFamily="18" charset="0"/>
              </a:rPr>
              <a:t>In this lecture, we will discuss:</a:t>
            </a:r>
          </a:p>
          <a:p>
            <a:pPr lvl="0">
              <a:lnSpc>
                <a:spcPct val="100000"/>
              </a:lnSpc>
              <a:spcBef>
                <a:spcPts val="0"/>
              </a:spcBef>
            </a:pPr>
            <a:r>
              <a:rPr lang="en-US" sz="2400" b="1" dirty="0" smtClean="0"/>
              <a:t>SIM/UICC </a:t>
            </a:r>
            <a:r>
              <a:rPr lang="en-US" sz="2400" b="1" dirty="0"/>
              <a:t>Security</a:t>
            </a:r>
            <a:endParaRPr lang="en-US" sz="2400" dirty="0"/>
          </a:p>
        </p:txBody>
      </p:sp>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pPr/>
              <a:t>2</a:t>
            </a:fld>
            <a:endParaRPr lang="en-US" dirty="0"/>
          </a:p>
        </p:txBody>
      </p:sp>
      <p:sp>
        <p:nvSpPr>
          <p:cNvPr id="8" name="Title 7"/>
          <p:cNvSpPr txBox="1">
            <a:spLocks noGrp="1" noChangeArrowheads="1"/>
          </p:cNvSpPr>
          <p:nvPr>
            <p:ph type="title"/>
          </p:nvPr>
        </p:nvSpPr>
        <p:spPr bwMode="auto">
          <a:xfrm>
            <a:off x="700722" y="501650"/>
            <a:ext cx="445656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4400" dirty="0">
                <a:latin typeface="Times New Roman" pitchFamily="18" charset="0"/>
                <a:cs typeface="Times New Roman" pitchFamily="18" charset="0"/>
              </a:rPr>
              <a:t>Lecture Objectives</a:t>
            </a:r>
            <a:r>
              <a:rPr lang="en-US" sz="2000" b="1" dirty="0">
                <a:latin typeface="Times New Roman" pitchFamily="18" charset="0"/>
                <a:ea typeface="Karla" pitchFamily="2" charset="0"/>
                <a:cs typeface="Times New Roman" pitchFamily="18" charset="0"/>
              </a:rPr>
              <a:t/>
            </a:r>
            <a:br>
              <a:rPr lang="en-US" sz="2000" b="1" dirty="0">
                <a:latin typeface="Times New Roman" pitchFamily="18" charset="0"/>
                <a:ea typeface="Karla" pitchFamily="2" charset="0"/>
                <a:cs typeface="Times New Roman" pitchFamily="18" charset="0"/>
              </a:rPr>
            </a:br>
            <a:endParaRPr lang="en-US" sz="1600" dirty="0">
              <a:latin typeface="Times New Roman" pitchFamily="18" charset="0"/>
              <a:cs typeface="Times New Roman" pitchFamily="18" charset="0"/>
            </a:endParaRPr>
          </a:p>
        </p:txBody>
      </p:sp>
      <p:sp>
        <p:nvSpPr>
          <p:cNvPr id="2" name="Rectangle 1"/>
          <p:cNvSpPr/>
          <p:nvPr/>
        </p:nvSpPr>
        <p:spPr>
          <a:xfrm>
            <a:off x="5295900" y="838200"/>
            <a:ext cx="5867400" cy="55181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49262" y="1611630"/>
            <a:ext cx="4322762" cy="47447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utoShape 2" descr="Introduction to Web Development with HTML, CSS, JavaScript | Courser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2" descr="Application architecture of CryoWEB. The complete linux server can be... |  Download Scientific Diagra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5" descr="Hosting Controller - Linux Hosting Control Panel - Windows Linux Hosting  Automation | Linux Hosting Panel | Windows &amp; Linux Hosting Control Panel | Windows  Linux Cluster Management, Apache and IIS, Cross Platform Support"/>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2" descr="LAMP (software bundle) - Wikipedia"/>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2" descr="Mobile Security Basics"/>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329" name="Picture 17" descr="https://image.slidesharecdn.com/basics041uiccandsim-200601173905/85/beginners-uicc-sim-6-320.jpg?cb=164276639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7381" y="1549531"/>
            <a:ext cx="5122741" cy="4095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38015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a:t>UICC</a:t>
            </a:r>
            <a:endParaRPr lang="en-US" dirty="0"/>
          </a:p>
        </p:txBody>
      </p:sp>
      <p:sp>
        <p:nvSpPr>
          <p:cNvPr id="3" name="Content Placeholder 2"/>
          <p:cNvSpPr>
            <a:spLocks noGrp="1"/>
          </p:cNvSpPr>
          <p:nvPr>
            <p:ph idx="1"/>
          </p:nvPr>
        </p:nvSpPr>
        <p:spPr/>
        <p:txBody>
          <a:bodyPr>
            <a:normAutofit/>
          </a:bodyPr>
          <a:lstStyle/>
          <a:p>
            <a:pPr fontAlgn="base"/>
            <a:r>
              <a:rPr lang="en-US" i="1" dirty="0"/>
              <a:t>UICC (Universal Integrated Circuit Card) is the hardware used in mobile devices that contains SIM and/or USIM applications enabling access to GSM, UMTS/3G and LTE networks.</a:t>
            </a:r>
            <a:endParaRPr lang="en-US" dirty="0"/>
          </a:p>
          <a:p>
            <a:pPr fontAlgn="base"/>
            <a:r>
              <a:rPr lang="en-US" i="1" dirty="0"/>
              <a:t>Embedded SIM is a UICC that supports “over the air” provisioning of an initial operator subscription and the subsequent change of subscription from one operator to another in accordance with the GSMA Embedded SIM specification. Use of the GSMA Embedded SIM Specification simplifies industrial and logistic processes for the distribution of M2M equipment.</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Tree>
    <p:extLst>
      <p:ext uri="{BB962C8B-B14F-4D97-AF65-F5344CB8AC3E}">
        <p14:creationId xmlns:p14="http://schemas.microsoft.com/office/powerpoint/2010/main" val="328785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a:t>
            </a:r>
            <a:endParaRPr lang="en-US" dirty="0"/>
          </a:p>
        </p:txBody>
      </p:sp>
      <p:sp>
        <p:nvSpPr>
          <p:cNvPr id="3" name="Content Placeholder 2"/>
          <p:cNvSpPr>
            <a:spLocks noGrp="1"/>
          </p:cNvSpPr>
          <p:nvPr>
            <p:ph idx="1"/>
          </p:nvPr>
        </p:nvSpPr>
        <p:spPr/>
        <p:txBody>
          <a:bodyPr>
            <a:normAutofit lnSpcReduction="10000"/>
          </a:bodyPr>
          <a:lstStyle/>
          <a:p>
            <a:pPr algn="just" fontAlgn="base"/>
            <a:r>
              <a:rPr lang="en-US" dirty="0"/>
              <a:t>A big differentiator and advantage of the UICC over the SIM is that it can have multiple applications stored on it because of its inherent processing power and larger storage capacity. The SIM card, on the other hand, is simply a storage device. </a:t>
            </a:r>
            <a:endParaRPr lang="en-US" dirty="0" smtClean="0"/>
          </a:p>
          <a:p>
            <a:pPr algn="just" fontAlgn="base"/>
            <a:r>
              <a:rPr lang="en-US" dirty="0" smtClean="0"/>
              <a:t>One </a:t>
            </a:r>
            <a:r>
              <a:rPr lang="en-US" dirty="0"/>
              <a:t>of the more important applications in the UICC is USIM (Universal SIM), which identifies the user and the device to the wireless service provider when using standards such as UMTS, HSPA and LTE. Other applications include CSIM (CDMA SIM) for enabling access to CDMA networks and ISIM (IP Multimedia Subsystem SIM) for securing access to multimedia services and non-telecom-related applications such as wireless and automatic payment</a:t>
            </a:r>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Tree>
    <p:extLst>
      <p:ext uri="{BB962C8B-B14F-4D97-AF65-F5344CB8AC3E}">
        <p14:creationId xmlns:p14="http://schemas.microsoft.com/office/powerpoint/2010/main" val="3614216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Vulnerabilities</a:t>
            </a:r>
            <a:endParaRPr lang="en-US" dirty="0"/>
          </a:p>
        </p:txBody>
      </p:sp>
      <p:sp>
        <p:nvSpPr>
          <p:cNvPr id="3" name="Content Placeholder 2"/>
          <p:cNvSpPr>
            <a:spLocks noGrp="1"/>
          </p:cNvSpPr>
          <p:nvPr>
            <p:ph idx="1"/>
          </p:nvPr>
        </p:nvSpPr>
        <p:spPr/>
        <p:txBody>
          <a:bodyPr/>
          <a:lstStyle/>
          <a:p>
            <a:r>
              <a:rPr lang="en-US" b="1" dirty="0"/>
              <a:t>1. </a:t>
            </a:r>
            <a:r>
              <a:rPr lang="en-US" b="1" dirty="0" err="1"/>
              <a:t>Simjacker</a:t>
            </a:r>
            <a:endParaRPr lang="en-US" b="1" dirty="0"/>
          </a:p>
          <a:p>
            <a:r>
              <a:rPr lang="en-US" dirty="0"/>
              <a:t>In September 2019, security researchers at </a:t>
            </a:r>
            <a:r>
              <a:rPr lang="en-US" b="1" dirty="0" err="1">
                <a:hlinkClick r:id="rId2"/>
              </a:rPr>
              <a:t>AdaptiveMobile</a:t>
            </a:r>
            <a:r>
              <a:rPr lang="en-US" b="1" dirty="0">
                <a:hlinkClick r:id="rId2"/>
              </a:rPr>
              <a:t> Security</a:t>
            </a:r>
            <a:r>
              <a:rPr lang="en-US" dirty="0"/>
              <a:t> announced they had discovered a new security vulnerability they called </a:t>
            </a:r>
            <a:r>
              <a:rPr lang="en-US" dirty="0" err="1"/>
              <a:t>Simjacker</a:t>
            </a:r>
            <a:r>
              <a:rPr lang="en-US" dirty="0"/>
              <a:t>. This complex attack carries out SIM card hacking by sending a piece of spyware-like code to a target device using an SMS message.</a:t>
            </a:r>
          </a:p>
          <a:p>
            <a:r>
              <a:rPr lang="en-US" dirty="0"/>
              <a:t>If a user opens the message, hackers can use the code to spy on their calls and messages—and even track their location.</a:t>
            </a:r>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val="1804434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hlinkClick r:id="rId2"/>
              </a:rPr>
              <a:t>2. SIM </a:t>
            </a:r>
            <a:r>
              <a:rPr lang="en-US" b="1" dirty="0">
                <a:hlinkClick r:id="rId2"/>
              </a:rPr>
              <a:t>card swapping</a:t>
            </a:r>
            <a:endParaRPr lang="en-US" dirty="0"/>
          </a:p>
        </p:txBody>
      </p:sp>
      <p:sp>
        <p:nvSpPr>
          <p:cNvPr id="3" name="Content Placeholder 2"/>
          <p:cNvSpPr>
            <a:spLocks noGrp="1"/>
          </p:cNvSpPr>
          <p:nvPr>
            <p:ph idx="1"/>
          </p:nvPr>
        </p:nvSpPr>
        <p:spPr/>
        <p:txBody>
          <a:bodyPr>
            <a:normAutofit/>
          </a:bodyPr>
          <a:lstStyle/>
          <a:p>
            <a:pPr algn="just"/>
            <a:r>
              <a:rPr lang="en-US" sz="2400" dirty="0"/>
              <a:t>Another SIM card security issue you may have heard of is </a:t>
            </a:r>
            <a:r>
              <a:rPr lang="en-US" sz="2400" b="1" dirty="0">
                <a:hlinkClick r:id="rId2"/>
              </a:rPr>
              <a:t>SIM card swapping</a:t>
            </a:r>
            <a:r>
              <a:rPr lang="en-US" sz="2400" dirty="0"/>
              <a:t>. Hackers used a variation of this technique to take over Twitter CEO Jack Dorsey's personal Twitter account in August 2019. This event raised awareness of how these attacks can be destructive. The technique uses trickery and social engineering, rather than technical vulnerabilities</a:t>
            </a:r>
            <a:r>
              <a:rPr lang="en-US" sz="2400" dirty="0" smtClean="0"/>
              <a:t>.</a:t>
            </a:r>
          </a:p>
          <a:p>
            <a:pPr algn="just"/>
            <a:r>
              <a:rPr lang="en-US" sz="2400" dirty="0"/>
              <a:t>To perform a SIM card hacking through a SIM card swap, a hacker will first call up your phone provider. They'll pretend to be you and ask for a replacement SIM card. They'll say they want to upgrade to a new device and, therefore, need a new SIM. If they are successful, the phone provider will send them the SIM</a:t>
            </a:r>
            <a:endParaRPr lang="en-US" sz="24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val="1927652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 SIM Cloning</a:t>
            </a:r>
            <a:br>
              <a:rPr lang="en-US" b="1" dirty="0"/>
            </a:br>
            <a:endParaRPr lang="en-US" dirty="0"/>
          </a:p>
        </p:txBody>
      </p:sp>
      <p:sp>
        <p:nvSpPr>
          <p:cNvPr id="3" name="Content Placeholder 2"/>
          <p:cNvSpPr>
            <a:spLocks noGrp="1"/>
          </p:cNvSpPr>
          <p:nvPr>
            <p:ph idx="1"/>
          </p:nvPr>
        </p:nvSpPr>
        <p:spPr/>
        <p:txBody>
          <a:bodyPr/>
          <a:lstStyle/>
          <a:p>
            <a:r>
              <a:rPr lang="en-US" dirty="0" smtClean="0"/>
              <a:t>Many </a:t>
            </a:r>
            <a:r>
              <a:rPr lang="en-US" dirty="0"/>
              <a:t>times, people try to put SIM swapping and SIM cloning under that same umbrella. However, SIM cloning is more hands-on than the other option.</a:t>
            </a:r>
          </a:p>
          <a:p>
            <a:r>
              <a:rPr lang="en-US" dirty="0"/>
              <a:t>In a SIM clone attack, the hacker first gains physical access to your SIM card and then creates a copy of the original. Naturally, for copying your SIM card, the hacker will first take out your SIM from the smartphone.</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p14="http://schemas.microsoft.com/office/powerpoint/2010/main" val="3695165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to Keep Your SIM Card Safe</a:t>
            </a:r>
            <a:br>
              <a:rPr lang="en-US" b="1" dirty="0"/>
            </a:br>
            <a:endParaRPr lang="en-US" dirty="0"/>
          </a:p>
        </p:txBody>
      </p:sp>
      <p:sp>
        <p:nvSpPr>
          <p:cNvPr id="3" name="Content Placeholder 2"/>
          <p:cNvSpPr>
            <a:spLocks noGrp="1"/>
          </p:cNvSpPr>
          <p:nvPr>
            <p:ph idx="1"/>
          </p:nvPr>
        </p:nvSpPr>
        <p:spPr/>
        <p:txBody>
          <a:bodyPr/>
          <a:lstStyle/>
          <a:p>
            <a:r>
              <a:rPr lang="en-US" b="1" dirty="0"/>
              <a:t>1. Protect Against Socially Engineered Attacks</a:t>
            </a:r>
          </a:p>
          <a:p>
            <a:r>
              <a:rPr lang="en-US" b="1" dirty="0"/>
              <a:t>2. Set a SIM Card Lock</a:t>
            </a:r>
          </a:p>
          <a:p>
            <a:r>
              <a:rPr lang="en-US" b="1" dirty="0"/>
              <a:t>3. Other Security Tips</a:t>
            </a:r>
          </a:p>
          <a:p>
            <a:r>
              <a:rPr lang="en-US" dirty="0"/>
              <a:t>As always, you should use strong and individually generated passwords. Don't reuse old passwords or use the same password on multiple accounts.</a:t>
            </a:r>
          </a:p>
          <a:p>
            <a:r>
              <a:rPr lang="en-US" dirty="0"/>
              <a:t>Also, make sure your answers to password recovery questions aren't publicly available—such as your mother's maiden name.</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sp>
        <p:nvSpPr>
          <p:cNvPr id="5" name="Rectangle 4"/>
          <p:cNvSpPr/>
          <p:nvPr/>
        </p:nvSpPr>
        <p:spPr>
          <a:xfrm>
            <a:off x="951187" y="5934670"/>
            <a:ext cx="6096000" cy="923330"/>
          </a:xfrm>
          <a:prstGeom prst="rect">
            <a:avLst/>
          </a:prstGeom>
        </p:spPr>
        <p:txBody>
          <a:bodyPr>
            <a:spAutoFit/>
          </a:bodyPr>
          <a:lstStyle/>
          <a:p>
            <a:r>
              <a:rPr lang="en-US" dirty="0"/>
              <a:t>https://www.makeuseof.com/tag/ways-sim-card-hacked/#:~:text=Set%20a%20SIM%20Card%20Lock,they%20need%20the%20PIN%20code.</a:t>
            </a:r>
          </a:p>
        </p:txBody>
      </p:sp>
    </p:spTree>
    <p:extLst>
      <p:ext uri="{BB962C8B-B14F-4D97-AF65-F5344CB8AC3E}">
        <p14:creationId xmlns:p14="http://schemas.microsoft.com/office/powerpoint/2010/main" val="3760663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64585"/>
          </a:xfrm>
        </p:spPr>
        <p:txBody>
          <a:bodyPr/>
          <a:lstStyle/>
          <a:p>
            <a:r>
              <a:rPr lang="en-US" dirty="0" smtClean="0"/>
              <a:t>Security practices</a:t>
            </a:r>
            <a:endParaRPr lang="en-US" dirty="0"/>
          </a:p>
        </p:txBody>
      </p:sp>
      <p:sp>
        <p:nvSpPr>
          <p:cNvPr id="3" name="Content Placeholder 2"/>
          <p:cNvSpPr>
            <a:spLocks noGrp="1"/>
          </p:cNvSpPr>
          <p:nvPr>
            <p:ph idx="1"/>
          </p:nvPr>
        </p:nvSpPr>
        <p:spPr>
          <a:xfrm>
            <a:off x="838200" y="1529255"/>
            <a:ext cx="10515600" cy="4647708"/>
          </a:xfrm>
        </p:spPr>
        <p:txBody>
          <a:bodyPr>
            <a:normAutofit fontScale="70000" lnSpcReduction="20000"/>
          </a:bodyPr>
          <a:lstStyle/>
          <a:p>
            <a:r>
              <a:rPr lang="en-US" dirty="0"/>
              <a:t>Put a PIN or password to unlock the SIM card.</a:t>
            </a:r>
          </a:p>
          <a:p>
            <a:r>
              <a:rPr lang="en-US" dirty="0"/>
              <a:t>Do not share the PIN with absolutely no one.</a:t>
            </a:r>
          </a:p>
          <a:p>
            <a:r>
              <a:rPr lang="en-US" dirty="0"/>
              <a:t>Keep the PIN and PUK number stored in a safe place.</a:t>
            </a:r>
          </a:p>
          <a:p>
            <a:r>
              <a:rPr lang="en-US" dirty="0"/>
              <a:t>Use a PIN or key to unlock the SIM card.</a:t>
            </a:r>
          </a:p>
          <a:p>
            <a:r>
              <a:rPr lang="en-US" dirty="0"/>
              <a:t>Encrypt our data.</a:t>
            </a:r>
          </a:p>
          <a:p>
            <a:r>
              <a:rPr lang="en-US" dirty="0"/>
              <a:t>NEVER use SMS as a two-step authentication method.</a:t>
            </a:r>
          </a:p>
          <a:p>
            <a:r>
              <a:rPr lang="en-US" dirty="0"/>
              <a:t>NEVER store sensitive information on your cell phone.</a:t>
            </a:r>
          </a:p>
          <a:p>
            <a:r>
              <a:rPr lang="en-US" dirty="0"/>
              <a:t>Be very careful with the use of bank accounts on the cell phone.</a:t>
            </a:r>
          </a:p>
          <a:p>
            <a:r>
              <a:rPr lang="en-US" dirty="0"/>
              <a:t>Use a VPN to browse from mobile or any other device.</a:t>
            </a:r>
          </a:p>
          <a:p>
            <a:r>
              <a:rPr lang="en-US" dirty="0"/>
              <a:t>Do not open attachments that arrive in the mail or any messaging tool if you do not know the sender.</a:t>
            </a:r>
          </a:p>
          <a:p>
            <a:r>
              <a:rPr lang="en-US" dirty="0"/>
              <a:t>Do not share personal information on the Internet.</a:t>
            </a:r>
          </a:p>
          <a:p>
            <a:r>
              <a:rPr lang="en-US" dirty="0"/>
              <a:t>Install an antivirus or security tool on your cell phone.</a:t>
            </a:r>
          </a:p>
          <a:p>
            <a:r>
              <a:rPr lang="en-US" dirty="0"/>
              <a:t>Do not link your bank account to your phone number.</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9</a:t>
            </a:fld>
            <a:endParaRPr lang="en-US"/>
          </a:p>
        </p:txBody>
      </p:sp>
      <p:sp>
        <p:nvSpPr>
          <p:cNvPr id="5" name="Rectangle 4"/>
          <p:cNvSpPr/>
          <p:nvPr/>
        </p:nvSpPr>
        <p:spPr>
          <a:xfrm>
            <a:off x="7020304" y="658789"/>
            <a:ext cx="3890039" cy="369332"/>
          </a:xfrm>
          <a:prstGeom prst="rect">
            <a:avLst/>
          </a:prstGeom>
        </p:spPr>
        <p:txBody>
          <a:bodyPr wrap="none">
            <a:spAutoFit/>
          </a:bodyPr>
          <a:lstStyle/>
          <a:p>
            <a:r>
              <a:rPr lang="en-US" dirty="0"/>
              <a:t>https://gesditel.es/en/sim-card-hacker/</a:t>
            </a:r>
          </a:p>
        </p:txBody>
      </p:sp>
    </p:spTree>
    <p:extLst>
      <p:ext uri="{BB962C8B-B14F-4D97-AF65-F5344CB8AC3E}">
        <p14:creationId xmlns:p14="http://schemas.microsoft.com/office/powerpoint/2010/main" val="1860056445"/>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695</TotalTime>
  <Words>610</Words>
  <Application>Microsoft Office PowerPoint</Application>
  <PresentationFormat>Custom</PresentationFormat>
  <Paragraphs>77</Paragraphs>
  <Slides>11</Slides>
  <Notes>2</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11</vt:i4>
      </vt:variant>
    </vt:vector>
  </HeadingPairs>
  <TitlesOfParts>
    <vt:vector size="14" baseType="lpstr">
      <vt:lpstr>1_Office Theme</vt:lpstr>
      <vt:lpstr>Contents Slide Master</vt:lpstr>
      <vt:lpstr>CorelDRAW</vt:lpstr>
      <vt:lpstr>PowerPoint Presentation</vt:lpstr>
      <vt:lpstr>Lecture Objectives </vt:lpstr>
      <vt:lpstr>UICC</vt:lpstr>
      <vt:lpstr>SIM</vt:lpstr>
      <vt:lpstr>Vulnerabilities</vt:lpstr>
      <vt:lpstr>2. SIM card swapping</vt:lpstr>
      <vt:lpstr>3. SIM Cloning </vt:lpstr>
      <vt:lpstr>How to Keep Your SIM Card Safe </vt:lpstr>
      <vt:lpstr>Security practices</vt:lpstr>
      <vt:lpstr>References: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Pooja</cp:lastModifiedBy>
  <cp:revision>137</cp:revision>
  <dcterms:created xsi:type="dcterms:W3CDTF">2019-01-09T10:33:58Z</dcterms:created>
  <dcterms:modified xsi:type="dcterms:W3CDTF">2022-09-11T09:24:50Z</dcterms:modified>
</cp:coreProperties>
</file>