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48" r:id="rId1"/>
    <p:sldMasterId id="2147483662" r:id="rId2"/>
  </p:sldMasterIdLst>
  <p:notesMasterIdLst>
    <p:notesMasterId r:id="rId20"/>
  </p:notesMasterIdLst>
  <p:sldIdLst>
    <p:sldId id="256" r:id="rId3"/>
    <p:sldId id="257" r:id="rId4"/>
    <p:sldId id="277" r:id="rId5"/>
    <p:sldId id="278" r:id="rId6"/>
    <p:sldId id="279" r:id="rId7"/>
    <p:sldId id="280" r:id="rId8"/>
    <p:sldId id="281" r:id="rId9"/>
    <p:sldId id="282" r:id="rId10"/>
    <p:sldId id="283" r:id="rId11"/>
    <p:sldId id="284" r:id="rId12"/>
    <p:sldId id="285" r:id="rId13"/>
    <p:sldId id="290" r:id="rId14"/>
    <p:sldId id="286" r:id="rId15"/>
    <p:sldId id="287" r:id="rId16"/>
    <p:sldId id="289" r:id="rId17"/>
    <p:sldId id="266" r:id="rId18"/>
    <p:sldId id="267"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Raleway ExtraBold" panose="020B0604020202020204" charset="0"/>
      <p:bold r:id="rId25"/>
      <p:boldItalic r:id="rId26"/>
    </p:embeddedFont>
    <p:embeddedFont>
      <p:font typeface="Arial Black" panose="020B0A04020102020204" pitchFamily="34" charset="0"/>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Ns7iAv9VkNsx+CY3c1wt4MKdX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A82EC1-69A4-4AB9-851C-42BBAF4FEA51}">
  <a:tblStyle styleId="{33A82EC1-69A4-4AB9-851C-42BBAF4FEA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305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ortswigger.net/web-security/sql-injection#subverting-application-logic" TargetMode="External"/><Relationship Id="rId2" Type="http://schemas.openxmlformats.org/officeDocument/2006/relationships/hyperlink" Target="https://portswigger.net/web-security/sql-injection#retrieving-hidden-data" TargetMode="External"/><Relationship Id="rId1" Type="http://schemas.openxmlformats.org/officeDocument/2006/relationships/slideLayout" Target="../slideLayouts/slideLayout2.xml"/><Relationship Id="rId6" Type="http://schemas.openxmlformats.org/officeDocument/2006/relationships/hyperlink" Target="https://portswigger.net/web-security/sql-injection/blind" TargetMode="External"/><Relationship Id="rId5" Type="http://schemas.openxmlformats.org/officeDocument/2006/relationships/hyperlink" Target="https://portswigger.net/web-security/sql-injection/examining-the-database" TargetMode="External"/><Relationship Id="rId4" Type="http://schemas.openxmlformats.org/officeDocument/2006/relationships/hyperlink" Target="https://portswigger.net/web-security/sql-injection/union-attack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acunetix.com/websitesecurity/cross-site-scripting/" TargetMode="External"/><Relationship Id="rId3" Type="http://schemas.openxmlformats.org/officeDocument/2006/relationships/hyperlink" Target="https://www.youtube.com/watch?v=KUPlmDSDZLc" TargetMode="External"/><Relationship Id="rId7" Type="http://schemas.openxmlformats.org/officeDocument/2006/relationships/hyperlink" Target="https://owasp.org/www-community/attacks/xs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imperva.com/learn/application-security/sql-injection-sqli/" TargetMode="External"/><Relationship Id="rId5" Type="http://schemas.openxmlformats.org/officeDocument/2006/relationships/hyperlink" Target="https://portswigger.net/web-security/sql-injection" TargetMode="External"/><Relationship Id="rId4" Type="http://schemas.openxmlformats.org/officeDocument/2006/relationships/hyperlink" Target="https://www.youtube.com/watch?v=NQ_WIyu9fUQ&amp;t=868s"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5.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44"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a:solidFill>
                  <a:schemeClr val="dk1"/>
                </a:solidFill>
                <a:latin typeface="Arial Black"/>
                <a:ea typeface="Arial Black"/>
                <a:cs typeface="Arial Black"/>
                <a:sym typeface="Arial Black"/>
              </a:rPr>
              <a:t>INSTITUTE : UIE</a:t>
            </a:r>
            <a:endParaRPr/>
          </a:p>
          <a:p>
            <a:pPr marL="0" marR="0" lvl="0" indent="0" algn="ctr" rtl="0">
              <a:lnSpc>
                <a:spcPct val="90000"/>
              </a:lnSpc>
              <a:spcBef>
                <a:spcPts val="1120"/>
              </a:spcBef>
              <a:spcAft>
                <a:spcPts val="0"/>
              </a:spcAft>
              <a:buNone/>
            </a:pPr>
            <a:r>
              <a:rPr lang="en-US" sz="3200" b="1" i="0" u="none" strike="noStrike" cap="none">
                <a:solidFill>
                  <a:schemeClr val="dk1"/>
                </a:solidFill>
                <a:latin typeface="Arial Black"/>
                <a:ea typeface="Arial Black"/>
                <a:cs typeface="Arial Black"/>
                <a:sym typeface="Arial Black"/>
              </a:rPr>
              <a:t>DEPARTMENT : CSE</a:t>
            </a:r>
            <a:endParaRPr/>
          </a:p>
          <a:p>
            <a:pPr marL="0" marR="0" lvl="0" indent="0" algn="ctr" rtl="0">
              <a:lnSpc>
                <a:spcPct val="90000"/>
              </a:lnSpc>
              <a:spcBef>
                <a:spcPts val="1120"/>
              </a:spcBef>
              <a:spcAft>
                <a:spcPts val="0"/>
              </a:spcAft>
              <a:buNone/>
            </a:pPr>
            <a:r>
              <a:rPr lang="en-US" sz="2800" b="0" i="0" u="none" strike="noStrike" cap="none">
                <a:solidFill>
                  <a:schemeClr val="dk1"/>
                </a:solidFill>
                <a:latin typeface="Times New Roman"/>
                <a:ea typeface="Times New Roman"/>
                <a:cs typeface="Times New Roman"/>
                <a:sym typeface="Times New Roman"/>
              </a:rPr>
              <a:t>Bachelor of Engineering (Computer Science &amp; Engineering) </a:t>
            </a:r>
            <a:endParaRPr/>
          </a:p>
          <a:p>
            <a:pPr marL="0" marR="0" lvl="0" indent="0" algn="ctr" rtl="0">
              <a:lnSpc>
                <a:spcPct val="90000"/>
              </a:lnSpc>
              <a:spcBef>
                <a:spcPts val="980"/>
              </a:spcBef>
              <a:spcAft>
                <a:spcPts val="0"/>
              </a:spcAft>
              <a:buNone/>
            </a:pPr>
            <a:r>
              <a:rPr lang="en-US" sz="2000" b="1" i="0" u="none" strike="noStrike" cap="none">
                <a:solidFill>
                  <a:srgbClr val="262626"/>
                </a:solidFill>
                <a:latin typeface="Times New Roman"/>
                <a:ea typeface="Times New Roman"/>
                <a:cs typeface="Times New Roman"/>
                <a:sym typeface="Times New Roman"/>
              </a:rPr>
              <a:t>WEB AND MOBILE SECURITY (Professional Elective-I)</a:t>
            </a:r>
            <a:endParaRPr/>
          </a:p>
          <a:p>
            <a:pPr marL="0" marR="0" lvl="0" indent="0" algn="ctr" rtl="0">
              <a:lnSpc>
                <a:spcPct val="90000"/>
              </a:lnSpc>
              <a:spcBef>
                <a:spcPts val="700"/>
              </a:spcBef>
              <a:spcAft>
                <a:spcPts val="0"/>
              </a:spcAft>
              <a:buNone/>
            </a:pPr>
            <a:r>
              <a:rPr lang="en-US" sz="2000" b="1" i="0" u="none" strike="noStrike" cap="none">
                <a:solidFill>
                  <a:srgbClr val="262626"/>
                </a:solidFill>
                <a:latin typeface="Times New Roman"/>
                <a:ea typeface="Times New Roman"/>
                <a:cs typeface="Times New Roman"/>
                <a:sym typeface="Times New Roman"/>
              </a:rPr>
              <a:t>(20CST/IT-333)</a:t>
            </a:r>
            <a:endParaRPr/>
          </a:p>
          <a:p>
            <a:pPr marL="0" marR="0" lvl="0" indent="0" algn="ctr" rtl="0">
              <a:lnSpc>
                <a:spcPct val="90000"/>
              </a:lnSpc>
              <a:spcBef>
                <a:spcPts val="70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41594"/>
            <a:ext cx="7047166" cy="461665"/>
          </a:xfrm>
          <a:prstGeom prst="rect">
            <a:avLst/>
          </a:prstGeom>
          <a:noFill/>
          <a:ln>
            <a:noFill/>
          </a:ln>
        </p:spPr>
        <p:txBody>
          <a:bodyPr spcFirstLastPara="1" wrap="square" lIns="91425" tIns="45700" rIns="91425" bIns="45700" anchor="t" anchorCtr="0">
            <a:spAutoFit/>
          </a:bodyPr>
          <a:lstStyle/>
          <a:p>
            <a:pPr lvl="0" algn="ctr"/>
            <a:r>
              <a:rPr lang="en-US" sz="2400" dirty="0">
                <a:solidFill>
                  <a:schemeClr val="dk1"/>
                </a:solidFill>
                <a:latin typeface="Times New Roman"/>
                <a:ea typeface="Times New Roman"/>
                <a:cs typeface="Times New Roman"/>
                <a:sym typeface="Times New Roman"/>
              </a:rPr>
              <a:t>cross-site scripting, SQL injection</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Samy XSS worm</a:t>
            </a:r>
          </a:p>
        </p:txBody>
      </p:sp>
      <p:sp>
        <p:nvSpPr>
          <p:cNvPr id="14339" name="Content Placeholder 2"/>
          <p:cNvSpPr>
            <a:spLocks noGrp="1"/>
          </p:cNvSpPr>
          <p:nvPr>
            <p:ph sz="quarter" idx="1"/>
          </p:nvPr>
        </p:nvSpPr>
        <p:spPr/>
        <p:txBody>
          <a:bodyPr/>
          <a:lstStyle/>
          <a:p>
            <a:r>
              <a:rPr lang="en-US" altLang="en-US" smtClean="0"/>
              <a:t>Oct, 2005: myspace had an XSS vulnerability</a:t>
            </a:r>
          </a:p>
          <a:p>
            <a:pPr lvl="1"/>
            <a:r>
              <a:rPr lang="en-US" altLang="en-US" smtClean="0"/>
              <a:t>They used &lt;script&gt; filters, but 19-yr old Samy Kamkar found a way to bypass all of them</a:t>
            </a:r>
          </a:p>
          <a:p>
            <a:pPr lvl="1"/>
            <a:r>
              <a:rPr lang="en-US" altLang="en-US" smtClean="0"/>
              <a:t>He built an AJAX app so that every view of his profile added him as a friend and posted “…and most of all, Samy is my hero” to their page</a:t>
            </a:r>
          </a:p>
          <a:p>
            <a:pPr lvl="1"/>
            <a:r>
              <a:rPr lang="en-US" altLang="en-US" smtClean="0"/>
              <a:t>He also had the worm install itself so that any viewer of the page would propagate the worm</a:t>
            </a:r>
          </a:p>
        </p:txBody>
      </p:sp>
    </p:spTree>
    <p:extLst>
      <p:ext uri="{BB962C8B-B14F-4D97-AF65-F5344CB8AC3E}">
        <p14:creationId xmlns:p14="http://schemas.microsoft.com/office/powerpoint/2010/main" val="241300710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a:t>
            </a:r>
            <a:br>
              <a:rPr lang="en-US" dirty="0"/>
            </a:b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085" y="1555990"/>
            <a:ext cx="7439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0848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7" cy="682668"/>
          </a:xfrm>
        </p:spPr>
        <p:txBody>
          <a:bodyPr/>
          <a:lstStyle/>
          <a:p>
            <a:r>
              <a:rPr lang="en-US" dirty="0"/>
              <a:t>SQL injection (</a:t>
            </a:r>
            <a:r>
              <a:rPr lang="en-US" dirty="0" err="1"/>
              <a:t>SQLi</a:t>
            </a:r>
            <a:r>
              <a:rPr lang="en-US" dirty="0"/>
              <a:t>)</a:t>
            </a:r>
          </a:p>
        </p:txBody>
      </p:sp>
      <p:sp>
        <p:nvSpPr>
          <p:cNvPr id="3" name="Text Placeholder 2"/>
          <p:cNvSpPr>
            <a:spLocks noGrp="1"/>
          </p:cNvSpPr>
          <p:nvPr>
            <p:ph type="body" idx="1"/>
          </p:nvPr>
        </p:nvSpPr>
        <p:spPr>
          <a:xfrm>
            <a:off x="463463" y="1215025"/>
            <a:ext cx="10891925" cy="4646025"/>
          </a:xfrm>
        </p:spPr>
        <p:txBody>
          <a:bodyPr>
            <a:normAutofit fontScale="62500" lnSpcReduction="20000"/>
          </a:bodyPr>
          <a:lstStyle/>
          <a:p>
            <a:pPr algn="just"/>
            <a:r>
              <a:rPr lang="en-US" dirty="0"/>
              <a:t>SQL injection (</a:t>
            </a:r>
            <a:r>
              <a:rPr lang="en-US" dirty="0" err="1"/>
              <a:t>SQLi</a:t>
            </a:r>
            <a:r>
              <a:rPr lang="en-US" dirty="0"/>
              <a:t>) is a web security vulnerability that allows an attacker to interfere with the queries that an application makes to its database. It generally allows an attacker to view data that they are not normally able to retrieve. This might include data belonging to other users, or any other data that the application itself is able to access. In many cases, an attacker can modify or delete this data, causing persistent changes to the application's content or behavior.</a:t>
            </a:r>
          </a:p>
          <a:p>
            <a:pPr algn="just"/>
            <a:r>
              <a:rPr lang="en-US" dirty="0"/>
              <a:t>In some situations, an attacker can escalate an SQL injection attack to compromise the underlying server or other back-end infrastructure, or perform a denial-of-service </a:t>
            </a:r>
            <a:r>
              <a:rPr lang="en-US" dirty="0" smtClean="0"/>
              <a:t>attack. Some </a:t>
            </a:r>
            <a:r>
              <a:rPr lang="en-US" dirty="0"/>
              <a:t>common SQL injection examples include:</a:t>
            </a:r>
          </a:p>
          <a:p>
            <a:r>
              <a:rPr lang="en-US" dirty="0">
                <a:hlinkClick r:id="rId2"/>
              </a:rPr>
              <a:t>Retrieving hidden data</a:t>
            </a:r>
            <a:r>
              <a:rPr lang="en-US" dirty="0"/>
              <a:t>, where you can modify an SQL query to return additional results.</a:t>
            </a:r>
          </a:p>
          <a:p>
            <a:r>
              <a:rPr lang="en-US" dirty="0">
                <a:hlinkClick r:id="rId3"/>
              </a:rPr>
              <a:t>Subverting application logic</a:t>
            </a:r>
            <a:r>
              <a:rPr lang="en-US" dirty="0"/>
              <a:t>, where you can change a query to interfere with the application's logic.</a:t>
            </a:r>
          </a:p>
          <a:p>
            <a:r>
              <a:rPr lang="en-US" dirty="0">
                <a:hlinkClick r:id="rId4"/>
              </a:rPr>
              <a:t>UNION attacks</a:t>
            </a:r>
            <a:r>
              <a:rPr lang="en-US" dirty="0"/>
              <a:t>, where you can retrieve data from different database tables.</a:t>
            </a:r>
          </a:p>
          <a:p>
            <a:r>
              <a:rPr lang="en-US" dirty="0">
                <a:hlinkClick r:id="rId5"/>
              </a:rPr>
              <a:t>Examining the database</a:t>
            </a:r>
            <a:r>
              <a:rPr lang="en-US" dirty="0"/>
              <a:t>, where you can extract information about the version and structure of the database.</a:t>
            </a:r>
          </a:p>
          <a:p>
            <a:r>
              <a:rPr lang="en-US" dirty="0">
                <a:hlinkClick r:id="rId6"/>
              </a:rPr>
              <a:t>Blind SQL injection</a:t>
            </a:r>
            <a:r>
              <a:rPr lang="en-US" dirty="0"/>
              <a:t>, where the results of a query you control are not returned in the application's responses.</a:t>
            </a:r>
          </a:p>
          <a:p>
            <a:r>
              <a:rPr lang="en-US" dirty="0"/>
              <a:t>Retrieving hidden data</a:t>
            </a:r>
          </a:p>
          <a:p>
            <a:pPr algn="just"/>
            <a:endParaRPr lang="en-US" dirty="0"/>
          </a:p>
          <a:p>
            <a:pPr algn="just"/>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48342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670142"/>
          </a:xfrm>
        </p:spPr>
        <p:txBody>
          <a:bodyPr/>
          <a:lstStyle/>
          <a:p>
            <a:r>
              <a:rPr lang="en-US" dirty="0" smtClean="0"/>
              <a:t>Impact</a:t>
            </a:r>
            <a:endParaRPr lang="en-US" dirty="0"/>
          </a:p>
        </p:txBody>
      </p:sp>
      <p:sp>
        <p:nvSpPr>
          <p:cNvPr id="4" name="Text Placeholder 3"/>
          <p:cNvSpPr>
            <a:spLocks noGrp="1"/>
          </p:cNvSpPr>
          <p:nvPr>
            <p:ph type="body" idx="2"/>
          </p:nvPr>
        </p:nvSpPr>
        <p:spPr>
          <a:xfrm>
            <a:off x="839788" y="1265129"/>
            <a:ext cx="10195642" cy="4603859"/>
          </a:xfrm>
        </p:spPr>
        <p:txBody>
          <a:bodyPr>
            <a:noAutofit/>
          </a:bodyPr>
          <a:lstStyle/>
          <a:p>
            <a:pPr algn="just"/>
            <a:r>
              <a:rPr lang="en-US" sz="1800" dirty="0"/>
              <a:t>Therefore, a successful SQL Injection attack can have very serious consequences.</a:t>
            </a:r>
          </a:p>
          <a:p>
            <a:pPr algn="just"/>
            <a:r>
              <a:rPr lang="en-US" sz="1800" dirty="0"/>
              <a:t>Attackers can use SQL Injections to find the credentials of other users in the database. They can then impersonate these users. The impersonated user may be a database administrator with all database privileges.</a:t>
            </a:r>
          </a:p>
          <a:p>
            <a:pPr algn="just"/>
            <a:r>
              <a:rPr lang="en-US" sz="1800" dirty="0"/>
              <a:t>SQL lets you select and output data from the database. An SQL Injection vulnerability could allow the attacker to gain complete access to all data in a database server.</a:t>
            </a:r>
          </a:p>
          <a:p>
            <a:pPr algn="just"/>
            <a:r>
              <a:rPr lang="en-US" sz="1800" dirty="0"/>
              <a:t>SQL also lets you alter data in a database and add new data. For example, in a financial application, an attacker could use SQL Injection to alter balances, void transactions, or transfer money to their account.</a:t>
            </a:r>
          </a:p>
          <a:p>
            <a:pPr algn="just"/>
            <a:r>
              <a:rPr lang="en-US" sz="1800" dirty="0"/>
              <a:t>You can use SQL to delete records from a database, even drop tables. Even if the administrator makes database backups, deletion of data could affect application availability until the database is restored. Also, backups may not cover the most recent data.</a:t>
            </a:r>
          </a:p>
          <a:p>
            <a:pPr algn="just"/>
            <a:r>
              <a:rPr lang="en-US" sz="1800" dirty="0"/>
              <a:t>In some database servers, you can access the operating system using the database server. This may be intentional or accidental. In such case, an attacker could use an SQL Injection as the initial vector and then attack the internal network behind a firewall.</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336461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02915" y="187891"/>
            <a:ext cx="9952473" cy="5673160"/>
          </a:xfrm>
        </p:spPr>
        <p:txBody>
          <a:bodyPr/>
          <a:lstStyle/>
          <a:p>
            <a:r>
              <a:rPr lang="en-US" sz="2800" b="1" dirty="0"/>
              <a:t>How to Prevent SQL Injections (</a:t>
            </a:r>
            <a:r>
              <a:rPr lang="en-US" sz="2800" b="1" dirty="0" err="1"/>
              <a:t>SQLi</a:t>
            </a:r>
            <a:r>
              <a:rPr lang="en-US" sz="2800" b="1" dirty="0" smtClean="0"/>
              <a:t>)</a:t>
            </a:r>
          </a:p>
          <a:p>
            <a:endParaRPr lang="en-US" b="1" dirty="0" smtClean="0"/>
          </a:p>
          <a:p>
            <a:endParaRPr lang="en-US" b="1" dirty="0"/>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8" name="AutoShape 2" descr="Train and maintain awareness"/>
          <p:cNvSpPr>
            <a:spLocks noChangeAspect="1" noChangeArrowheads="1"/>
          </p:cNvSpPr>
          <p:nvPr/>
        </p:nvSpPr>
        <p:spPr bwMode="auto">
          <a:xfrm>
            <a:off x="7312025" y="1406525"/>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Don’t trust any user input"/>
          <p:cNvSpPr>
            <a:spLocks noChangeAspect="1" noChangeArrowheads="1"/>
          </p:cNvSpPr>
          <p:nvPr/>
        </p:nvSpPr>
        <p:spPr bwMode="auto">
          <a:xfrm>
            <a:off x="7358063" y="1406525"/>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Use whitelists, not blacklists"/>
          <p:cNvSpPr>
            <a:spLocks noChangeAspect="1" noChangeArrowheads="1"/>
          </p:cNvSpPr>
          <p:nvPr/>
        </p:nvSpPr>
        <p:spPr bwMode="auto">
          <a:xfrm>
            <a:off x="9102725" y="1406525"/>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5" descr="Adopt the latest technologies"/>
          <p:cNvSpPr>
            <a:spLocks noChangeAspect="1" noChangeArrowheads="1"/>
          </p:cNvSpPr>
          <p:nvPr/>
        </p:nvSpPr>
        <p:spPr bwMode="auto">
          <a:xfrm>
            <a:off x="10847388" y="1406525"/>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Employ verified mechanisms"/>
          <p:cNvSpPr>
            <a:spLocks noChangeAspect="1" noChangeArrowheads="1"/>
          </p:cNvSpPr>
          <p:nvPr/>
        </p:nvSpPr>
        <p:spPr bwMode="auto">
          <a:xfrm>
            <a:off x="12592050" y="1406525"/>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7" descr="Scan regularly (with Acunetix)"/>
          <p:cNvSpPr>
            <a:spLocks noChangeAspect="1" noChangeArrowheads="1"/>
          </p:cNvSpPr>
          <p:nvPr/>
        </p:nvSpPr>
        <p:spPr bwMode="auto">
          <a:xfrm>
            <a:off x="14336713" y="1406525"/>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788" y="847725"/>
            <a:ext cx="7972425"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4529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02915" y="187891"/>
            <a:ext cx="9952473" cy="5673160"/>
          </a:xfrm>
        </p:spPr>
        <p:txBody>
          <a:bodyPr/>
          <a:lstStyle/>
          <a:p>
            <a:r>
              <a:rPr lang="en-US" sz="2800" b="1" dirty="0"/>
              <a:t>How to Prevent SQL Injections (</a:t>
            </a:r>
            <a:r>
              <a:rPr lang="en-US" sz="2800" b="1" dirty="0" err="1"/>
              <a:t>SQLi</a:t>
            </a:r>
            <a:r>
              <a:rPr lang="en-US" sz="2800" b="1" dirty="0" smtClean="0"/>
              <a:t>)</a:t>
            </a:r>
          </a:p>
          <a:p>
            <a:endParaRPr lang="en-US" b="1" dirty="0" smtClean="0"/>
          </a:p>
          <a:p>
            <a:endParaRPr lang="en-US" b="1" dirty="0"/>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8" name="AutoShape 2" descr="Train and maintain awareness"/>
          <p:cNvSpPr>
            <a:spLocks noChangeAspect="1" noChangeArrowheads="1"/>
          </p:cNvSpPr>
          <p:nvPr/>
        </p:nvSpPr>
        <p:spPr bwMode="auto">
          <a:xfrm>
            <a:off x="7312025" y="1406525"/>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Don’t trust any user input"/>
          <p:cNvSpPr>
            <a:spLocks noChangeAspect="1" noChangeArrowheads="1"/>
          </p:cNvSpPr>
          <p:nvPr/>
        </p:nvSpPr>
        <p:spPr bwMode="auto">
          <a:xfrm>
            <a:off x="7358063" y="1406525"/>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Use whitelists, not blacklists"/>
          <p:cNvSpPr>
            <a:spLocks noChangeAspect="1" noChangeArrowheads="1"/>
          </p:cNvSpPr>
          <p:nvPr/>
        </p:nvSpPr>
        <p:spPr bwMode="auto">
          <a:xfrm>
            <a:off x="9102725" y="1406525"/>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5" descr="Adopt the latest technologies"/>
          <p:cNvSpPr>
            <a:spLocks noChangeAspect="1" noChangeArrowheads="1"/>
          </p:cNvSpPr>
          <p:nvPr/>
        </p:nvSpPr>
        <p:spPr bwMode="auto">
          <a:xfrm>
            <a:off x="10847388" y="1406525"/>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Employ verified mechanisms"/>
          <p:cNvSpPr>
            <a:spLocks noChangeAspect="1" noChangeArrowheads="1"/>
          </p:cNvSpPr>
          <p:nvPr/>
        </p:nvSpPr>
        <p:spPr bwMode="auto">
          <a:xfrm>
            <a:off x="12592050" y="1406525"/>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7" descr="Scan regularly (with Acunetix)"/>
          <p:cNvSpPr>
            <a:spLocks noChangeAspect="1" noChangeArrowheads="1"/>
          </p:cNvSpPr>
          <p:nvPr/>
        </p:nvSpPr>
        <p:spPr bwMode="auto">
          <a:xfrm>
            <a:off x="14336713" y="1406525"/>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839244"/>
            <a:ext cx="8020050" cy="5347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437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93" name="Google Shape;293;p11"/>
          <p:cNvSpPr txBox="1"/>
          <p:nvPr/>
        </p:nvSpPr>
        <p:spPr>
          <a:xfrm>
            <a:off x="561051" y="1391654"/>
            <a:ext cx="7575551" cy="48012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Books: </a:t>
            </a:r>
            <a:endParaRPr sz="18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Web Design With HTML, CSS, JavaScript and jQuery Set, 1st Edition, by Jon Duckett.</a:t>
            </a:r>
            <a:endParaRPr dirty="0"/>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Web Applications, 3rd edition, Joel </a:t>
            </a:r>
            <a:r>
              <a:rPr lang="en-US" sz="1800" dirty="0" err="1">
                <a:solidFill>
                  <a:schemeClr val="dk1"/>
                </a:solidFill>
                <a:latin typeface="Times New Roman"/>
                <a:ea typeface="Times New Roman"/>
                <a:cs typeface="Times New Roman"/>
                <a:sym typeface="Times New Roman"/>
              </a:rPr>
              <a:t>Scambray</a:t>
            </a:r>
            <a:r>
              <a:rPr lang="en-US" sz="1800" dirty="0">
                <a:solidFill>
                  <a:schemeClr val="dk1"/>
                </a:solidFill>
                <a:latin typeface="Times New Roman"/>
                <a:ea typeface="Times New Roman"/>
                <a:cs typeface="Times New Roman"/>
                <a:sym typeface="Times New Roman"/>
              </a:rPr>
              <a:t>, Vincent Liu, Caleb Sima, Released October 2010, Publisher(s): McGraw-Hill</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Video Lectures : </a:t>
            </a:r>
            <a:endParaRPr sz="1800" b="1" dirty="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3"/>
              </a:rPr>
              <a:t>https://</a:t>
            </a:r>
            <a:r>
              <a:rPr lang="en-US" sz="1800" dirty="0" smtClean="0">
                <a:solidFill>
                  <a:schemeClr val="dk1"/>
                </a:solidFill>
                <a:latin typeface="Times New Roman"/>
                <a:ea typeface="Times New Roman"/>
                <a:cs typeface="Times New Roman"/>
                <a:sym typeface="Times New Roman"/>
                <a:hlinkClick r:id="rId3"/>
              </a:rPr>
              <a:t>www.youtube.com/watch?v=KUPlmDSDZLc</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b="1" dirty="0">
                <a:solidFill>
                  <a:schemeClr val="dk1"/>
                </a:solidFill>
                <a:latin typeface="Times New Roman"/>
                <a:ea typeface="Times New Roman"/>
                <a:cs typeface="Times New Roman"/>
                <a:sym typeface="Times New Roman"/>
                <a:hlinkClick r:id="rId4"/>
              </a:rPr>
              <a:t>https://</a:t>
            </a:r>
            <a:r>
              <a:rPr lang="en-US" sz="1800" b="1" dirty="0" smtClean="0">
                <a:solidFill>
                  <a:schemeClr val="dk1"/>
                </a:solidFill>
                <a:latin typeface="Times New Roman"/>
                <a:ea typeface="Times New Roman"/>
                <a:cs typeface="Times New Roman"/>
                <a:sym typeface="Times New Roman"/>
                <a:hlinkClick r:id="rId4"/>
              </a:rPr>
              <a:t>www.youtube.com/watch?v=NQ_WIyu9fUQ&amp;t=868s</a:t>
            </a:r>
            <a:endParaRPr lang="en-US" sz="1800" b="1" dirty="0" smtClean="0">
              <a:solidFill>
                <a:schemeClr val="dk1"/>
              </a:solidFill>
              <a:latin typeface="Times New Roman"/>
              <a:ea typeface="Times New Roman"/>
              <a:cs typeface="Times New Roman"/>
              <a:sym typeface="Times New Roman"/>
            </a:endParaRPr>
          </a:p>
          <a:p>
            <a:pPr lvl="0"/>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 Links:</a:t>
            </a:r>
            <a:endParaRPr dirty="0"/>
          </a:p>
          <a:p>
            <a:pPr marL="514350" lvl="0" indent="-514350">
              <a:buClr>
                <a:schemeClr val="dk1"/>
              </a:buClr>
              <a:buSzPts val="1800"/>
              <a:buFont typeface="Calibri"/>
              <a:buAutoNum type="arabicPeriod"/>
            </a:pPr>
            <a:r>
              <a:rPr lang="en-US" sz="1800" dirty="0">
                <a:solidFill>
                  <a:schemeClr val="dk1"/>
                </a:solidFill>
                <a:latin typeface="Times New Roman"/>
                <a:ea typeface="Times New Roman"/>
                <a:cs typeface="Times New Roman"/>
                <a:sym typeface="Times New Roman"/>
                <a:hlinkClick r:id="rId5"/>
              </a:rPr>
              <a:t>https://</a:t>
            </a:r>
            <a:r>
              <a:rPr lang="en-US" sz="1800" dirty="0" smtClean="0">
                <a:solidFill>
                  <a:schemeClr val="dk1"/>
                </a:solidFill>
                <a:latin typeface="Times New Roman"/>
                <a:ea typeface="Times New Roman"/>
                <a:cs typeface="Times New Roman"/>
                <a:sym typeface="Times New Roman"/>
                <a:hlinkClick r:id="rId5"/>
              </a:rPr>
              <a:t>portswigger.net/web-security/sql-injection</a:t>
            </a: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r>
              <a:rPr lang="en-US" sz="1800" dirty="0">
                <a:solidFill>
                  <a:schemeClr val="dk1"/>
                </a:solidFill>
                <a:latin typeface="Times New Roman"/>
                <a:ea typeface="Times New Roman"/>
                <a:cs typeface="Times New Roman"/>
                <a:sym typeface="Times New Roman"/>
                <a:hlinkClick r:id="rId6"/>
              </a:rPr>
              <a:t>https://www.imperva.com/learn/application-security/sql-injection-sqli</a:t>
            </a:r>
            <a:r>
              <a:rPr lang="en-US" sz="1800" dirty="0" smtClean="0">
                <a:solidFill>
                  <a:schemeClr val="dk1"/>
                </a:solidFill>
                <a:latin typeface="Times New Roman"/>
                <a:ea typeface="Times New Roman"/>
                <a:cs typeface="Times New Roman"/>
                <a:sym typeface="Times New Roman"/>
                <a:hlinkClick r:id="rId6"/>
              </a:rPr>
              <a:t>/</a:t>
            </a: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r>
              <a:rPr lang="en-US" sz="1800" dirty="0">
                <a:solidFill>
                  <a:schemeClr val="dk1"/>
                </a:solidFill>
                <a:latin typeface="Times New Roman"/>
                <a:ea typeface="Times New Roman"/>
                <a:cs typeface="Times New Roman"/>
                <a:sym typeface="Times New Roman"/>
                <a:hlinkClick r:id="rId7"/>
              </a:rPr>
              <a:t>https://owasp.org/www-community/attacks/xss</a:t>
            </a:r>
            <a:r>
              <a:rPr lang="en-US" sz="1800" dirty="0" smtClean="0">
                <a:solidFill>
                  <a:schemeClr val="dk1"/>
                </a:solidFill>
                <a:latin typeface="Times New Roman"/>
                <a:ea typeface="Times New Roman"/>
                <a:cs typeface="Times New Roman"/>
                <a:sym typeface="Times New Roman"/>
                <a:hlinkClick r:id="rId7"/>
              </a:rPr>
              <a:t>/</a:t>
            </a: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r>
              <a:rPr lang="en-US" sz="1800" dirty="0">
                <a:solidFill>
                  <a:schemeClr val="dk1"/>
                </a:solidFill>
                <a:latin typeface="Times New Roman"/>
                <a:ea typeface="Times New Roman"/>
                <a:cs typeface="Times New Roman"/>
                <a:sym typeface="Times New Roman"/>
                <a:hlinkClick r:id="rId8"/>
              </a:rPr>
              <a:t>https://www.acunetix.com/websitesecurity/cross-site-scripting</a:t>
            </a:r>
            <a:r>
              <a:rPr lang="en-US" sz="1800" dirty="0" smtClean="0">
                <a:solidFill>
                  <a:schemeClr val="dk1"/>
                </a:solidFill>
                <a:latin typeface="Times New Roman"/>
                <a:ea typeface="Times New Roman"/>
                <a:cs typeface="Times New Roman"/>
                <a:sym typeface="Times New Roman"/>
                <a:hlinkClick r:id="rId8"/>
              </a:rPr>
              <a:t>/</a:t>
            </a:r>
            <a:endParaRPr lang="en-US" sz="1800" dirty="0" smtClean="0">
              <a:solidFill>
                <a:schemeClr val="dk1"/>
              </a:solidFill>
              <a:latin typeface="Times New Roman"/>
              <a:ea typeface="Times New Roman"/>
              <a:cs typeface="Times New Roman"/>
              <a:sym typeface="Times New Roman"/>
            </a:endParaRPr>
          </a:p>
          <a:p>
            <a:pPr lvl="0">
              <a:buClr>
                <a:schemeClr val="dk1"/>
              </a:buClr>
              <a:buSzPts val="1800"/>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p:txBody>
      </p:sp>
      <p:grpSp>
        <p:nvGrpSpPr>
          <p:cNvPr id="294" name="Google Shape;294;p11"/>
          <p:cNvGrpSpPr/>
          <p:nvPr/>
        </p:nvGrpSpPr>
        <p:grpSpPr>
          <a:xfrm>
            <a:off x="9858375" y="2028825"/>
            <a:ext cx="1900238" cy="1893887"/>
            <a:chOff x="1259" y="3082"/>
            <a:chExt cx="884" cy="884"/>
          </a:xfrm>
        </p:grpSpPr>
        <p:sp>
          <p:nvSpPr>
            <p:cNvPr id="295" name="Google Shape;295;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05" name="Google Shape;305;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06" name="Google Shape;306;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07" name="Google Shape;307;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08" name="Google Shape;308;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09" name="Google Shape;309;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10" name="Google Shape;310;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12" name="Google Shape;312;p12"/>
          <p:cNvGrpSpPr/>
          <p:nvPr/>
        </p:nvGrpSpPr>
        <p:grpSpPr>
          <a:xfrm>
            <a:off x="222054" y="94089"/>
            <a:ext cx="410563" cy="1538089"/>
            <a:chOff x="83821" y="0"/>
            <a:chExt cx="219636" cy="903079"/>
          </a:xfrm>
        </p:grpSpPr>
        <p:sp>
          <p:nvSpPr>
            <p:cNvPr id="313" name="Google Shape;313;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16" name="Google Shape;316;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68" r:id="rId4" imgW="183878" imgH="183422" progId="">
                    <p:embed/>
                  </p:oleObj>
                </mc:Choice>
                <mc:Fallback>
                  <p:oleObj r:id="rId4" imgW="183878" imgH="183422" progId="">
                    <p:embed/>
                    <p:pic>
                      <p:nvPicPr>
                        <p:cNvPr id="316" name="Google Shape;316;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In this lecture, we will discuss:</a:t>
            </a:r>
            <a:endParaRPr dirty="0"/>
          </a:p>
          <a:p>
            <a:pPr marL="0" lvl="0" indent="-152400">
              <a:lnSpc>
                <a:spcPct val="100000"/>
              </a:lnSpc>
              <a:spcBef>
                <a:spcPts val="0"/>
              </a:spcBef>
              <a:buClr>
                <a:srgbClr val="000000"/>
              </a:buClr>
              <a:buSzPts val="2400"/>
              <a:buFont typeface="Arial"/>
              <a:buChar char="•"/>
            </a:pPr>
            <a:r>
              <a:rPr lang="en-US" sz="2400" dirty="0">
                <a:solidFill>
                  <a:srgbClr val="000000"/>
                </a:solidFill>
              </a:rPr>
              <a:t>Introduction to cross-site scripting, SQL injection</a:t>
            </a:r>
          </a:p>
          <a:p>
            <a:pPr marL="0" lvl="0" indent="0" algn="l" rtl="0">
              <a:lnSpc>
                <a:spcPct val="90000"/>
              </a:lnSpc>
              <a:spcBef>
                <a:spcPts val="100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dirty="0">
              <a:latin typeface="Times New Roman"/>
              <a:ea typeface="Times New Roman"/>
              <a:cs typeface="Times New Roman"/>
              <a:sym typeface="Times New Roman"/>
            </a:endParaRPr>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Cross-Site Scripting (XSS)</a:t>
            </a:r>
          </a:p>
        </p:txBody>
      </p:sp>
      <p:sp>
        <p:nvSpPr>
          <p:cNvPr id="7171" name="Content Placeholder 2"/>
          <p:cNvSpPr>
            <a:spLocks noGrp="1"/>
          </p:cNvSpPr>
          <p:nvPr>
            <p:ph sz="quarter" idx="1"/>
          </p:nvPr>
        </p:nvSpPr>
        <p:spPr/>
        <p:txBody>
          <a:bodyPr/>
          <a:lstStyle/>
          <a:p>
            <a:r>
              <a:rPr lang="en-US" altLang="en-US" smtClean="0"/>
              <a:t>XSS is a very common vulnerability</a:t>
            </a:r>
          </a:p>
          <a:p>
            <a:pPr lvl="1"/>
            <a:r>
              <a:rPr lang="en-US" altLang="en-US" smtClean="0"/>
              <a:t>Would be vulnerability of the decade except SQL injections are often far more serious</a:t>
            </a:r>
          </a:p>
          <a:p>
            <a:pPr lvl="1"/>
            <a:r>
              <a:rPr lang="en-US" altLang="en-US" smtClean="0"/>
              <a:t>XSS is used for a client to attack another client, not to attack a server</a:t>
            </a:r>
          </a:p>
          <a:p>
            <a:r>
              <a:rPr lang="en-US" altLang="en-US" smtClean="0"/>
              <a:t>An XSS vulnerability is as simple as echoing back user-input without sanitizing</a:t>
            </a:r>
          </a:p>
          <a:p>
            <a:pPr lvl="1"/>
            <a:r>
              <a:rPr lang="en-US" altLang="en-US" smtClean="0"/>
              <a:t>Ex: You submit: “</a:t>
            </a:r>
            <a:r>
              <a:rPr lang="en-US" altLang="en-US" sz="1800" smtClean="0">
                <a:latin typeface="Courier New" pitchFamily="49" charset="0"/>
                <a:cs typeface="Courier New" pitchFamily="49" charset="0"/>
              </a:rPr>
              <a:t>XYZ!!(2</a:t>
            </a:r>
            <a:r>
              <a:rPr lang="en-US" altLang="en-US" smtClean="0"/>
              <a:t>” to a search engine and it replies with “</a:t>
            </a:r>
            <a:r>
              <a:rPr lang="en-US" altLang="en-US" sz="1800" smtClean="0">
                <a:latin typeface="Courier New" pitchFamily="49" charset="0"/>
                <a:cs typeface="Courier New" pitchFamily="49" charset="0"/>
              </a:rPr>
              <a:t>XYZ!!(2 no results found</a:t>
            </a:r>
            <a:r>
              <a:rPr lang="en-US" altLang="en-US" smtClean="0"/>
              <a:t>”</a:t>
            </a:r>
          </a:p>
        </p:txBody>
      </p:sp>
    </p:spTree>
    <p:extLst>
      <p:ext uri="{BB962C8B-B14F-4D97-AF65-F5344CB8AC3E}">
        <p14:creationId xmlns:p14="http://schemas.microsoft.com/office/powerpoint/2010/main" val="150752473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“Security Context”</a:t>
            </a:r>
          </a:p>
        </p:txBody>
      </p:sp>
      <p:sp>
        <p:nvSpPr>
          <p:cNvPr id="8195" name="Content Placeholder 2"/>
          <p:cNvSpPr>
            <a:spLocks noGrp="1"/>
          </p:cNvSpPr>
          <p:nvPr>
            <p:ph sz="quarter" idx="1"/>
          </p:nvPr>
        </p:nvSpPr>
        <p:spPr/>
        <p:txBody>
          <a:bodyPr/>
          <a:lstStyle/>
          <a:p>
            <a:r>
              <a:rPr lang="en-US" altLang="en-US" smtClean="0"/>
              <a:t>We define a </a:t>
            </a:r>
            <a:r>
              <a:rPr lang="en-US" altLang="en-US" smtClean="0">
                <a:solidFill>
                  <a:srgbClr val="00B0F0"/>
                </a:solidFill>
              </a:rPr>
              <a:t>security context </a:t>
            </a:r>
            <a:r>
              <a:rPr lang="en-US" altLang="en-US" smtClean="0"/>
              <a:t>to be the set of rules that govern how cookies are handled between domains</a:t>
            </a:r>
          </a:p>
          <a:p>
            <a:r>
              <a:rPr lang="en-US" altLang="en-US" smtClean="0"/>
              <a:t>Users might have </a:t>
            </a:r>
            <a:r>
              <a:rPr lang="en-US" altLang="en-US" smtClean="0">
                <a:solidFill>
                  <a:srgbClr val="00B0F0"/>
                </a:solidFill>
              </a:rPr>
              <a:t>several contexts </a:t>
            </a:r>
            <a:r>
              <a:rPr lang="en-US" altLang="en-US" smtClean="0"/>
              <a:t>active at the same time</a:t>
            </a:r>
          </a:p>
          <a:p>
            <a:pPr lvl="1"/>
            <a:r>
              <a:rPr lang="en-US" altLang="en-US" smtClean="0"/>
              <a:t>Ex: An unexpired session token with a bank sitting in another browser window (logout or browser death usually purges these tokens, but users will often neglect to do either)</a:t>
            </a:r>
          </a:p>
        </p:txBody>
      </p:sp>
    </p:spTree>
    <p:extLst>
      <p:ext uri="{BB962C8B-B14F-4D97-AF65-F5344CB8AC3E}">
        <p14:creationId xmlns:p14="http://schemas.microsoft.com/office/powerpoint/2010/main" val="20863750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XSS</a:t>
            </a:r>
          </a:p>
        </p:txBody>
      </p:sp>
      <p:sp>
        <p:nvSpPr>
          <p:cNvPr id="9219" name="Content Placeholder 2"/>
          <p:cNvSpPr>
            <a:spLocks noGrp="1"/>
          </p:cNvSpPr>
          <p:nvPr>
            <p:ph sz="quarter" idx="1"/>
          </p:nvPr>
        </p:nvSpPr>
        <p:spPr/>
        <p:txBody>
          <a:bodyPr/>
          <a:lstStyle/>
          <a:p>
            <a:r>
              <a:rPr lang="en-US" altLang="en-US" smtClean="0"/>
              <a:t>The idea of XSS is for an attacker to inject malicious javascript into a security context that it does not own</a:t>
            </a:r>
          </a:p>
          <a:p>
            <a:pPr lvl="1"/>
            <a:r>
              <a:rPr lang="en-US" altLang="en-US" smtClean="0"/>
              <a:t>And, as we know, this means things like session tokens can be sent anywhere we like</a:t>
            </a:r>
          </a:p>
        </p:txBody>
      </p:sp>
    </p:spTree>
    <p:extLst>
      <p:ext uri="{BB962C8B-B14F-4D97-AF65-F5344CB8AC3E}">
        <p14:creationId xmlns:p14="http://schemas.microsoft.com/office/powerpoint/2010/main" val="18357959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444500"/>
            <a:ext cx="2565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4300" y="249238"/>
            <a:ext cx="189653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9718" y="4868863"/>
            <a:ext cx="32893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a:off x="3185584" y="757239"/>
            <a:ext cx="3953933"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5967677" y="2884224"/>
            <a:ext cx="2595563" cy="10435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1824833" y="2758282"/>
            <a:ext cx="2776537" cy="1130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02518" y="1281114"/>
            <a:ext cx="3953933"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9381067" y="5511801"/>
            <a:ext cx="1346844" cy="52322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i="1">
                <a:solidFill>
                  <a:schemeClr val="tx1"/>
                </a:solidFill>
                <a:latin typeface="Times New Roman" pitchFamily="18" charset="0"/>
              </a:defRPr>
            </a:lvl1pPr>
            <a:lvl2pPr marL="742950" indent="-285750" eaLnBrk="0" hangingPunct="0">
              <a:defRPr i="1">
                <a:solidFill>
                  <a:schemeClr val="tx1"/>
                </a:solidFill>
                <a:latin typeface="Times New Roman" pitchFamily="18" charset="0"/>
              </a:defRPr>
            </a:lvl2pPr>
            <a:lvl3pPr marL="1143000" indent="-228600" eaLnBrk="0" hangingPunct="0">
              <a:defRPr i="1">
                <a:solidFill>
                  <a:schemeClr val="tx1"/>
                </a:solidFill>
                <a:latin typeface="Times New Roman" pitchFamily="18" charset="0"/>
              </a:defRPr>
            </a:lvl3pPr>
            <a:lvl4pPr marL="1600200" indent="-228600" eaLnBrk="0" hangingPunct="0">
              <a:defRPr i="1">
                <a:solidFill>
                  <a:schemeClr val="tx1"/>
                </a:solidFill>
                <a:latin typeface="Times New Roman" pitchFamily="18" charset="0"/>
              </a:defRPr>
            </a:lvl4pPr>
            <a:lvl5pPr marL="2057400" indent="-228600" eaLnBrk="0" hangingPunct="0">
              <a:defRPr i="1">
                <a:solidFill>
                  <a:schemeClr val="tx1"/>
                </a:solidFill>
                <a:latin typeface="Times New Roman" pitchFamily="18" charset="0"/>
              </a:defRPr>
            </a:lvl5pPr>
            <a:lvl6pPr marL="2514600" indent="-228600" eaLnBrk="0" fontAlgn="base" hangingPunct="0">
              <a:spcBef>
                <a:spcPct val="0"/>
              </a:spcBef>
              <a:spcAft>
                <a:spcPct val="0"/>
              </a:spcAft>
              <a:defRPr i="1">
                <a:solidFill>
                  <a:schemeClr val="tx1"/>
                </a:solidFill>
                <a:latin typeface="Times New Roman" pitchFamily="18" charset="0"/>
              </a:defRPr>
            </a:lvl6pPr>
            <a:lvl7pPr marL="2971800" indent="-228600" eaLnBrk="0" fontAlgn="base" hangingPunct="0">
              <a:spcBef>
                <a:spcPct val="0"/>
              </a:spcBef>
              <a:spcAft>
                <a:spcPct val="0"/>
              </a:spcAft>
              <a:defRPr i="1">
                <a:solidFill>
                  <a:schemeClr val="tx1"/>
                </a:solidFill>
                <a:latin typeface="Times New Roman" pitchFamily="18" charset="0"/>
              </a:defRPr>
            </a:lvl7pPr>
            <a:lvl8pPr marL="3429000" indent="-228600" eaLnBrk="0" fontAlgn="base" hangingPunct="0">
              <a:spcBef>
                <a:spcPct val="0"/>
              </a:spcBef>
              <a:spcAft>
                <a:spcPct val="0"/>
              </a:spcAft>
              <a:defRPr i="1">
                <a:solidFill>
                  <a:schemeClr val="tx1"/>
                </a:solidFill>
                <a:latin typeface="Times New Roman" pitchFamily="18" charset="0"/>
              </a:defRPr>
            </a:lvl8pPr>
            <a:lvl9pPr marL="3886200" indent="-228600" eaLnBrk="0" fontAlgn="base" hangingPunct="0">
              <a:spcBef>
                <a:spcPct val="0"/>
              </a:spcBef>
              <a:spcAft>
                <a:spcPct val="0"/>
              </a:spcAft>
              <a:defRPr i="1">
                <a:solidFill>
                  <a:schemeClr val="tx1"/>
                </a:solidFill>
                <a:latin typeface="Times New Roman" pitchFamily="18" charset="0"/>
              </a:defRPr>
            </a:lvl9pPr>
          </a:lstStyle>
          <a:p>
            <a:pPr eaLnBrk="1" hangingPunct="1"/>
            <a:r>
              <a:rPr lang="en-US" altLang="en-US"/>
              <a:t>Typically called</a:t>
            </a:r>
          </a:p>
          <a:p>
            <a:pPr eaLnBrk="1" hangingPunct="1"/>
            <a:r>
              <a:rPr lang="en-US" altLang="en-US"/>
              <a:t>“reflected” XSS</a:t>
            </a:r>
          </a:p>
        </p:txBody>
      </p:sp>
      <p:sp>
        <p:nvSpPr>
          <p:cNvPr id="22" name="TextBox 21"/>
          <p:cNvSpPr txBox="1">
            <a:spLocks noChangeArrowheads="1"/>
          </p:cNvSpPr>
          <p:nvPr/>
        </p:nvSpPr>
        <p:spPr bwMode="auto">
          <a:xfrm>
            <a:off x="7429500" y="3348038"/>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Times New Roman" pitchFamily="18" charset="0"/>
              </a:defRPr>
            </a:lvl1pPr>
            <a:lvl2pPr marL="742950" indent="-285750" eaLnBrk="0" hangingPunct="0">
              <a:defRPr i="1">
                <a:solidFill>
                  <a:schemeClr val="tx1"/>
                </a:solidFill>
                <a:latin typeface="Times New Roman" pitchFamily="18" charset="0"/>
              </a:defRPr>
            </a:lvl2pPr>
            <a:lvl3pPr marL="1143000" indent="-228600" eaLnBrk="0" hangingPunct="0">
              <a:defRPr i="1">
                <a:solidFill>
                  <a:schemeClr val="tx1"/>
                </a:solidFill>
                <a:latin typeface="Times New Roman" pitchFamily="18" charset="0"/>
              </a:defRPr>
            </a:lvl3pPr>
            <a:lvl4pPr marL="1600200" indent="-228600" eaLnBrk="0" hangingPunct="0">
              <a:defRPr i="1">
                <a:solidFill>
                  <a:schemeClr val="tx1"/>
                </a:solidFill>
                <a:latin typeface="Times New Roman" pitchFamily="18" charset="0"/>
              </a:defRPr>
            </a:lvl4pPr>
            <a:lvl5pPr marL="2057400" indent="-228600" eaLnBrk="0" hangingPunct="0">
              <a:defRPr i="1">
                <a:solidFill>
                  <a:schemeClr val="tx1"/>
                </a:solidFill>
                <a:latin typeface="Times New Roman" pitchFamily="18" charset="0"/>
              </a:defRPr>
            </a:lvl5pPr>
            <a:lvl6pPr marL="2514600" indent="-228600" eaLnBrk="0" fontAlgn="base" hangingPunct="0">
              <a:spcBef>
                <a:spcPct val="0"/>
              </a:spcBef>
              <a:spcAft>
                <a:spcPct val="0"/>
              </a:spcAft>
              <a:defRPr i="1">
                <a:solidFill>
                  <a:schemeClr val="tx1"/>
                </a:solidFill>
                <a:latin typeface="Times New Roman" pitchFamily="18" charset="0"/>
              </a:defRPr>
            </a:lvl6pPr>
            <a:lvl7pPr marL="2971800" indent="-228600" eaLnBrk="0" fontAlgn="base" hangingPunct="0">
              <a:spcBef>
                <a:spcPct val="0"/>
              </a:spcBef>
              <a:spcAft>
                <a:spcPct val="0"/>
              </a:spcAft>
              <a:defRPr i="1">
                <a:solidFill>
                  <a:schemeClr val="tx1"/>
                </a:solidFill>
                <a:latin typeface="Times New Roman" pitchFamily="18" charset="0"/>
              </a:defRPr>
            </a:lvl7pPr>
            <a:lvl8pPr marL="3429000" indent="-228600" eaLnBrk="0" fontAlgn="base" hangingPunct="0">
              <a:spcBef>
                <a:spcPct val="0"/>
              </a:spcBef>
              <a:spcAft>
                <a:spcPct val="0"/>
              </a:spcAft>
              <a:defRPr i="1">
                <a:solidFill>
                  <a:schemeClr val="tx1"/>
                </a:solidFill>
                <a:latin typeface="Times New Roman" pitchFamily="18" charset="0"/>
              </a:defRPr>
            </a:lvl8pPr>
            <a:lvl9pPr marL="3886200" indent="-228600" eaLnBrk="0" fontAlgn="base" hangingPunct="0">
              <a:spcBef>
                <a:spcPct val="0"/>
              </a:spcBef>
              <a:spcAft>
                <a:spcPct val="0"/>
              </a:spcAft>
              <a:defRPr i="1">
                <a:solidFill>
                  <a:schemeClr val="tx1"/>
                </a:solidFill>
                <a:latin typeface="Times New Roman" pitchFamily="18" charset="0"/>
              </a:defRPr>
            </a:lvl9pPr>
          </a:lstStyle>
          <a:p>
            <a:pPr eaLnBrk="1" hangingPunct="1"/>
            <a:r>
              <a:rPr lang="en-US" altLang="en-US"/>
              <a:t>Link to bank with malicious </a:t>
            </a:r>
          </a:p>
          <a:p>
            <a:pPr eaLnBrk="1" hangingPunct="1"/>
            <a:r>
              <a:rPr lang="en-US" altLang="en-US"/>
              <a:t>javascript given as parameter</a:t>
            </a:r>
          </a:p>
        </p:txBody>
      </p:sp>
      <p:sp>
        <p:nvSpPr>
          <p:cNvPr id="23" name="TextBox 22"/>
          <p:cNvSpPr txBox="1">
            <a:spLocks noChangeArrowheads="1"/>
          </p:cNvSpPr>
          <p:nvPr/>
        </p:nvSpPr>
        <p:spPr bwMode="auto">
          <a:xfrm>
            <a:off x="3651251" y="304800"/>
            <a:ext cx="19543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Times New Roman" pitchFamily="18" charset="0"/>
              </a:defRPr>
            </a:lvl1pPr>
            <a:lvl2pPr marL="742950" indent="-285750" eaLnBrk="0" hangingPunct="0">
              <a:defRPr i="1">
                <a:solidFill>
                  <a:schemeClr val="tx1"/>
                </a:solidFill>
                <a:latin typeface="Times New Roman" pitchFamily="18" charset="0"/>
              </a:defRPr>
            </a:lvl2pPr>
            <a:lvl3pPr marL="1143000" indent="-228600" eaLnBrk="0" hangingPunct="0">
              <a:defRPr i="1">
                <a:solidFill>
                  <a:schemeClr val="tx1"/>
                </a:solidFill>
                <a:latin typeface="Times New Roman" pitchFamily="18" charset="0"/>
              </a:defRPr>
            </a:lvl3pPr>
            <a:lvl4pPr marL="1600200" indent="-228600" eaLnBrk="0" hangingPunct="0">
              <a:defRPr i="1">
                <a:solidFill>
                  <a:schemeClr val="tx1"/>
                </a:solidFill>
                <a:latin typeface="Times New Roman" pitchFamily="18" charset="0"/>
              </a:defRPr>
            </a:lvl4pPr>
            <a:lvl5pPr marL="2057400" indent="-228600" eaLnBrk="0" hangingPunct="0">
              <a:defRPr i="1">
                <a:solidFill>
                  <a:schemeClr val="tx1"/>
                </a:solidFill>
                <a:latin typeface="Times New Roman" pitchFamily="18" charset="0"/>
              </a:defRPr>
            </a:lvl5pPr>
            <a:lvl6pPr marL="2514600" indent="-228600" eaLnBrk="0" fontAlgn="base" hangingPunct="0">
              <a:spcBef>
                <a:spcPct val="0"/>
              </a:spcBef>
              <a:spcAft>
                <a:spcPct val="0"/>
              </a:spcAft>
              <a:defRPr i="1">
                <a:solidFill>
                  <a:schemeClr val="tx1"/>
                </a:solidFill>
                <a:latin typeface="Times New Roman" pitchFamily="18" charset="0"/>
              </a:defRPr>
            </a:lvl6pPr>
            <a:lvl7pPr marL="2971800" indent="-228600" eaLnBrk="0" fontAlgn="base" hangingPunct="0">
              <a:spcBef>
                <a:spcPct val="0"/>
              </a:spcBef>
              <a:spcAft>
                <a:spcPct val="0"/>
              </a:spcAft>
              <a:defRPr i="1">
                <a:solidFill>
                  <a:schemeClr val="tx1"/>
                </a:solidFill>
                <a:latin typeface="Times New Roman" pitchFamily="18" charset="0"/>
              </a:defRPr>
            </a:lvl7pPr>
            <a:lvl8pPr marL="3429000" indent="-228600" eaLnBrk="0" fontAlgn="base" hangingPunct="0">
              <a:spcBef>
                <a:spcPct val="0"/>
              </a:spcBef>
              <a:spcAft>
                <a:spcPct val="0"/>
              </a:spcAft>
              <a:defRPr i="1">
                <a:solidFill>
                  <a:schemeClr val="tx1"/>
                </a:solidFill>
                <a:latin typeface="Times New Roman" pitchFamily="18" charset="0"/>
              </a:defRPr>
            </a:lvl8pPr>
            <a:lvl9pPr marL="3886200" indent="-228600" eaLnBrk="0" fontAlgn="base" hangingPunct="0">
              <a:spcBef>
                <a:spcPct val="0"/>
              </a:spcBef>
              <a:spcAft>
                <a:spcPct val="0"/>
              </a:spcAft>
              <a:defRPr i="1">
                <a:solidFill>
                  <a:schemeClr val="tx1"/>
                </a:solidFill>
                <a:latin typeface="Times New Roman" pitchFamily="18" charset="0"/>
              </a:defRPr>
            </a:lvl9pPr>
          </a:lstStyle>
          <a:p>
            <a:pPr eaLnBrk="1" hangingPunct="1"/>
            <a:r>
              <a:rPr lang="en-US" altLang="en-US"/>
              <a:t>user connects to evil site</a:t>
            </a:r>
          </a:p>
        </p:txBody>
      </p:sp>
      <p:sp>
        <p:nvSpPr>
          <p:cNvPr id="24" name="TextBox 23"/>
          <p:cNvSpPr txBox="1">
            <a:spLocks noChangeArrowheads="1"/>
          </p:cNvSpPr>
          <p:nvPr/>
        </p:nvSpPr>
        <p:spPr bwMode="auto">
          <a:xfrm>
            <a:off x="3613152" y="1363663"/>
            <a:ext cx="1957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Times New Roman" pitchFamily="18" charset="0"/>
              </a:defRPr>
            </a:lvl1pPr>
            <a:lvl2pPr marL="742950" indent="-285750" eaLnBrk="0" hangingPunct="0">
              <a:defRPr i="1">
                <a:solidFill>
                  <a:schemeClr val="tx1"/>
                </a:solidFill>
                <a:latin typeface="Times New Roman" pitchFamily="18" charset="0"/>
              </a:defRPr>
            </a:lvl2pPr>
            <a:lvl3pPr marL="1143000" indent="-228600" eaLnBrk="0" hangingPunct="0">
              <a:defRPr i="1">
                <a:solidFill>
                  <a:schemeClr val="tx1"/>
                </a:solidFill>
                <a:latin typeface="Times New Roman" pitchFamily="18" charset="0"/>
              </a:defRPr>
            </a:lvl3pPr>
            <a:lvl4pPr marL="1600200" indent="-228600" eaLnBrk="0" hangingPunct="0">
              <a:defRPr i="1">
                <a:solidFill>
                  <a:schemeClr val="tx1"/>
                </a:solidFill>
                <a:latin typeface="Times New Roman" pitchFamily="18" charset="0"/>
              </a:defRPr>
            </a:lvl4pPr>
            <a:lvl5pPr marL="2057400" indent="-228600" eaLnBrk="0" hangingPunct="0">
              <a:defRPr i="1">
                <a:solidFill>
                  <a:schemeClr val="tx1"/>
                </a:solidFill>
                <a:latin typeface="Times New Roman" pitchFamily="18" charset="0"/>
              </a:defRPr>
            </a:lvl5pPr>
            <a:lvl6pPr marL="2514600" indent="-228600" eaLnBrk="0" fontAlgn="base" hangingPunct="0">
              <a:spcBef>
                <a:spcPct val="0"/>
              </a:spcBef>
              <a:spcAft>
                <a:spcPct val="0"/>
              </a:spcAft>
              <a:defRPr i="1">
                <a:solidFill>
                  <a:schemeClr val="tx1"/>
                </a:solidFill>
                <a:latin typeface="Times New Roman" pitchFamily="18" charset="0"/>
              </a:defRPr>
            </a:lvl6pPr>
            <a:lvl7pPr marL="2971800" indent="-228600" eaLnBrk="0" fontAlgn="base" hangingPunct="0">
              <a:spcBef>
                <a:spcPct val="0"/>
              </a:spcBef>
              <a:spcAft>
                <a:spcPct val="0"/>
              </a:spcAft>
              <a:defRPr i="1">
                <a:solidFill>
                  <a:schemeClr val="tx1"/>
                </a:solidFill>
                <a:latin typeface="Times New Roman" pitchFamily="18" charset="0"/>
              </a:defRPr>
            </a:lvl7pPr>
            <a:lvl8pPr marL="3429000" indent="-228600" eaLnBrk="0" fontAlgn="base" hangingPunct="0">
              <a:spcBef>
                <a:spcPct val="0"/>
              </a:spcBef>
              <a:spcAft>
                <a:spcPct val="0"/>
              </a:spcAft>
              <a:defRPr i="1">
                <a:solidFill>
                  <a:schemeClr val="tx1"/>
                </a:solidFill>
                <a:latin typeface="Times New Roman" pitchFamily="18" charset="0"/>
              </a:defRPr>
            </a:lvl8pPr>
            <a:lvl9pPr marL="3886200" indent="-228600" eaLnBrk="0" fontAlgn="base" hangingPunct="0">
              <a:spcBef>
                <a:spcPct val="0"/>
              </a:spcBef>
              <a:spcAft>
                <a:spcPct val="0"/>
              </a:spcAft>
              <a:defRPr i="1">
                <a:solidFill>
                  <a:schemeClr val="tx1"/>
                </a:solidFill>
                <a:latin typeface="Times New Roman" pitchFamily="18" charset="0"/>
              </a:defRPr>
            </a:lvl9pPr>
          </a:lstStyle>
          <a:p>
            <a:pPr eaLnBrk="1" hangingPunct="1"/>
            <a:r>
              <a:rPr lang="en-US" altLang="en-US"/>
              <a:t>javascript executes as if</a:t>
            </a:r>
          </a:p>
          <a:p>
            <a:pPr eaLnBrk="1" hangingPunct="1"/>
            <a:r>
              <a:rPr lang="en-US" altLang="en-US"/>
              <a:t>from bank; tokens stolen</a:t>
            </a:r>
          </a:p>
        </p:txBody>
      </p:sp>
      <p:sp>
        <p:nvSpPr>
          <p:cNvPr id="25" name="TextBox 24"/>
          <p:cNvSpPr txBox="1">
            <a:spLocks noChangeArrowheads="1"/>
          </p:cNvSpPr>
          <p:nvPr/>
        </p:nvSpPr>
        <p:spPr bwMode="auto">
          <a:xfrm>
            <a:off x="186267" y="3611564"/>
            <a:ext cx="307551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itchFamily="18" charset="0"/>
              </a:defRPr>
            </a:lvl1pPr>
            <a:lvl2pPr marL="742950" indent="-285750" eaLnBrk="0" hangingPunct="0">
              <a:defRPr i="1">
                <a:solidFill>
                  <a:schemeClr val="tx1"/>
                </a:solidFill>
                <a:latin typeface="Times New Roman" pitchFamily="18" charset="0"/>
              </a:defRPr>
            </a:lvl2pPr>
            <a:lvl3pPr marL="1143000" indent="-228600" eaLnBrk="0" hangingPunct="0">
              <a:defRPr i="1">
                <a:solidFill>
                  <a:schemeClr val="tx1"/>
                </a:solidFill>
                <a:latin typeface="Times New Roman" pitchFamily="18" charset="0"/>
              </a:defRPr>
            </a:lvl3pPr>
            <a:lvl4pPr marL="1600200" indent="-228600" eaLnBrk="0" hangingPunct="0">
              <a:defRPr i="1">
                <a:solidFill>
                  <a:schemeClr val="tx1"/>
                </a:solidFill>
                <a:latin typeface="Times New Roman" pitchFamily="18" charset="0"/>
              </a:defRPr>
            </a:lvl4pPr>
            <a:lvl5pPr marL="2057400" indent="-228600" eaLnBrk="0" hangingPunct="0">
              <a:defRPr i="1">
                <a:solidFill>
                  <a:schemeClr val="tx1"/>
                </a:solidFill>
                <a:latin typeface="Times New Roman" pitchFamily="18" charset="0"/>
              </a:defRPr>
            </a:lvl5pPr>
            <a:lvl6pPr marL="2514600" indent="-228600" eaLnBrk="0" fontAlgn="base" hangingPunct="0">
              <a:spcBef>
                <a:spcPct val="0"/>
              </a:spcBef>
              <a:spcAft>
                <a:spcPct val="0"/>
              </a:spcAft>
              <a:defRPr i="1">
                <a:solidFill>
                  <a:schemeClr val="tx1"/>
                </a:solidFill>
                <a:latin typeface="Times New Roman" pitchFamily="18" charset="0"/>
              </a:defRPr>
            </a:lvl6pPr>
            <a:lvl7pPr marL="2971800" indent="-228600" eaLnBrk="0" fontAlgn="base" hangingPunct="0">
              <a:spcBef>
                <a:spcPct val="0"/>
              </a:spcBef>
              <a:spcAft>
                <a:spcPct val="0"/>
              </a:spcAft>
              <a:defRPr i="1">
                <a:solidFill>
                  <a:schemeClr val="tx1"/>
                </a:solidFill>
                <a:latin typeface="Times New Roman" pitchFamily="18" charset="0"/>
              </a:defRPr>
            </a:lvl7pPr>
            <a:lvl8pPr marL="3429000" indent="-228600" eaLnBrk="0" fontAlgn="base" hangingPunct="0">
              <a:spcBef>
                <a:spcPct val="0"/>
              </a:spcBef>
              <a:spcAft>
                <a:spcPct val="0"/>
              </a:spcAft>
              <a:defRPr i="1">
                <a:solidFill>
                  <a:schemeClr val="tx1"/>
                </a:solidFill>
                <a:latin typeface="Times New Roman" pitchFamily="18" charset="0"/>
              </a:defRPr>
            </a:lvl8pPr>
            <a:lvl9pPr marL="3886200" indent="-228600" eaLnBrk="0" fontAlgn="base" hangingPunct="0">
              <a:spcBef>
                <a:spcPct val="0"/>
              </a:spcBef>
              <a:spcAft>
                <a:spcPct val="0"/>
              </a:spcAft>
              <a:defRPr i="1">
                <a:solidFill>
                  <a:schemeClr val="tx1"/>
                </a:solidFill>
                <a:latin typeface="Times New Roman" pitchFamily="18" charset="0"/>
              </a:defRPr>
            </a:lvl9pPr>
          </a:lstStyle>
          <a:p>
            <a:pPr eaLnBrk="1" hangingPunct="1"/>
            <a:r>
              <a:rPr lang="en-US" altLang="en-US"/>
              <a:t>malicious javascript</a:t>
            </a:r>
          </a:p>
          <a:p>
            <a:pPr eaLnBrk="1" hangingPunct="1"/>
            <a:r>
              <a:rPr lang="en-US" altLang="en-US"/>
              <a:t>reflected back to user with bank’s security context</a:t>
            </a:r>
          </a:p>
        </p:txBody>
      </p:sp>
    </p:spTree>
    <p:extLst>
      <p:ext uri="{BB962C8B-B14F-4D97-AF65-F5344CB8AC3E}">
        <p14:creationId xmlns:p14="http://schemas.microsoft.com/office/powerpoint/2010/main" val="30061509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2000"/>
                                        <p:tgtEl>
                                          <p:spTgt spid="23"/>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000"/>
                                        <p:tgtEl>
                                          <p:spTgt spid="102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0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2000"/>
                                        <p:tgtEl>
                                          <p:spTgt spid="22"/>
                                        </p:tgtEl>
                                      </p:cBhvr>
                                    </p:animEffect>
                                  </p:childTnLst>
                                </p:cTn>
                              </p:par>
                              <p:par>
                                <p:cTn id="27" presetID="10"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animEffect transition="in" filter="fade">
                                      <p:cBhvr>
                                        <p:cTn id="29" dur="2000"/>
                                        <p:tgtEl>
                                          <p:spTgt spid="102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20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000"/>
                                        <p:tgtEl>
                                          <p:spTgt spid="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20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2000"/>
                                        <p:tgtEl>
                                          <p:spTgt spid="2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ssolve">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Demo on moxie</a:t>
            </a:r>
          </a:p>
        </p:txBody>
      </p:sp>
      <p:sp>
        <p:nvSpPr>
          <p:cNvPr id="3" name="Content Placeholder 2"/>
          <p:cNvSpPr>
            <a:spLocks noGrp="1"/>
          </p:cNvSpPr>
          <p:nvPr>
            <p:ph sz="quarter" idx="1"/>
          </p:nvPr>
        </p:nvSpPr>
        <p:spPr>
          <a:xfrm>
            <a:off x="817033" y="1600200"/>
            <a:ext cx="10871200" cy="5151438"/>
          </a:xfrm>
        </p:spPr>
        <p:txBody>
          <a:bodyPr>
            <a:normAutofit/>
          </a:bodyPr>
          <a:lstStyle/>
          <a:p>
            <a:pPr>
              <a:defRPr/>
            </a:pPr>
            <a:r>
              <a:rPr lang="en-US" dirty="0" smtClean="0"/>
              <a:t>Visit </a:t>
            </a:r>
            <a:r>
              <a:rPr lang="en-US" sz="2100" dirty="0" smtClean="0">
                <a:latin typeface="Courier New" pitchFamily="49" charset="0"/>
                <a:cs typeface="Courier New" pitchFamily="49" charset="0"/>
              </a:rPr>
              <a:t>stateful.php</a:t>
            </a:r>
            <a:r>
              <a:rPr lang="en-US" dirty="0" smtClean="0"/>
              <a:t> to establish </a:t>
            </a:r>
            <a:r>
              <a:rPr lang="en-US" dirty="0" smtClean="0">
                <a:solidFill>
                  <a:srgbClr val="00B0F0"/>
                </a:solidFill>
              </a:rPr>
              <a:t>highly valuable </a:t>
            </a:r>
            <a:r>
              <a:rPr lang="en-US" dirty="0" smtClean="0"/>
              <a:t>session ID</a:t>
            </a:r>
          </a:p>
          <a:p>
            <a:pPr>
              <a:defRPr/>
            </a:pPr>
            <a:r>
              <a:rPr lang="en-US" dirty="0" smtClean="0"/>
              <a:t>View </a:t>
            </a:r>
            <a:r>
              <a:rPr lang="en-US" sz="2000" dirty="0" smtClean="0">
                <a:latin typeface="Courier New" pitchFamily="49" charset="0"/>
                <a:cs typeface="Courier New" pitchFamily="49" charset="0"/>
              </a:rPr>
              <a:t>xss.php</a:t>
            </a:r>
            <a:r>
              <a:rPr lang="en-US" dirty="0" smtClean="0"/>
              <a:t> behavior</a:t>
            </a:r>
          </a:p>
          <a:p>
            <a:pPr>
              <a:defRPr/>
            </a:pPr>
            <a:r>
              <a:rPr lang="en-US" dirty="0" smtClean="0"/>
              <a:t>Look at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drevil</a:t>
            </a:r>
            <a:r>
              <a:rPr lang="en-US" sz="2000" dirty="0" smtClean="0">
                <a:latin typeface="Courier New" pitchFamily="49" charset="0"/>
                <a:cs typeface="Courier New" pitchFamily="49" charset="0"/>
              </a:rPr>
              <a:t> </a:t>
            </a:r>
            <a:r>
              <a:rPr lang="en-US" dirty="0" smtClean="0"/>
              <a:t>on moxie</a:t>
            </a:r>
          </a:p>
          <a:p>
            <a:pPr lvl="1">
              <a:defRPr/>
            </a:pPr>
            <a:r>
              <a:rPr lang="en-US" dirty="0" smtClean="0"/>
              <a:t>Note the warm innocent feel of the page</a:t>
            </a:r>
          </a:p>
          <a:p>
            <a:pPr lvl="1">
              <a:defRPr/>
            </a:pPr>
            <a:r>
              <a:rPr lang="en-US" dirty="0" smtClean="0"/>
              <a:t>View source on this page (note the encodings)</a:t>
            </a:r>
          </a:p>
          <a:p>
            <a:pPr>
              <a:defRPr/>
            </a:pPr>
            <a:r>
              <a:rPr lang="en-US" dirty="0" smtClean="0"/>
              <a:t>Examine </a:t>
            </a:r>
            <a:r>
              <a:rPr lang="en-US" sz="2000" dirty="0" smtClean="0">
                <a:latin typeface="Courier New" pitchFamily="49" charset="0"/>
                <a:cs typeface="Courier New" pitchFamily="49" charset="0"/>
              </a:rPr>
              <a:t>steal.php</a:t>
            </a:r>
          </a:p>
          <a:p>
            <a:pPr>
              <a:defRPr/>
            </a:pPr>
            <a:r>
              <a:rPr lang="en-US" dirty="0" smtClean="0"/>
              <a:t>Click on link on </a:t>
            </a:r>
            <a:r>
              <a:rPr lang="en-US" dirty="0" err="1" smtClean="0"/>
              <a:t>drevil’s</a:t>
            </a:r>
            <a:r>
              <a:rPr lang="en-US" dirty="0" smtClean="0"/>
              <a:t> homepage</a:t>
            </a:r>
          </a:p>
          <a:p>
            <a:pPr lvl="1">
              <a:defRPr/>
            </a:pPr>
            <a:r>
              <a:rPr lang="en-US" dirty="0" smtClean="0"/>
              <a:t>Look in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tmp</a:t>
            </a:r>
            <a:r>
              <a:rPr lang="en-US" sz="2000" dirty="0" smtClean="0">
                <a:latin typeface="Courier New" pitchFamily="49" charset="0"/>
                <a:cs typeface="Courier New" pitchFamily="49" charset="0"/>
              </a:rPr>
              <a:t>/stolen.txt</a:t>
            </a:r>
          </a:p>
        </p:txBody>
      </p:sp>
    </p:spTree>
    <p:extLst>
      <p:ext uri="{BB962C8B-B14F-4D97-AF65-F5344CB8AC3E}">
        <p14:creationId xmlns:p14="http://schemas.microsoft.com/office/powerpoint/2010/main" val="104620054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Stored XSS</a:t>
            </a:r>
          </a:p>
        </p:txBody>
      </p:sp>
      <p:sp>
        <p:nvSpPr>
          <p:cNvPr id="3" name="Content Placeholder 2"/>
          <p:cNvSpPr>
            <a:spLocks noGrp="1"/>
          </p:cNvSpPr>
          <p:nvPr>
            <p:ph sz="quarter" idx="1"/>
          </p:nvPr>
        </p:nvSpPr>
        <p:spPr/>
        <p:txBody>
          <a:bodyPr>
            <a:normAutofit/>
          </a:bodyPr>
          <a:lstStyle/>
          <a:p>
            <a:pPr>
              <a:defRPr/>
            </a:pPr>
            <a:r>
              <a:rPr lang="en-US" dirty="0" smtClean="0"/>
              <a:t>Stored XSS is very similar</a:t>
            </a:r>
          </a:p>
          <a:p>
            <a:pPr lvl="1">
              <a:defRPr/>
            </a:pPr>
            <a:r>
              <a:rPr lang="en-US" dirty="0" smtClean="0"/>
              <a:t>Instead of using a reflection bug, the attacker </a:t>
            </a:r>
            <a:r>
              <a:rPr lang="en-US" dirty="0" smtClean="0">
                <a:solidFill>
                  <a:srgbClr val="00B0F0"/>
                </a:solidFill>
              </a:rPr>
              <a:t>stores</a:t>
            </a:r>
            <a:r>
              <a:rPr lang="en-US" dirty="0" smtClean="0"/>
              <a:t> </a:t>
            </a:r>
            <a:r>
              <a:rPr lang="en-US" dirty="0" err="1" smtClean="0"/>
              <a:t>javascript</a:t>
            </a:r>
            <a:r>
              <a:rPr lang="en-US" dirty="0" smtClean="0"/>
              <a:t> in a place where the victim is likely to read it (and thereby execute it)</a:t>
            </a:r>
          </a:p>
          <a:p>
            <a:pPr lvl="1">
              <a:defRPr/>
            </a:pPr>
            <a:r>
              <a:rPr lang="en-US" dirty="0" smtClean="0"/>
              <a:t>It’s usually the server’s responsibility to sanitize user input before storing it</a:t>
            </a:r>
          </a:p>
          <a:p>
            <a:pPr lvl="2">
              <a:defRPr/>
            </a:pPr>
            <a:r>
              <a:rPr lang="en-US" dirty="0" smtClean="0"/>
              <a:t>Consider a public forum where various users post their thoughts</a:t>
            </a:r>
          </a:p>
          <a:p>
            <a:pPr lvl="3">
              <a:defRPr/>
            </a:pPr>
            <a:r>
              <a:rPr lang="en-US" dirty="0" smtClean="0"/>
              <a:t>And their exploit code…</a:t>
            </a:r>
          </a:p>
          <a:p>
            <a:pPr lvl="1">
              <a:defRPr/>
            </a:pPr>
            <a:r>
              <a:rPr lang="en-US" dirty="0" smtClean="0"/>
              <a:t>Stored XSS is usually considered </a:t>
            </a:r>
            <a:r>
              <a:rPr lang="en-US" dirty="0" smtClean="0">
                <a:solidFill>
                  <a:srgbClr val="00B0F0"/>
                </a:solidFill>
              </a:rPr>
              <a:t>more</a:t>
            </a:r>
            <a:r>
              <a:rPr lang="en-US" dirty="0" smtClean="0"/>
              <a:t> serious</a:t>
            </a:r>
          </a:p>
          <a:p>
            <a:pPr lvl="2">
              <a:defRPr/>
            </a:pPr>
            <a:r>
              <a:rPr lang="en-US" dirty="0" smtClean="0"/>
              <a:t>No need to induce the user to establish a session then visit </a:t>
            </a:r>
            <a:r>
              <a:rPr lang="en-US" dirty="0" err="1" smtClean="0"/>
              <a:t>drevil’s</a:t>
            </a:r>
            <a:r>
              <a:rPr lang="en-US" dirty="0" smtClean="0"/>
              <a:t> site, which can be hard some times</a:t>
            </a:r>
          </a:p>
          <a:p>
            <a:pPr>
              <a:buFontTx/>
              <a:buNone/>
              <a:defRPr/>
            </a:pPr>
            <a:endParaRPr lang="en-US" dirty="0"/>
          </a:p>
        </p:txBody>
      </p:sp>
    </p:spTree>
    <p:extLst>
      <p:ext uri="{BB962C8B-B14F-4D97-AF65-F5344CB8AC3E}">
        <p14:creationId xmlns:p14="http://schemas.microsoft.com/office/powerpoint/2010/main" val="126314783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1" y="1"/>
            <a:ext cx="9605433" cy="664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Box 4"/>
          <p:cNvSpPr txBox="1">
            <a:spLocks noChangeArrowheads="1"/>
          </p:cNvSpPr>
          <p:nvPr/>
        </p:nvSpPr>
        <p:spPr bwMode="auto">
          <a:xfrm>
            <a:off x="9605433" y="1419226"/>
            <a:ext cx="2152651" cy="30777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i="1">
                <a:solidFill>
                  <a:schemeClr val="tx1"/>
                </a:solidFill>
                <a:latin typeface="Times New Roman" pitchFamily="18" charset="0"/>
              </a:defRPr>
            </a:lvl1pPr>
            <a:lvl2pPr marL="742950" indent="-285750" eaLnBrk="0" hangingPunct="0">
              <a:defRPr i="1">
                <a:solidFill>
                  <a:schemeClr val="tx1"/>
                </a:solidFill>
                <a:latin typeface="Times New Roman" pitchFamily="18" charset="0"/>
              </a:defRPr>
            </a:lvl2pPr>
            <a:lvl3pPr marL="1143000" indent="-228600" eaLnBrk="0" hangingPunct="0">
              <a:defRPr i="1">
                <a:solidFill>
                  <a:schemeClr val="tx1"/>
                </a:solidFill>
                <a:latin typeface="Times New Roman" pitchFamily="18" charset="0"/>
              </a:defRPr>
            </a:lvl3pPr>
            <a:lvl4pPr marL="1600200" indent="-228600" eaLnBrk="0" hangingPunct="0">
              <a:defRPr i="1">
                <a:solidFill>
                  <a:schemeClr val="tx1"/>
                </a:solidFill>
                <a:latin typeface="Times New Roman" pitchFamily="18" charset="0"/>
              </a:defRPr>
            </a:lvl4pPr>
            <a:lvl5pPr marL="2057400" indent="-228600" eaLnBrk="0" hangingPunct="0">
              <a:defRPr i="1">
                <a:solidFill>
                  <a:schemeClr val="tx1"/>
                </a:solidFill>
                <a:latin typeface="Times New Roman" pitchFamily="18" charset="0"/>
              </a:defRPr>
            </a:lvl5pPr>
            <a:lvl6pPr marL="2514600" indent="-228600" eaLnBrk="0" fontAlgn="base" hangingPunct="0">
              <a:spcBef>
                <a:spcPct val="0"/>
              </a:spcBef>
              <a:spcAft>
                <a:spcPct val="0"/>
              </a:spcAft>
              <a:defRPr i="1">
                <a:solidFill>
                  <a:schemeClr val="tx1"/>
                </a:solidFill>
                <a:latin typeface="Times New Roman" pitchFamily="18" charset="0"/>
              </a:defRPr>
            </a:lvl6pPr>
            <a:lvl7pPr marL="2971800" indent="-228600" eaLnBrk="0" fontAlgn="base" hangingPunct="0">
              <a:spcBef>
                <a:spcPct val="0"/>
              </a:spcBef>
              <a:spcAft>
                <a:spcPct val="0"/>
              </a:spcAft>
              <a:defRPr i="1">
                <a:solidFill>
                  <a:schemeClr val="tx1"/>
                </a:solidFill>
                <a:latin typeface="Times New Roman" pitchFamily="18" charset="0"/>
              </a:defRPr>
            </a:lvl7pPr>
            <a:lvl8pPr marL="3429000" indent="-228600" eaLnBrk="0" fontAlgn="base" hangingPunct="0">
              <a:spcBef>
                <a:spcPct val="0"/>
              </a:spcBef>
              <a:spcAft>
                <a:spcPct val="0"/>
              </a:spcAft>
              <a:defRPr i="1">
                <a:solidFill>
                  <a:schemeClr val="tx1"/>
                </a:solidFill>
                <a:latin typeface="Times New Roman" pitchFamily="18" charset="0"/>
              </a:defRPr>
            </a:lvl8pPr>
            <a:lvl9pPr marL="3886200" indent="-228600" eaLnBrk="0" fontAlgn="base" hangingPunct="0">
              <a:spcBef>
                <a:spcPct val="0"/>
              </a:spcBef>
              <a:spcAft>
                <a:spcPct val="0"/>
              </a:spcAft>
              <a:defRPr i="1">
                <a:solidFill>
                  <a:schemeClr val="tx1"/>
                </a:solidFill>
                <a:latin typeface="Times New Roman" pitchFamily="18" charset="0"/>
              </a:defRPr>
            </a:lvl9pPr>
          </a:lstStyle>
          <a:p>
            <a:pPr eaLnBrk="1" hangingPunct="1"/>
            <a:r>
              <a:rPr lang="en-US" altLang="en-US"/>
              <a:t>Note proper domain name</a:t>
            </a:r>
          </a:p>
        </p:txBody>
      </p:sp>
      <p:cxnSp>
        <p:nvCxnSpPr>
          <p:cNvPr id="7" name="Straight Arrow Connector 6"/>
          <p:cNvCxnSpPr/>
          <p:nvPr/>
        </p:nvCxnSpPr>
        <p:spPr>
          <a:xfrm rot="10800000">
            <a:off x="5001685" y="573088"/>
            <a:ext cx="4557183" cy="990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317" name="TextBox 8"/>
          <p:cNvSpPr txBox="1">
            <a:spLocks noChangeArrowheads="1"/>
          </p:cNvSpPr>
          <p:nvPr/>
        </p:nvSpPr>
        <p:spPr bwMode="auto">
          <a:xfrm>
            <a:off x="6631518" y="5392738"/>
            <a:ext cx="3246967" cy="52322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i="1">
                <a:solidFill>
                  <a:schemeClr val="tx1"/>
                </a:solidFill>
                <a:latin typeface="Times New Roman" pitchFamily="18" charset="0"/>
              </a:defRPr>
            </a:lvl1pPr>
            <a:lvl2pPr marL="742950" indent="-285750" eaLnBrk="0" hangingPunct="0">
              <a:defRPr i="1">
                <a:solidFill>
                  <a:schemeClr val="tx1"/>
                </a:solidFill>
                <a:latin typeface="Times New Roman" pitchFamily="18" charset="0"/>
              </a:defRPr>
            </a:lvl2pPr>
            <a:lvl3pPr marL="1143000" indent="-228600" eaLnBrk="0" hangingPunct="0">
              <a:defRPr i="1">
                <a:solidFill>
                  <a:schemeClr val="tx1"/>
                </a:solidFill>
                <a:latin typeface="Times New Roman" pitchFamily="18" charset="0"/>
              </a:defRPr>
            </a:lvl3pPr>
            <a:lvl4pPr marL="1600200" indent="-228600" eaLnBrk="0" hangingPunct="0">
              <a:defRPr i="1">
                <a:solidFill>
                  <a:schemeClr val="tx1"/>
                </a:solidFill>
                <a:latin typeface="Times New Roman" pitchFamily="18" charset="0"/>
              </a:defRPr>
            </a:lvl4pPr>
            <a:lvl5pPr marL="2057400" indent="-228600" eaLnBrk="0" hangingPunct="0">
              <a:defRPr i="1">
                <a:solidFill>
                  <a:schemeClr val="tx1"/>
                </a:solidFill>
                <a:latin typeface="Times New Roman" pitchFamily="18" charset="0"/>
              </a:defRPr>
            </a:lvl5pPr>
            <a:lvl6pPr marL="2514600" indent="-228600" eaLnBrk="0" fontAlgn="base" hangingPunct="0">
              <a:spcBef>
                <a:spcPct val="0"/>
              </a:spcBef>
              <a:spcAft>
                <a:spcPct val="0"/>
              </a:spcAft>
              <a:defRPr i="1">
                <a:solidFill>
                  <a:schemeClr val="tx1"/>
                </a:solidFill>
                <a:latin typeface="Times New Roman" pitchFamily="18" charset="0"/>
              </a:defRPr>
            </a:lvl6pPr>
            <a:lvl7pPr marL="2971800" indent="-228600" eaLnBrk="0" fontAlgn="base" hangingPunct="0">
              <a:spcBef>
                <a:spcPct val="0"/>
              </a:spcBef>
              <a:spcAft>
                <a:spcPct val="0"/>
              </a:spcAft>
              <a:defRPr i="1">
                <a:solidFill>
                  <a:schemeClr val="tx1"/>
                </a:solidFill>
                <a:latin typeface="Times New Roman" pitchFamily="18" charset="0"/>
              </a:defRPr>
            </a:lvl7pPr>
            <a:lvl8pPr marL="3429000" indent="-228600" eaLnBrk="0" fontAlgn="base" hangingPunct="0">
              <a:spcBef>
                <a:spcPct val="0"/>
              </a:spcBef>
              <a:spcAft>
                <a:spcPct val="0"/>
              </a:spcAft>
              <a:defRPr i="1">
                <a:solidFill>
                  <a:schemeClr val="tx1"/>
                </a:solidFill>
                <a:latin typeface="Times New Roman" pitchFamily="18" charset="0"/>
              </a:defRPr>
            </a:lvl8pPr>
            <a:lvl9pPr marL="3886200" indent="-228600" eaLnBrk="0" fontAlgn="base" hangingPunct="0">
              <a:spcBef>
                <a:spcPct val="0"/>
              </a:spcBef>
              <a:spcAft>
                <a:spcPct val="0"/>
              </a:spcAft>
              <a:defRPr i="1">
                <a:solidFill>
                  <a:schemeClr val="tx1"/>
                </a:solidFill>
                <a:latin typeface="Times New Roman" pitchFamily="18" charset="0"/>
              </a:defRPr>
            </a:lvl9pPr>
          </a:lstStyle>
          <a:p>
            <a:pPr eaLnBrk="1" hangingPunct="1"/>
            <a:r>
              <a:rPr lang="en-US" altLang="en-US"/>
              <a:t>SSL would be enabled, if this were an SSL site</a:t>
            </a:r>
          </a:p>
        </p:txBody>
      </p:sp>
      <p:sp>
        <p:nvSpPr>
          <p:cNvPr id="10" name="Oval 9"/>
          <p:cNvSpPr/>
          <p:nvPr/>
        </p:nvSpPr>
        <p:spPr>
          <a:xfrm>
            <a:off x="8911167" y="6380164"/>
            <a:ext cx="478367" cy="358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 name="Straight Arrow Connector 12"/>
          <p:cNvCxnSpPr/>
          <p:nvPr/>
        </p:nvCxnSpPr>
        <p:spPr>
          <a:xfrm>
            <a:off x="7689851" y="6048375"/>
            <a:ext cx="1140883" cy="4206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76608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1056</Words>
  <Application>Microsoft Office PowerPoint</Application>
  <PresentationFormat>Custom</PresentationFormat>
  <Paragraphs>105</Paragraphs>
  <Slides>17</Slides>
  <Notes>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0</vt:i4>
      </vt:variant>
      <vt:variant>
        <vt:lpstr>Slide Titles</vt:lpstr>
      </vt:variant>
      <vt:variant>
        <vt:i4>17</vt:i4>
      </vt:variant>
    </vt:vector>
  </HeadingPairs>
  <TitlesOfParts>
    <vt:vector size="25" baseType="lpstr">
      <vt:lpstr>Arial</vt:lpstr>
      <vt:lpstr>Times New Roman</vt:lpstr>
      <vt:lpstr>Calibri</vt:lpstr>
      <vt:lpstr>Courier New</vt:lpstr>
      <vt:lpstr>Raleway ExtraBold</vt:lpstr>
      <vt:lpstr>Arial Black</vt:lpstr>
      <vt:lpstr>1_Office Theme</vt:lpstr>
      <vt:lpstr>Contents Slide Master</vt:lpstr>
      <vt:lpstr>PowerPoint Presentation</vt:lpstr>
      <vt:lpstr>Lecture Objectives </vt:lpstr>
      <vt:lpstr>Cross-Site Scripting (XSS)</vt:lpstr>
      <vt:lpstr>“Security Context”</vt:lpstr>
      <vt:lpstr>XSS</vt:lpstr>
      <vt:lpstr>PowerPoint Presentation</vt:lpstr>
      <vt:lpstr>Demo on moxie</vt:lpstr>
      <vt:lpstr>Stored XSS</vt:lpstr>
      <vt:lpstr>PowerPoint Presentation</vt:lpstr>
      <vt:lpstr>Samy XSS worm</vt:lpstr>
      <vt:lpstr>SQL injection </vt:lpstr>
      <vt:lpstr>SQL injection (SQLi)</vt:lpstr>
      <vt:lpstr>Impact</vt:lpstr>
      <vt:lpstr>PowerPoint Presentation</vt:lpstr>
      <vt:lpstr>PowerPoint Presentation</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18</cp:revision>
  <dcterms:created xsi:type="dcterms:W3CDTF">2019-01-09T10:33:58Z</dcterms:created>
  <dcterms:modified xsi:type="dcterms:W3CDTF">2022-10-12T08:03:08Z</dcterms:modified>
</cp:coreProperties>
</file>