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20"/>
  </p:notesMasterIdLst>
  <p:sldIdLst>
    <p:sldId id="256" r:id="rId3"/>
    <p:sldId id="257" r:id="rId4"/>
    <p:sldId id="277" r:id="rId5"/>
    <p:sldId id="278" r:id="rId6"/>
    <p:sldId id="279" r:id="rId7"/>
    <p:sldId id="285" r:id="rId8"/>
    <p:sldId id="286" r:id="rId9"/>
    <p:sldId id="287" r:id="rId10"/>
    <p:sldId id="283" r:id="rId11"/>
    <p:sldId id="281" r:id="rId12"/>
    <p:sldId id="288" r:id="rId13"/>
    <p:sldId id="289" r:id="rId14"/>
    <p:sldId id="290" r:id="rId15"/>
    <p:sldId id="282" r:id="rId16"/>
    <p:sldId id="291" r:id="rId17"/>
    <p:sldId id="266" r:id="rId18"/>
    <p:sldId id="267"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Raleway ExtraBold" panose="020B0604020202020204" charset="0"/>
      <p:bold r:id="rId25"/>
      <p:boldItalic r:id="rId26"/>
    </p:embeddedFont>
    <p:embeddedFont>
      <p:font typeface="Arial Black" panose="020B0A04020102020204" pitchFamily="34"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Ns7iAv9VkNsx+CY3c1wt4MKdX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3A82EC1-69A4-4AB9-851C-42BBAF4FEA51}">
  <a:tblStyle styleId="{33A82EC1-69A4-4AB9-851C-42BBAF4FEA5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305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3"/>
          <p:cNvSpPr>
            <a:spLocks noGrp="1"/>
          </p:cNvSpPr>
          <p:nvPr>
            <p:ph type="pic" idx="2"/>
          </p:nvPr>
        </p:nvSpPr>
        <p:spPr>
          <a:xfrm>
            <a:off x="5183188" y="987429"/>
            <a:ext cx="6172200" cy="4873625"/>
          </a:xfrm>
          <a:prstGeom prst="rect">
            <a:avLst/>
          </a:prstGeom>
          <a:noFill/>
          <a:ln>
            <a:noFill/>
          </a:ln>
        </p:spPr>
      </p:sp>
      <p:sp>
        <p:nvSpPr>
          <p:cNvPr id="72" name="Google Shape;72;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2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4"/>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5"/>
          <p:cNvSpPr txBox="1">
            <a:spLocks noGrp="1"/>
          </p:cNvSpPr>
          <p:nvPr>
            <p:ph type="title"/>
          </p:nvPr>
        </p:nvSpPr>
        <p:spPr>
          <a:xfrm rot="5400000">
            <a:off x="7133432" y="1956596"/>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rot="5400000">
            <a:off x="1799432" y="-596104"/>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26"/>
          <p:cNvSpPr/>
          <p:nvPr/>
        </p:nvSpPr>
        <p:spPr>
          <a:xfrm>
            <a:off x="-19051" y="1905000"/>
            <a:ext cx="12211051"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6"/>
          <p:cNvSpPr/>
          <p:nvPr/>
        </p:nvSpPr>
        <p:spPr>
          <a:xfrm>
            <a:off x="-19051" y="0"/>
            <a:ext cx="12211051"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26"/>
          <p:cNvSpPr/>
          <p:nvPr/>
        </p:nvSpPr>
        <p:spPr>
          <a:xfrm>
            <a:off x="1085851"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6"/>
          <p:cNvSpPr>
            <a:spLocks noGrp="1"/>
          </p:cNvSpPr>
          <p:nvPr>
            <p:ph type="pic" idx="2"/>
          </p:nvPr>
        </p:nvSpPr>
        <p:spPr>
          <a:xfrm>
            <a:off x="1847851" y="2819400"/>
            <a:ext cx="8496300" cy="280035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29"/>
          <p:cNvSpPr txBox="1">
            <a:spLocks noGrp="1"/>
          </p:cNvSpPr>
          <p:nvPr>
            <p:ph type="body" idx="1"/>
          </p:nvPr>
        </p:nvSpPr>
        <p:spPr>
          <a:xfrm>
            <a:off x="0" y="164642"/>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29"/>
          <p:cNvSpPr txBox="1">
            <a:spLocks noGrp="1"/>
          </p:cNvSpPr>
          <p:nvPr>
            <p:ph type="body" idx="2"/>
          </p:nvPr>
        </p:nvSpPr>
        <p:spPr>
          <a:xfrm>
            <a:off x="0" y="932727"/>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29"/>
          <p:cNvSpPr/>
          <p:nvPr/>
        </p:nvSpPr>
        <p:spPr>
          <a:xfrm>
            <a:off x="4037373" y="5"/>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29"/>
          <p:cNvSpPr/>
          <p:nvPr/>
        </p:nvSpPr>
        <p:spPr>
          <a:xfrm>
            <a:off x="0" y="6753312"/>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mod="1">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body" idx="1"/>
          </p:nvPr>
        </p:nvSpPr>
        <p:spPr>
          <a:xfrm>
            <a:off x="0" y="164642"/>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0"/>
          <p:cNvSpPr txBox="1">
            <a:spLocks noGrp="1"/>
          </p:cNvSpPr>
          <p:nvPr>
            <p:ph type="body" idx="2"/>
          </p:nvPr>
        </p:nvSpPr>
        <p:spPr>
          <a:xfrm>
            <a:off x="0" y="932727"/>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0"/>
          <p:cNvSpPr/>
          <p:nvPr/>
        </p:nvSpPr>
        <p:spPr>
          <a:xfrm>
            <a:off x="4037373" y="5"/>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0"/>
          <p:cNvSpPr/>
          <p:nvPr/>
        </p:nvSpPr>
        <p:spPr>
          <a:xfrm>
            <a:off x="0" y="6753312"/>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mod="1">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1"/>
          <p:cNvSpPr txBox="1">
            <a:spLocks noGrp="1"/>
          </p:cNvSpPr>
          <p:nvPr>
            <p:ph type="body" idx="1"/>
          </p:nvPr>
        </p:nvSpPr>
        <p:spPr>
          <a:xfrm>
            <a:off x="2735628" y="164642"/>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1"/>
          <p:cNvSpPr txBox="1">
            <a:spLocks noGrp="1"/>
          </p:cNvSpPr>
          <p:nvPr>
            <p:ph type="body" idx="2"/>
          </p:nvPr>
        </p:nvSpPr>
        <p:spPr>
          <a:xfrm>
            <a:off x="2735628" y="932727"/>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1"/>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mod="1">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32"/>
          <p:cNvSpPr txBox="1">
            <a:spLocks noGrp="1"/>
          </p:cNvSpPr>
          <p:nvPr>
            <p:ph type="body" idx="1"/>
          </p:nvPr>
        </p:nvSpPr>
        <p:spPr>
          <a:xfrm>
            <a:off x="0" y="242180"/>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32"/>
          <p:cNvSpPr txBox="1">
            <a:spLocks noGrp="1"/>
          </p:cNvSpPr>
          <p:nvPr>
            <p:ph type="body" idx="2"/>
          </p:nvPr>
        </p:nvSpPr>
        <p:spPr>
          <a:xfrm>
            <a:off x="0" y="1010265"/>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32"/>
          <p:cNvSpPr/>
          <p:nvPr/>
        </p:nvSpPr>
        <p:spPr>
          <a:xfrm>
            <a:off x="0" y="2276876"/>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32"/>
          <p:cNvSpPr/>
          <p:nvPr/>
        </p:nvSpPr>
        <p:spPr>
          <a:xfrm rot="10800000">
            <a:off x="1583393" y="4677513"/>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32"/>
          <p:cNvSpPr/>
          <p:nvPr/>
        </p:nvSpPr>
        <p:spPr>
          <a:xfrm rot="10800000">
            <a:off x="4463713" y="4677513"/>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32"/>
          <p:cNvSpPr/>
          <p:nvPr/>
        </p:nvSpPr>
        <p:spPr>
          <a:xfrm rot="10800000">
            <a:off x="7344033" y="4677513"/>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32"/>
          <p:cNvSpPr/>
          <p:nvPr/>
        </p:nvSpPr>
        <p:spPr>
          <a:xfrm rot="10800000">
            <a:off x="10224349" y="4677513"/>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32"/>
          <p:cNvSpPr/>
          <p:nvPr/>
        </p:nvSpPr>
        <p:spPr>
          <a:xfrm>
            <a:off x="4037373" y="5"/>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32"/>
          <p:cNvSpPr/>
          <p:nvPr/>
        </p:nvSpPr>
        <p:spPr>
          <a:xfrm>
            <a:off x="0" y="6753312"/>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32"/>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32"/>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32"/>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32"/>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33"/>
          <p:cNvSpPr/>
          <p:nvPr/>
        </p:nvSpPr>
        <p:spPr>
          <a:xfrm>
            <a:off x="5231904" y="2276876"/>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33"/>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5183188" y="987429"/>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 name="Google Shape;24;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 name="Google Shape;25;p15"/>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34"/>
          <p:cNvSpPr>
            <a:spLocks noGrp="1"/>
          </p:cNvSpPr>
          <p:nvPr>
            <p:ph type="pic" idx="2"/>
          </p:nvPr>
        </p:nvSpPr>
        <p:spPr>
          <a:xfrm>
            <a:off x="1" y="990600"/>
            <a:ext cx="3887755" cy="5867400"/>
          </a:xfrm>
          <a:prstGeom prst="rect">
            <a:avLst/>
          </a:prstGeom>
          <a:solidFill>
            <a:srgbClr val="F2F2F2"/>
          </a:solidFill>
          <a:ln>
            <a:noFill/>
          </a:ln>
        </p:spPr>
      </p:sp>
      <p:sp>
        <p:nvSpPr>
          <p:cNvPr id="128" name="Google Shape;128;p34"/>
          <p:cNvSpPr>
            <a:spLocks noGrp="1"/>
          </p:cNvSpPr>
          <p:nvPr>
            <p:ph type="pic" idx="3"/>
          </p:nvPr>
        </p:nvSpPr>
        <p:spPr>
          <a:xfrm>
            <a:off x="4079776" y="4"/>
            <a:ext cx="8112224" cy="362102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35"/>
          <p:cNvSpPr>
            <a:spLocks noGrp="1"/>
          </p:cNvSpPr>
          <p:nvPr>
            <p:ph type="pic" idx="2"/>
          </p:nvPr>
        </p:nvSpPr>
        <p:spPr>
          <a:xfrm>
            <a:off x="1" y="1013496"/>
            <a:ext cx="3887755" cy="3567632"/>
          </a:xfrm>
          <a:prstGeom prst="rect">
            <a:avLst/>
          </a:prstGeom>
          <a:solidFill>
            <a:srgbClr val="F2F2F2"/>
          </a:solidFill>
          <a:ln>
            <a:noFill/>
          </a:ln>
        </p:spPr>
      </p:sp>
      <p:sp>
        <p:nvSpPr>
          <p:cNvPr id="131" name="Google Shape;131;p35"/>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35"/>
          <p:cNvSpPr>
            <a:spLocks noGrp="1"/>
          </p:cNvSpPr>
          <p:nvPr>
            <p:ph type="pic" idx="4"/>
          </p:nvPr>
        </p:nvSpPr>
        <p:spPr>
          <a:xfrm>
            <a:off x="0" y="4773153"/>
            <a:ext cx="6096000" cy="208485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36"/>
          <p:cNvSpPr txBox="1">
            <a:spLocks noGrp="1"/>
          </p:cNvSpPr>
          <p:nvPr>
            <p:ph type="body" idx="1"/>
          </p:nvPr>
        </p:nvSpPr>
        <p:spPr>
          <a:xfrm>
            <a:off x="0" y="242180"/>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36"/>
          <p:cNvSpPr txBox="1">
            <a:spLocks noGrp="1"/>
          </p:cNvSpPr>
          <p:nvPr>
            <p:ph type="body" idx="2"/>
          </p:nvPr>
        </p:nvSpPr>
        <p:spPr>
          <a:xfrm>
            <a:off x="0" y="1010265"/>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36"/>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36"/>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36"/>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36"/>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36"/>
          <p:cNvSpPr>
            <a:spLocks noGrp="1"/>
          </p:cNvSpPr>
          <p:nvPr>
            <p:ph type="pic" idx="5"/>
          </p:nvPr>
        </p:nvSpPr>
        <p:spPr>
          <a:xfrm>
            <a:off x="3119671" y="4101331"/>
            <a:ext cx="5952663" cy="2304000"/>
          </a:xfrm>
          <a:prstGeom prst="rect">
            <a:avLst/>
          </a:prstGeom>
          <a:solidFill>
            <a:srgbClr val="F2F2F2"/>
          </a:solidFill>
          <a:ln>
            <a:noFill/>
          </a:ln>
        </p:spPr>
      </p:sp>
      <p:sp>
        <p:nvSpPr>
          <p:cNvPr id="141" name="Google Shape;141;p36"/>
          <p:cNvSpPr>
            <a:spLocks noGrp="1"/>
          </p:cNvSpPr>
          <p:nvPr>
            <p:ph type="pic" idx="6"/>
          </p:nvPr>
        </p:nvSpPr>
        <p:spPr>
          <a:xfrm>
            <a:off x="3119671" y="1700808"/>
            <a:ext cx="5952663" cy="2304000"/>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37"/>
          <p:cNvSpPr>
            <a:spLocks noGrp="1"/>
          </p:cNvSpPr>
          <p:nvPr>
            <p:ph type="pic" idx="2"/>
          </p:nvPr>
        </p:nvSpPr>
        <p:spPr>
          <a:xfrm>
            <a:off x="709652" y="480059"/>
            <a:ext cx="4224469" cy="4197085"/>
          </a:xfrm>
          <a:prstGeom prst="rect">
            <a:avLst/>
          </a:prstGeom>
          <a:solidFill>
            <a:srgbClr val="F2F2F2"/>
          </a:solidFill>
          <a:ln>
            <a:noFill/>
          </a:ln>
        </p:spPr>
      </p:sp>
      <p:sp>
        <p:nvSpPr>
          <p:cNvPr id="144" name="Google Shape;144;p37"/>
          <p:cNvSpPr>
            <a:spLocks noGrp="1"/>
          </p:cNvSpPr>
          <p:nvPr>
            <p:ph type="pic" idx="3"/>
          </p:nvPr>
        </p:nvSpPr>
        <p:spPr>
          <a:xfrm>
            <a:off x="5126140" y="480060"/>
            <a:ext cx="6336704" cy="2296105"/>
          </a:xfrm>
          <a:prstGeom prst="rect">
            <a:avLst/>
          </a:prstGeom>
          <a:solidFill>
            <a:srgbClr val="F2F2F2"/>
          </a:solidFill>
          <a:ln>
            <a:noFill/>
          </a:ln>
        </p:spPr>
      </p:sp>
      <p:sp>
        <p:nvSpPr>
          <p:cNvPr id="145" name="Google Shape;145;p37"/>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37"/>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37"/>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38"/>
          <p:cNvSpPr txBox="1">
            <a:spLocks noGrp="1"/>
          </p:cNvSpPr>
          <p:nvPr>
            <p:ph type="body" idx="1"/>
          </p:nvPr>
        </p:nvSpPr>
        <p:spPr>
          <a:xfrm>
            <a:off x="0" y="242180"/>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38"/>
          <p:cNvSpPr txBox="1">
            <a:spLocks noGrp="1"/>
          </p:cNvSpPr>
          <p:nvPr>
            <p:ph type="body" idx="2"/>
          </p:nvPr>
        </p:nvSpPr>
        <p:spPr>
          <a:xfrm>
            <a:off x="0" y="1010265"/>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38"/>
          <p:cNvPicPr preferRelativeResize="0"/>
          <p:nvPr/>
        </p:nvPicPr>
        <p:blipFill rotWithShape="1">
          <a:blip r:embed="rId2">
            <a:alphaModFix/>
          </a:blip>
          <a:srcRect/>
          <a:stretch/>
        </p:blipFill>
        <p:spPr>
          <a:xfrm>
            <a:off x="4546767" y="2276877"/>
            <a:ext cx="7238124" cy="3966041"/>
          </a:xfrm>
          <a:prstGeom prst="rect">
            <a:avLst/>
          </a:prstGeom>
          <a:noFill/>
          <a:ln>
            <a:noFill/>
          </a:ln>
        </p:spPr>
      </p:pic>
      <p:sp>
        <p:nvSpPr>
          <p:cNvPr id="152" name="Google Shape;152;p38"/>
          <p:cNvSpPr>
            <a:spLocks noGrp="1"/>
          </p:cNvSpPr>
          <p:nvPr>
            <p:ph type="pic" idx="3"/>
          </p:nvPr>
        </p:nvSpPr>
        <p:spPr>
          <a:xfrm>
            <a:off x="5705876" y="2485912"/>
            <a:ext cx="4832891" cy="3124239"/>
          </a:xfrm>
          <a:prstGeom prst="rect">
            <a:avLst/>
          </a:prstGeom>
          <a:solidFill>
            <a:srgbClr val="F2F2F2"/>
          </a:solidFill>
          <a:ln>
            <a:noFill/>
          </a:ln>
        </p:spPr>
      </p:sp>
      <p:sp>
        <p:nvSpPr>
          <p:cNvPr id="153" name="Google Shape;153;p38"/>
          <p:cNvSpPr/>
          <p:nvPr/>
        </p:nvSpPr>
        <p:spPr>
          <a:xfrm>
            <a:off x="4037373" y="5"/>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38"/>
          <p:cNvSpPr/>
          <p:nvPr/>
        </p:nvSpPr>
        <p:spPr>
          <a:xfrm>
            <a:off x="0" y="6753312"/>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39"/>
          <p:cNvSpPr txBox="1">
            <a:spLocks noGrp="1"/>
          </p:cNvSpPr>
          <p:nvPr>
            <p:ph type="body" idx="1"/>
          </p:nvPr>
        </p:nvSpPr>
        <p:spPr>
          <a:xfrm>
            <a:off x="0" y="242180"/>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39"/>
          <p:cNvSpPr txBox="1">
            <a:spLocks noGrp="1"/>
          </p:cNvSpPr>
          <p:nvPr>
            <p:ph type="body" idx="2"/>
          </p:nvPr>
        </p:nvSpPr>
        <p:spPr>
          <a:xfrm>
            <a:off x="0" y="1010265"/>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39" descr="D:\Fullppt\005-PNG이미지\모니터.png"/>
          <p:cNvPicPr preferRelativeResize="0"/>
          <p:nvPr/>
        </p:nvPicPr>
        <p:blipFill rotWithShape="1">
          <a:blip r:embed="rId2">
            <a:alphaModFix/>
          </a:blip>
          <a:srcRect/>
          <a:stretch/>
        </p:blipFill>
        <p:spPr>
          <a:xfrm>
            <a:off x="776400" y="1815750"/>
            <a:ext cx="3360373" cy="3350541"/>
          </a:xfrm>
          <a:prstGeom prst="rect">
            <a:avLst/>
          </a:prstGeom>
          <a:noFill/>
          <a:ln>
            <a:noFill/>
          </a:ln>
        </p:spPr>
      </p:pic>
      <p:pic>
        <p:nvPicPr>
          <p:cNvPr id="159" name="Google Shape;159;p39" descr="D:\Fullppt\005-PNG이미지\모니터.png"/>
          <p:cNvPicPr preferRelativeResize="0"/>
          <p:nvPr/>
        </p:nvPicPr>
        <p:blipFill rotWithShape="1">
          <a:blip r:embed="rId2">
            <a:alphaModFix/>
          </a:blip>
          <a:srcRect/>
          <a:stretch/>
        </p:blipFill>
        <p:spPr>
          <a:xfrm>
            <a:off x="4406828" y="1815750"/>
            <a:ext cx="3360373" cy="3350541"/>
          </a:xfrm>
          <a:prstGeom prst="rect">
            <a:avLst/>
          </a:prstGeom>
          <a:noFill/>
          <a:ln>
            <a:noFill/>
          </a:ln>
        </p:spPr>
      </p:pic>
      <p:pic>
        <p:nvPicPr>
          <p:cNvPr id="160" name="Google Shape;160;p39" descr="D:\Fullppt\005-PNG이미지\모니터.png"/>
          <p:cNvPicPr preferRelativeResize="0"/>
          <p:nvPr/>
        </p:nvPicPr>
        <p:blipFill rotWithShape="1">
          <a:blip r:embed="rId2">
            <a:alphaModFix/>
          </a:blip>
          <a:srcRect/>
          <a:stretch/>
        </p:blipFill>
        <p:spPr>
          <a:xfrm>
            <a:off x="8037252" y="1815750"/>
            <a:ext cx="3360373" cy="3350541"/>
          </a:xfrm>
          <a:prstGeom prst="rect">
            <a:avLst/>
          </a:prstGeom>
          <a:noFill/>
          <a:ln>
            <a:noFill/>
          </a:ln>
        </p:spPr>
      </p:pic>
      <p:sp>
        <p:nvSpPr>
          <p:cNvPr id="161" name="Google Shape;161;p39"/>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39"/>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39"/>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39"/>
          <p:cNvSpPr/>
          <p:nvPr/>
        </p:nvSpPr>
        <p:spPr>
          <a:xfrm>
            <a:off x="4037373" y="5"/>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39"/>
          <p:cNvSpPr/>
          <p:nvPr/>
        </p:nvSpPr>
        <p:spPr>
          <a:xfrm>
            <a:off x="0" y="6753312"/>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0"/>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1"/>
          <p:cNvSpPr txBox="1">
            <a:spLocks noGrp="1"/>
          </p:cNvSpPr>
          <p:nvPr>
            <p:ph type="body" idx="1"/>
          </p:nvPr>
        </p:nvSpPr>
        <p:spPr>
          <a:xfrm>
            <a:off x="0" y="164642"/>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1"/>
          <p:cNvGrpSpPr/>
          <p:nvPr/>
        </p:nvGrpSpPr>
        <p:grpSpPr>
          <a:xfrm>
            <a:off x="472013" y="1508788"/>
            <a:ext cx="3799787" cy="4865561"/>
            <a:chOff x="354008" y="1131589"/>
            <a:chExt cx="2849840" cy="3649171"/>
          </a:xfrm>
        </p:grpSpPr>
        <p:sp>
          <p:nvSpPr>
            <p:cNvPr id="171" name="Google Shape;171;p41"/>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1"/>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1"/>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1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8"/>
          <p:cNvSpPr txBox="1">
            <a:spLocks noGrp="1"/>
          </p:cNvSpPr>
          <p:nvPr>
            <p:ph type="title"/>
          </p:nvPr>
        </p:nvSpPr>
        <p:spPr>
          <a:xfrm>
            <a:off x="831851" y="1709742"/>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8"/>
          <p:cNvSpPr txBox="1">
            <a:spLocks noGrp="1"/>
          </p:cNvSpPr>
          <p:nvPr>
            <p:ph type="body" idx="1"/>
          </p:nvPr>
        </p:nvSpPr>
        <p:spPr>
          <a:xfrm>
            <a:off x="831851"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8"/>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0"/>
          <p:cNvSpPr txBox="1">
            <a:spLocks noGrp="1"/>
          </p:cNvSpPr>
          <p:nvPr>
            <p:ph type="title"/>
          </p:nvPr>
        </p:nvSpPr>
        <p:spPr>
          <a:xfrm>
            <a:off x="839788"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0"/>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0"/>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3"/>
          </p:nvPr>
        </p:nvSpPr>
        <p:spPr>
          <a:xfrm>
            <a:off x="6172202"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0"/>
          <p:cNvSpPr txBox="1">
            <a:spLocks noGrp="1"/>
          </p:cNvSpPr>
          <p:nvPr>
            <p:ph type="body" idx="4"/>
          </p:nvPr>
        </p:nvSpPr>
        <p:spPr>
          <a:xfrm>
            <a:off x="617220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2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4"/>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mTrTwg03N9M" TargetMode="External"/><Relationship Id="rId7" Type="http://schemas.openxmlformats.org/officeDocument/2006/relationships/hyperlink" Target="https://www.imperva.com/learn/application-security/buffer-overflo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geeksforgeeks.org/buffer-overflow-attack-with-example/" TargetMode="External"/><Relationship Id="rId5" Type="http://schemas.openxmlformats.org/officeDocument/2006/relationships/hyperlink" Target="https://purplesec.us/common-malware-types/" TargetMode="External"/><Relationship Id="rId4" Type="http://schemas.openxmlformats.org/officeDocument/2006/relationships/hyperlink" Target="https://www.youtube.com/watch?v=ix_D1iF6ZbA"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
          <p:cNvSpPr/>
          <p:nvPr/>
        </p:nvSpPr>
        <p:spPr>
          <a:xfrm>
            <a:off x="-4421" y="5427345"/>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
          <p:cNvSpPr/>
          <p:nvPr/>
        </p:nvSpPr>
        <p:spPr>
          <a:xfrm>
            <a:off x="302199" y="5901989"/>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txBox="1"/>
          <p:nvPr/>
        </p:nvSpPr>
        <p:spPr>
          <a:xfrm>
            <a:off x="8763000" y="6508754"/>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1" name="Google Shape;181;p1"/>
          <p:cNvSpPr/>
          <p:nvPr/>
        </p:nvSpPr>
        <p:spPr>
          <a:xfrm rot="10800000" flipH="1">
            <a:off x="9506859"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2" name="Google Shape;182;p1"/>
          <p:cNvGraphicFramePr/>
          <p:nvPr/>
        </p:nvGraphicFramePr>
        <p:xfrm>
          <a:off x="76788" y="3121724"/>
          <a:ext cx="3303056" cy="3148059"/>
        </p:xfrm>
        <a:graphic>
          <a:graphicData uri="http://schemas.openxmlformats.org/presentationml/2006/ole">
            <mc:AlternateContent xmlns:mc="http://schemas.openxmlformats.org/markup-compatibility/2006">
              <mc:Choice xmlns:v="urn:schemas-microsoft-com:vml" Requires="v">
                <p:oleObj spid="_x0000_s1048" r:id="rId4" imgW="3303056" imgH="3148059" progId="">
                  <p:embed/>
                </p:oleObj>
              </mc:Choice>
              <mc:Fallback>
                <p:oleObj r:id="rId4" imgW="3303056" imgH="3148059" progId="">
                  <p:embed/>
                  <p:pic>
                    <p:nvPicPr>
                      <p:cNvPr id="182" name="Google Shape;182;p1"/>
                      <p:cNvPicPr preferRelativeResize="0"/>
                      <p:nvPr/>
                    </p:nvPicPr>
                    <p:blipFill rotWithShape="1">
                      <a:blip r:embed="rId5">
                        <a:alphaModFix/>
                      </a:blip>
                      <a:srcRect/>
                      <a:stretch/>
                    </p:blipFill>
                    <p:spPr>
                      <a:xfrm>
                        <a:off x="76788" y="3121724"/>
                        <a:ext cx="3303056" cy="3148059"/>
                      </a:xfrm>
                      <a:prstGeom prst="rect">
                        <a:avLst/>
                      </a:prstGeom>
                      <a:noFill/>
                      <a:ln>
                        <a:noFill/>
                      </a:ln>
                    </p:spPr>
                  </p:pic>
                </p:oleObj>
              </mc:Fallback>
            </mc:AlternateContent>
          </a:graphicData>
        </a:graphic>
      </p:graphicFrame>
      <p:sp>
        <p:nvSpPr>
          <p:cNvPr id="183" name="Google Shape;183;p1"/>
          <p:cNvSpPr/>
          <p:nvPr/>
        </p:nvSpPr>
        <p:spPr>
          <a:xfrm flipH="1">
            <a:off x="7045437" y="-64960"/>
            <a:ext cx="5146563"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4" name="Google Shape;184;p1"/>
          <p:cNvSpPr/>
          <p:nvPr/>
        </p:nvSpPr>
        <p:spPr>
          <a:xfrm>
            <a:off x="2124077" y="2025529"/>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5" name="Google Shape;185;p1"/>
          <p:cNvPicPr preferRelativeResize="0"/>
          <p:nvPr/>
        </p:nvPicPr>
        <p:blipFill rotWithShape="1">
          <a:blip r:embed="rId6">
            <a:alphaModFix/>
          </a:blip>
          <a:srcRect/>
          <a:stretch/>
        </p:blipFill>
        <p:spPr>
          <a:xfrm>
            <a:off x="12106" y="24501"/>
            <a:ext cx="3859753" cy="1538254"/>
          </a:xfrm>
          <a:prstGeom prst="rect">
            <a:avLst/>
          </a:prstGeom>
          <a:noFill/>
          <a:ln>
            <a:noFill/>
          </a:ln>
        </p:spPr>
      </p:pic>
      <p:sp>
        <p:nvSpPr>
          <p:cNvPr id="186" name="Google Shape;186;p1"/>
          <p:cNvSpPr/>
          <p:nvPr/>
        </p:nvSpPr>
        <p:spPr>
          <a:xfrm flipH="1">
            <a:off x="9829799" y="5334003"/>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7" name="Google Shape;187;p1"/>
          <p:cNvSpPr txBox="1"/>
          <p:nvPr/>
        </p:nvSpPr>
        <p:spPr>
          <a:xfrm>
            <a:off x="6881359" y="6029088"/>
            <a:ext cx="492860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8" name="Google Shape;188;p1"/>
          <p:cNvSpPr/>
          <p:nvPr/>
        </p:nvSpPr>
        <p:spPr>
          <a:xfrm>
            <a:off x="6885783"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
          <p:cNvSpPr txBox="1"/>
          <p:nvPr/>
        </p:nvSpPr>
        <p:spPr>
          <a:xfrm>
            <a:off x="2127859" y="2051948"/>
            <a:ext cx="9063319" cy="4706376"/>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INSTITUTE : UIE</a:t>
            </a:r>
            <a:endParaRPr/>
          </a:p>
          <a:p>
            <a:pPr marL="0" marR="0" lvl="0" indent="0" algn="ctr" rtl="0">
              <a:lnSpc>
                <a:spcPct val="90000"/>
              </a:lnSpc>
              <a:spcBef>
                <a:spcPts val="1120"/>
              </a:spcBef>
              <a:spcAft>
                <a:spcPts val="0"/>
              </a:spcAft>
              <a:buNone/>
            </a:pPr>
            <a:r>
              <a:rPr lang="en-US" sz="3200" b="1" i="0" u="none" strike="noStrike" cap="none">
                <a:solidFill>
                  <a:schemeClr val="dk1"/>
                </a:solidFill>
                <a:latin typeface="Arial Black"/>
                <a:ea typeface="Arial Black"/>
                <a:cs typeface="Arial Black"/>
                <a:sym typeface="Arial Black"/>
              </a:rPr>
              <a:t>DEPARTMENT : CSE</a:t>
            </a:r>
            <a:endParaRPr/>
          </a:p>
          <a:p>
            <a:pPr marL="0" marR="0" lvl="0" indent="0" algn="ctr" rtl="0">
              <a:lnSpc>
                <a:spcPct val="90000"/>
              </a:lnSpc>
              <a:spcBef>
                <a:spcPts val="1120"/>
              </a:spcBef>
              <a:spcAft>
                <a:spcPts val="0"/>
              </a:spcAft>
              <a:buNone/>
            </a:pPr>
            <a:r>
              <a:rPr lang="en-US" sz="2800" b="0" i="0" u="none" strike="noStrike" cap="none">
                <a:solidFill>
                  <a:schemeClr val="dk1"/>
                </a:solidFill>
                <a:latin typeface="Times New Roman"/>
                <a:ea typeface="Times New Roman"/>
                <a:cs typeface="Times New Roman"/>
                <a:sym typeface="Times New Roman"/>
              </a:rPr>
              <a:t>Bachelor of Engineering (Computer Science &amp; Engineering) </a:t>
            </a:r>
            <a:endParaRPr/>
          </a:p>
          <a:p>
            <a:pPr marL="0" marR="0" lvl="0" indent="0" algn="ctr" rtl="0">
              <a:lnSpc>
                <a:spcPct val="90000"/>
              </a:lnSpc>
              <a:spcBef>
                <a:spcPts val="980"/>
              </a:spcBef>
              <a:spcAft>
                <a:spcPts val="0"/>
              </a:spcAft>
              <a:buNone/>
            </a:pPr>
            <a:r>
              <a:rPr lang="en-US" sz="2000" b="1" i="0" u="none" strike="noStrike" cap="none">
                <a:solidFill>
                  <a:srgbClr val="262626"/>
                </a:solidFill>
                <a:latin typeface="Times New Roman"/>
                <a:ea typeface="Times New Roman"/>
                <a:cs typeface="Times New Roman"/>
                <a:sym typeface="Times New Roman"/>
              </a:rPr>
              <a:t>WEB AND MOBILE SECURITY (Professional Elective-I)</a:t>
            </a:r>
            <a:endParaRPr/>
          </a:p>
          <a:p>
            <a:pPr marL="0" marR="0" lvl="0" indent="0" algn="ctr" rtl="0">
              <a:lnSpc>
                <a:spcPct val="90000"/>
              </a:lnSpc>
              <a:spcBef>
                <a:spcPts val="700"/>
              </a:spcBef>
              <a:spcAft>
                <a:spcPts val="0"/>
              </a:spcAft>
              <a:buNone/>
            </a:pPr>
            <a:r>
              <a:rPr lang="en-US" sz="2000" b="1" i="0" u="none" strike="noStrike" cap="none">
                <a:solidFill>
                  <a:srgbClr val="262626"/>
                </a:solidFill>
                <a:latin typeface="Times New Roman"/>
                <a:ea typeface="Times New Roman"/>
                <a:cs typeface="Times New Roman"/>
                <a:sym typeface="Times New Roman"/>
              </a:rPr>
              <a:t>(20CST/IT-333)</a:t>
            </a:r>
            <a:endParaRPr/>
          </a:p>
          <a:p>
            <a:pPr marL="0" marR="0" lvl="0" indent="0" algn="ctr" rtl="0">
              <a:lnSpc>
                <a:spcPct val="90000"/>
              </a:lnSpc>
              <a:spcBef>
                <a:spcPts val="70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p:txBody>
      </p:sp>
      <p:sp>
        <p:nvSpPr>
          <p:cNvPr id="190" name="Google Shape;190;p1"/>
          <p:cNvSpPr txBox="1"/>
          <p:nvPr/>
        </p:nvSpPr>
        <p:spPr>
          <a:xfrm>
            <a:off x="3178041" y="4566319"/>
            <a:ext cx="6432043" cy="80021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0" i="0" u="none" strike="noStrike" cap="none">
                <a:solidFill>
                  <a:srgbClr val="262626"/>
                </a:solidFill>
                <a:latin typeface="Times New Roman"/>
                <a:ea typeface="Times New Roman"/>
                <a:cs typeface="Times New Roman"/>
                <a:sym typeface="Times New Roman"/>
              </a:rPr>
              <a:t>TOPIC OF PRESENTATION: </a:t>
            </a:r>
            <a:endParaRPr/>
          </a:p>
          <a:p>
            <a:pPr marL="0" marR="0" lvl="0" indent="0" algn="l" rtl="0">
              <a:spcBef>
                <a:spcPts val="840"/>
              </a:spcBef>
              <a:spcAft>
                <a:spcPts val="0"/>
              </a:spcAft>
              <a:buNone/>
            </a:pPr>
            <a:endParaRPr sz="1600" b="0" i="0" u="none" strike="noStrike" cap="none">
              <a:solidFill>
                <a:schemeClr val="dk1"/>
              </a:solidFill>
              <a:latin typeface="Raleway ExtraBold"/>
              <a:ea typeface="Raleway ExtraBold"/>
              <a:cs typeface="Raleway ExtraBold"/>
              <a:sym typeface="Raleway ExtraBold"/>
            </a:endParaRPr>
          </a:p>
        </p:txBody>
      </p:sp>
      <p:sp>
        <p:nvSpPr>
          <p:cNvPr id="191" name="Google Shape;191;p1"/>
          <p:cNvSpPr txBox="1"/>
          <p:nvPr/>
        </p:nvSpPr>
        <p:spPr>
          <a:xfrm>
            <a:off x="3206108" y="4941594"/>
            <a:ext cx="7047167" cy="461624"/>
          </a:xfrm>
          <a:prstGeom prst="rect">
            <a:avLst/>
          </a:prstGeom>
          <a:noFill/>
          <a:ln>
            <a:noFill/>
          </a:ln>
        </p:spPr>
        <p:txBody>
          <a:bodyPr spcFirstLastPara="1" wrap="square" lIns="91425" tIns="45700" rIns="91425" bIns="45700" anchor="t" anchorCtr="0">
            <a:spAutoFit/>
          </a:bodyPr>
          <a:lstStyle/>
          <a:p>
            <a:pPr lvl="0" algn="ctr"/>
            <a:r>
              <a:rPr lang="en-US" sz="2400" dirty="0" smtClean="0"/>
              <a:t>Input validation attacks</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Command Execution</a:t>
            </a:r>
            <a:endParaRPr lang="en-US" dirty="0"/>
          </a:p>
        </p:txBody>
      </p:sp>
      <p:sp>
        <p:nvSpPr>
          <p:cNvPr id="3" name="Content Placeholder 2"/>
          <p:cNvSpPr>
            <a:spLocks noGrp="1"/>
          </p:cNvSpPr>
          <p:nvPr>
            <p:ph sz="quarter" idx="1"/>
          </p:nvPr>
        </p:nvSpPr>
        <p:spPr>
          <a:xfrm>
            <a:off x="817033" y="1600200"/>
            <a:ext cx="10871200" cy="5151438"/>
          </a:xfrm>
        </p:spPr>
        <p:txBody>
          <a:bodyPr>
            <a:normAutofit fontScale="92500" lnSpcReduction="10000"/>
          </a:bodyPr>
          <a:lstStyle/>
          <a:p>
            <a:r>
              <a:rPr lang="en-US" dirty="0" smtClean="0"/>
              <a:t>Many </a:t>
            </a:r>
            <a:r>
              <a:rPr lang="en-US" dirty="0"/>
              <a:t>attacks only result in information disclosure such as database columns , application source code, or arbitrary file contents. Command execution is the ultimate goal for an attack. Some equivalent of command-line access quickly leads to a full compromise of the web server and possibly other systems on its local network.</a:t>
            </a:r>
          </a:p>
          <a:p>
            <a:r>
              <a:rPr lang="en-US" dirty="0"/>
              <a:t>Newline Characters</a:t>
            </a:r>
          </a:p>
          <a:p>
            <a:r>
              <a:rPr lang="en-US" dirty="0"/>
              <a:t>The newline character, %0a in its hexadecimal incarnation, is a useful character for arbitrary command execution. On UNIX systems, less secure CGI scripts (such as any script written in a shell language) will interpret the newline character as an instruction to execute a new command.</a:t>
            </a:r>
          </a:p>
          <a:p>
            <a:r>
              <a:rPr lang="en-US" dirty="0"/>
              <a:t>For example, the administration interface for one service provider's banking platform is written in the </a:t>
            </a:r>
            <a:r>
              <a:rPr lang="en-US" dirty="0" err="1"/>
              <a:t>Korn</a:t>
            </a:r>
            <a:r>
              <a:rPr lang="en-US" dirty="0"/>
              <a:t> Shell (</a:t>
            </a:r>
            <a:r>
              <a:rPr lang="en-US" dirty="0" err="1"/>
              <a:t>ksh</a:t>
            </a:r>
            <a:r>
              <a:rPr lang="en-US" dirty="0"/>
              <a:t>). One function of the interface is to call an internal "analyze" program to collect statistics for the several dozen banking web sites it hosts . </a:t>
            </a:r>
          </a:p>
        </p:txBody>
      </p:sp>
    </p:spTree>
    <p:extLst>
      <p:ext uri="{BB962C8B-B14F-4D97-AF65-F5344CB8AC3E}">
        <p14:creationId xmlns:p14="http://schemas.microsoft.com/office/powerpoint/2010/main" val="104620054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Encoding Abuse</a:t>
            </a:r>
          </a:p>
        </p:txBody>
      </p:sp>
      <p:sp>
        <p:nvSpPr>
          <p:cNvPr id="3" name="Content Placeholder 2"/>
          <p:cNvSpPr>
            <a:spLocks noGrp="1"/>
          </p:cNvSpPr>
          <p:nvPr>
            <p:ph sz="quarter" idx="1"/>
          </p:nvPr>
        </p:nvSpPr>
        <p:spPr>
          <a:xfrm>
            <a:off x="817033" y="1600200"/>
            <a:ext cx="10871200" cy="5151438"/>
          </a:xfrm>
        </p:spPr>
        <p:txBody>
          <a:bodyPr>
            <a:normAutofit/>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341" y="1619838"/>
            <a:ext cx="9451975" cy="3916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8924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err="1"/>
              <a:t>Php</a:t>
            </a:r>
            <a:r>
              <a:rPr lang="en-US" dirty="0"/>
              <a:t> Global Variables</a:t>
            </a:r>
            <a:endParaRPr lang="en-US" dirty="0"/>
          </a:p>
        </p:txBody>
      </p:sp>
      <p:sp>
        <p:nvSpPr>
          <p:cNvPr id="3" name="Content Placeholder 2"/>
          <p:cNvSpPr>
            <a:spLocks noGrp="1"/>
          </p:cNvSpPr>
          <p:nvPr>
            <p:ph sz="quarter" idx="1"/>
          </p:nvPr>
        </p:nvSpPr>
        <p:spPr>
          <a:xfrm>
            <a:off x="817033" y="1600200"/>
            <a:ext cx="10871200" cy="5151438"/>
          </a:xfrm>
        </p:spPr>
        <p:txBody>
          <a:bodyPr>
            <a:normAutofit fontScale="92500" lnSpcReduction="20000"/>
          </a:bodyPr>
          <a:lstStyle/>
          <a:p>
            <a:r>
              <a:rPr lang="en-US" dirty="0" smtClean="0"/>
              <a:t>The </a:t>
            </a:r>
            <a:r>
              <a:rPr lang="en-US" dirty="0"/>
              <a:t>overwhelming majority of this chapter presents techniques that are effective against web applications regardless of their programming language or platform. Different application technologies are neither inherently more secure nor less secure than their peers. Inadequate input validation is predominantly an issue that occurs when developers are not aware of the threats to a web application or underestimate how applications are exploited.</a:t>
            </a:r>
          </a:p>
          <a:p>
            <a:r>
              <a:rPr lang="en-US" dirty="0"/>
              <a:t>Nevertheless, some languages introduce features whose misuse or misunderstanding contributes to an insecure application. PHP has one such feature in its use of </a:t>
            </a:r>
            <a:r>
              <a:rPr lang="en-US" i="1" dirty="0" err="1"/>
              <a:t>superglobals</a:t>
            </a:r>
            <a:r>
              <a:rPr lang="en-US" i="1" dirty="0"/>
              <a:t> </a:t>
            </a:r>
            <a:r>
              <a:rPr lang="en-US" dirty="0"/>
              <a:t>. A </a:t>
            </a:r>
            <a:r>
              <a:rPr lang="en-US" i="1" dirty="0" err="1"/>
              <a:t>superglobal</a:t>
            </a:r>
            <a:r>
              <a:rPr lang="en-US" i="1" dirty="0"/>
              <a:t> </a:t>
            </a:r>
            <a:r>
              <a:rPr lang="en-US" dirty="0"/>
              <a:t>variable has the highest scope possible and is consequently accessible from any function or class in a PHP file. The four most common </a:t>
            </a:r>
            <a:r>
              <a:rPr lang="en-US" i="1" dirty="0" err="1"/>
              <a:t>superglobals</a:t>
            </a:r>
            <a:r>
              <a:rPr lang="en-US" i="1" dirty="0"/>
              <a:t> </a:t>
            </a:r>
            <a:r>
              <a:rPr lang="en-US" dirty="0"/>
              <a:t>variables are $_ GET, $_POST, $_COOKIE, and $_SESSION. Each of these variables contains an associative array of parameters. For example, the data sent via a form POST are stored as name/ value pairs in the $_POST variable. It's also possible to create custom </a:t>
            </a:r>
            <a:r>
              <a:rPr lang="en-US" i="1" dirty="0" err="1"/>
              <a:t>superglobal</a:t>
            </a:r>
            <a:r>
              <a:rPr lang="en-US" i="1" dirty="0"/>
              <a:t> </a:t>
            </a:r>
            <a:r>
              <a:rPr lang="en-US" dirty="0"/>
              <a:t>variables using the $ GLOBALS variable.</a:t>
            </a:r>
          </a:p>
        </p:txBody>
      </p:sp>
    </p:spTree>
    <p:extLst>
      <p:ext uri="{BB962C8B-B14F-4D97-AF65-F5344CB8AC3E}">
        <p14:creationId xmlns:p14="http://schemas.microsoft.com/office/powerpoint/2010/main" val="40089242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dirty="0"/>
              <a:t>What Programming Languages are More Vulnerable?</a:t>
            </a:r>
          </a:p>
        </p:txBody>
      </p:sp>
      <p:sp>
        <p:nvSpPr>
          <p:cNvPr id="3" name="Content Placeholder 2"/>
          <p:cNvSpPr>
            <a:spLocks noGrp="1"/>
          </p:cNvSpPr>
          <p:nvPr>
            <p:ph sz="quarter" idx="1"/>
          </p:nvPr>
        </p:nvSpPr>
        <p:spPr>
          <a:xfrm>
            <a:off x="817033" y="1600200"/>
            <a:ext cx="10871200" cy="5151438"/>
          </a:xfrm>
        </p:spPr>
        <p:txBody>
          <a:bodyPr>
            <a:normAutofit/>
          </a:bodyPr>
          <a:lstStyle/>
          <a:p>
            <a:r>
              <a:rPr lang="en-US" dirty="0" smtClean="0"/>
              <a:t>C </a:t>
            </a:r>
            <a:r>
              <a:rPr lang="en-US" dirty="0"/>
              <a:t>and C++ are two languages that are highly susceptible to buffer overflow attacks, as they don’t have built-in safeguards against overwriting or accessing data in their memory. Mac OSX, Windows, and Linux all use code written in C and C++.</a:t>
            </a:r>
          </a:p>
          <a:p>
            <a:r>
              <a:rPr lang="en-US" dirty="0"/>
              <a:t>Languages such as PERL, Java, JavaScript, and C# use built-in safety mechanisms that minimize the likelihood of buffer overflow.</a:t>
            </a:r>
          </a:p>
        </p:txBody>
      </p:sp>
    </p:spTree>
    <p:extLst>
      <p:ext uri="{BB962C8B-B14F-4D97-AF65-F5344CB8AC3E}">
        <p14:creationId xmlns:p14="http://schemas.microsoft.com/office/powerpoint/2010/main" val="40089242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365126"/>
            <a:ext cx="10515600" cy="975160"/>
          </a:xfrm>
        </p:spPr>
        <p:txBody>
          <a:bodyPr/>
          <a:lstStyle/>
          <a:p>
            <a:r>
              <a:rPr lang="en-US" b="1" dirty="0" smtClean="0"/>
              <a:t>Countermeasures</a:t>
            </a:r>
            <a:endParaRPr lang="en-US" b="1" dirty="0"/>
          </a:p>
        </p:txBody>
      </p:sp>
      <p:sp>
        <p:nvSpPr>
          <p:cNvPr id="3" name="Content Placeholder 2"/>
          <p:cNvSpPr>
            <a:spLocks noGrp="1"/>
          </p:cNvSpPr>
          <p:nvPr>
            <p:ph sz="quarter" idx="1"/>
          </p:nvPr>
        </p:nvSpPr>
        <p:spPr>
          <a:xfrm>
            <a:off x="804507" y="1236946"/>
            <a:ext cx="10871200" cy="5151438"/>
          </a:xfrm>
        </p:spPr>
        <p:txBody>
          <a:bodyPr>
            <a:normAutofit fontScale="77500" lnSpcReduction="20000"/>
          </a:bodyPr>
          <a:lstStyle/>
          <a:p>
            <a:pPr algn="just"/>
            <a:r>
              <a:rPr lang="en-US" i="1" dirty="0"/>
              <a:t>Use client-side validation for performance, not security. </a:t>
            </a:r>
            <a:r>
              <a:rPr lang="en-US" dirty="0"/>
              <a:t>Client-side input validation mechanisms prevent innocent input errors and typos from reaching the server. This pre-emptive validation step can reduce the load on a server by preventing unintentionally bad data from reaching the server. A malicious user can easily bypass client-side validation controls, so they should always be complemented with server-side controls.</a:t>
            </a:r>
          </a:p>
          <a:p>
            <a:pPr algn="just"/>
            <a:r>
              <a:rPr lang="en-US" i="1" dirty="0"/>
              <a:t>Normalize input values. </a:t>
            </a:r>
            <a:r>
              <a:rPr lang="en-US" dirty="0"/>
              <a:t>Many attacks have dozens of alternate encodings based on character sets and hexadecimal representation. Input data should be normalized before security and validation checks are applied to them. Otherwise, an encoded payload may pass a filter only to be decoded as a malicious payload at a later step. This step also includes measures taken to </a:t>
            </a:r>
            <a:r>
              <a:rPr lang="en-US" dirty="0" err="1"/>
              <a:t>canonicalize</a:t>
            </a:r>
            <a:r>
              <a:rPr lang="en-US" dirty="0"/>
              <a:t> file- and pathnames.</a:t>
            </a:r>
          </a:p>
          <a:p>
            <a:pPr algn="just"/>
            <a:r>
              <a:rPr lang="en-US" i="1" dirty="0"/>
              <a:t>Apply server-side input validation. </a:t>
            </a:r>
            <a:r>
              <a:rPr lang="en-US" dirty="0"/>
              <a:t>All data from the web browser can be modified with arbitrary content. Therefore, proper input validation must be done on the server, where it is not possible to bypass validation functions.</a:t>
            </a:r>
          </a:p>
          <a:p>
            <a:r>
              <a:rPr lang="en-US" i="1" dirty="0"/>
              <a:t>Constrain data types. </a:t>
            </a:r>
            <a:r>
              <a:rPr lang="en-US" dirty="0"/>
              <a:t>The application shouldn't even deal with data that don't meet basic type, format, and length requirements. For example, numeric values should be assigned to numeric data structures, string values should be assigned to string data structures. Furthermore, a U.S. ZIP code should not only accept numeric values, but values exactly five-digits long (or the "ZIP plus four" format).</a:t>
            </a:r>
            <a:endParaRPr lang="en-US" dirty="0"/>
          </a:p>
        </p:txBody>
      </p:sp>
    </p:spTree>
    <p:extLst>
      <p:ext uri="{BB962C8B-B14F-4D97-AF65-F5344CB8AC3E}">
        <p14:creationId xmlns:p14="http://schemas.microsoft.com/office/powerpoint/2010/main" val="1523364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839788" y="926926"/>
            <a:ext cx="10383533" cy="4942062"/>
          </a:xfrm>
        </p:spPr>
        <p:txBody>
          <a:bodyPr>
            <a:normAutofit lnSpcReduction="10000"/>
          </a:bodyPr>
          <a:lstStyle/>
          <a:p>
            <a:pPr algn="just"/>
            <a:r>
              <a:rPr lang="en-US" i="1" dirty="0" smtClean="0"/>
              <a:t>Character </a:t>
            </a:r>
            <a:r>
              <a:rPr lang="en-US" i="1" dirty="0"/>
              <a:t>encoding and "Output Validation". </a:t>
            </a:r>
            <a:r>
              <a:rPr lang="en-US" dirty="0"/>
              <a:t>Characters used in HTML and SQL formatting should be encoded in a manner that will prevent the application from misinterpreting them. For example, present angle brackets in their HTML-encoded form (&amp;</a:t>
            </a:r>
            <a:r>
              <a:rPr lang="en-US" dirty="0" err="1"/>
              <a:t>lt</a:t>
            </a:r>
            <a:r>
              <a:rPr lang="en-US" dirty="0"/>
              <a:t>; and &amp;</a:t>
            </a:r>
            <a:r>
              <a:rPr lang="en-US" dirty="0" err="1"/>
              <a:t>gt</a:t>
            </a:r>
            <a:r>
              <a:rPr lang="en-US" dirty="0"/>
              <a:t>;). This type of output validation or character reformatting serves as an additional layer of security against HTML injection attacks. Even if a malicious payload successfully passes through an input filter, then its effect is negated at the output stage.</a:t>
            </a:r>
          </a:p>
          <a:p>
            <a:pPr algn="just"/>
            <a:r>
              <a:rPr lang="en-US" i="1" dirty="0"/>
              <a:t>White list/Black list. </a:t>
            </a:r>
            <a:r>
              <a:rPr lang="en-US" dirty="0"/>
              <a:t>Use regular expressions to match data for authorized or unauthorized content. White lists contain patterns of acceptable content. Black lists contain patterns of unacceptable or malicious content. It's typically easier (and better advised) to rely on white lists because the set of all malicious content to be blocked is potentially unbounded. Also, you can only create black list patterns for known attacks; new attacks will fly by with impunity. Still, it's a good idea to have a black list of a few malicious constructs like those used in simple SQL injection and cross-site scripting attacks</a:t>
            </a:r>
            <a:r>
              <a:rPr lang="en-US" dirty="0" smtClean="0"/>
              <a:t>.</a:t>
            </a:r>
          </a:p>
          <a:p>
            <a:pPr algn="just"/>
            <a:r>
              <a:rPr lang="en-US" i="1" dirty="0"/>
              <a:t>Securely handle errors. </a:t>
            </a:r>
            <a:r>
              <a:rPr lang="en-US" dirty="0"/>
              <a:t>Regardless of what language used to write the application, error handling should follow Java's concept of </a:t>
            </a:r>
            <a:r>
              <a:rPr lang="en-US" i="1" dirty="0"/>
              <a:t>try </a:t>
            </a:r>
            <a:r>
              <a:rPr lang="en-US" dirty="0"/>
              <a:t>, </a:t>
            </a:r>
            <a:r>
              <a:rPr lang="en-US" i="1" dirty="0"/>
              <a:t>catch </a:t>
            </a:r>
            <a:r>
              <a:rPr lang="en-US" dirty="0"/>
              <a:t>, </a:t>
            </a:r>
            <a:r>
              <a:rPr lang="en-US" i="1" dirty="0"/>
              <a:t>finally </a:t>
            </a:r>
            <a:r>
              <a:rPr lang="en-US" dirty="0"/>
              <a:t>exception handling. </a:t>
            </a:r>
            <a:r>
              <a:rPr lang="en-US" i="1" dirty="0"/>
              <a:t>Try </a:t>
            </a:r>
            <a:r>
              <a:rPr lang="en-US" dirty="0"/>
              <a:t>an action; </a:t>
            </a:r>
            <a:r>
              <a:rPr lang="en-US" i="1" dirty="0"/>
              <a:t>catch </a:t>
            </a:r>
            <a:r>
              <a:rPr lang="en-US" dirty="0"/>
              <a:t>specific exceptions that the action may cause; </a:t>
            </a:r>
            <a:r>
              <a:rPr lang="en-US" i="1" dirty="0"/>
              <a:t>finally </a:t>
            </a:r>
            <a:r>
              <a:rPr lang="en-US" dirty="0"/>
              <a:t>exit nicely if all else fails. This also entails a generic, polite error page that does not contain any system information.</a:t>
            </a:r>
          </a:p>
          <a:p>
            <a:pPr algn="just"/>
            <a:r>
              <a:rPr lang="en-US" i="1" dirty="0"/>
              <a:t>Require authentication. </a:t>
            </a:r>
            <a:r>
              <a:rPr lang="en-US" dirty="0"/>
              <a:t>Configure the server to require proper authentication at the directory level for all files within that directory.</a:t>
            </a:r>
          </a:p>
          <a:p>
            <a:pPr algn="just"/>
            <a:r>
              <a:rPr lang="en-US" i="1" dirty="0"/>
              <a:t>Use least-privilege access. </a:t>
            </a:r>
            <a:r>
              <a:rPr lang="en-US" dirty="0"/>
              <a:t>Run the web server and any supporting applications as an account with the least permissions possible. The risk to an application susceptible to arbitrary command execution but cannot access the /</a:t>
            </a:r>
            <a:r>
              <a:rPr lang="en-US" dirty="0" err="1"/>
              <a:t>sbin</a:t>
            </a:r>
            <a:r>
              <a:rPr lang="en-US" dirty="0"/>
              <a:t> directory (where many UNIX administrator tools are stored) is lower than a similar application that can execute commands in the context of the root user.</a:t>
            </a:r>
          </a:p>
          <a:p>
            <a:pPr algn="just"/>
            <a:endParaRPr lang="en-US" dirty="0"/>
          </a:p>
          <a:p>
            <a:pPr algn="just"/>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91232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1116331" y="524401"/>
            <a:ext cx="10515600" cy="7760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References: </a:t>
            </a:r>
            <a:endParaRPr sz="2000">
              <a:latin typeface="Times New Roman"/>
              <a:ea typeface="Times New Roman"/>
              <a:cs typeface="Times New Roman"/>
              <a:sym typeface="Times New Roman"/>
            </a:endParaRPr>
          </a:p>
        </p:txBody>
      </p:sp>
      <p:sp>
        <p:nvSpPr>
          <p:cNvPr id="293" name="Google Shape;293;p11"/>
          <p:cNvSpPr txBox="1"/>
          <p:nvPr/>
        </p:nvSpPr>
        <p:spPr>
          <a:xfrm>
            <a:off x="561054" y="1391656"/>
            <a:ext cx="7575551" cy="4247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Books: </a:t>
            </a:r>
            <a:endParaRPr sz="1800" b="1"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Web Design With HTML, CSS, JavaScript and jQuery Set, 1st Edition, by Jon Duckett.</a:t>
            </a:r>
            <a:endParaRPr dirty="0"/>
          </a:p>
          <a:p>
            <a:pPr marL="342900" marR="0" lvl="0" indent="-342900" algn="l" rtl="0">
              <a:spcBef>
                <a:spcPts val="0"/>
              </a:spcBef>
              <a:spcAft>
                <a:spcPts val="0"/>
              </a:spcAft>
              <a:buClr>
                <a:schemeClr val="dk1"/>
              </a:buClr>
              <a:buSzPts val="1800"/>
              <a:buFont typeface="Times New Roman"/>
              <a:buAutoNum type="arabicPeriod"/>
            </a:pPr>
            <a:r>
              <a:rPr lang="en-US" sz="1800" dirty="0">
                <a:solidFill>
                  <a:schemeClr val="dk1"/>
                </a:solidFill>
                <a:latin typeface="Times New Roman"/>
                <a:ea typeface="Times New Roman"/>
                <a:cs typeface="Times New Roman"/>
                <a:sym typeface="Times New Roman"/>
              </a:rPr>
              <a:t>Hacking Exposed Web Applications, 3rd edition, Joel </a:t>
            </a:r>
            <a:r>
              <a:rPr lang="en-US" sz="1800" dirty="0" err="1">
                <a:solidFill>
                  <a:schemeClr val="dk1"/>
                </a:solidFill>
                <a:latin typeface="Times New Roman"/>
                <a:ea typeface="Times New Roman"/>
                <a:cs typeface="Times New Roman"/>
                <a:sym typeface="Times New Roman"/>
              </a:rPr>
              <a:t>Scambray</a:t>
            </a:r>
            <a:r>
              <a:rPr lang="en-US" sz="1800" dirty="0">
                <a:solidFill>
                  <a:schemeClr val="dk1"/>
                </a:solidFill>
                <a:latin typeface="Times New Roman"/>
                <a:ea typeface="Times New Roman"/>
                <a:cs typeface="Times New Roman"/>
                <a:sym typeface="Times New Roman"/>
              </a:rPr>
              <a:t>, Vincent Liu, Caleb Sima, Released October 2010, Publisher(s): McGraw-Hill</a:t>
            </a:r>
            <a:endParaRPr dirty="0"/>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Video Lectures : </a:t>
            </a:r>
            <a:endParaRPr sz="1800" b="1" dirty="0">
              <a:solidFill>
                <a:schemeClr val="dk1"/>
              </a:solidFill>
              <a:latin typeface="Times New Roman"/>
              <a:ea typeface="Times New Roman"/>
              <a:cs typeface="Times New Roman"/>
              <a:sym typeface="Times New Roman"/>
            </a:endParaRPr>
          </a:p>
          <a:p>
            <a:pPr marL="342900" lvl="0" indent="-342900">
              <a:buAutoNum type="arabicPeriod"/>
            </a:pPr>
            <a:r>
              <a:rPr lang="en-US" sz="1800" dirty="0">
                <a:solidFill>
                  <a:schemeClr val="dk1"/>
                </a:solidFill>
                <a:latin typeface="Times New Roman"/>
                <a:ea typeface="Times New Roman"/>
                <a:cs typeface="Times New Roman"/>
                <a:sym typeface="Times New Roman"/>
                <a:hlinkClick r:id="rId3"/>
              </a:rPr>
              <a:t>https://</a:t>
            </a:r>
            <a:r>
              <a:rPr lang="en-US" sz="1800" dirty="0" smtClean="0">
                <a:solidFill>
                  <a:schemeClr val="dk1"/>
                </a:solidFill>
                <a:latin typeface="Times New Roman"/>
                <a:ea typeface="Times New Roman"/>
                <a:cs typeface="Times New Roman"/>
                <a:sym typeface="Times New Roman"/>
                <a:hlinkClick r:id="rId3"/>
              </a:rPr>
              <a:t>www.youtube.com/watch?v=mTrTwg03N9M</a:t>
            </a:r>
            <a:endParaRPr lang="en-US" sz="1800" dirty="0" smtClean="0">
              <a:solidFill>
                <a:schemeClr val="dk1"/>
              </a:solidFill>
              <a:latin typeface="Times New Roman"/>
              <a:ea typeface="Times New Roman"/>
              <a:cs typeface="Times New Roman"/>
              <a:sym typeface="Times New Roman"/>
            </a:endParaRPr>
          </a:p>
          <a:p>
            <a:pPr marL="342900" lvl="0" indent="-342900">
              <a:buAutoNum type="arabicPeriod"/>
            </a:pPr>
            <a:r>
              <a:rPr lang="en-US" sz="1800" b="1" dirty="0">
                <a:solidFill>
                  <a:schemeClr val="dk1"/>
                </a:solidFill>
                <a:latin typeface="Times New Roman"/>
                <a:ea typeface="Times New Roman"/>
                <a:cs typeface="Times New Roman"/>
                <a:sym typeface="Times New Roman"/>
                <a:hlinkClick r:id="rId4"/>
              </a:rPr>
              <a:t>https://</a:t>
            </a:r>
            <a:r>
              <a:rPr lang="en-US" sz="1800" b="1" dirty="0" smtClean="0">
                <a:solidFill>
                  <a:schemeClr val="dk1"/>
                </a:solidFill>
                <a:latin typeface="Times New Roman"/>
                <a:ea typeface="Times New Roman"/>
                <a:cs typeface="Times New Roman"/>
                <a:sym typeface="Times New Roman"/>
                <a:hlinkClick r:id="rId4"/>
              </a:rPr>
              <a:t>www.youtube.com/watch?v=ix_D1iF6ZbA</a:t>
            </a:r>
            <a:endParaRPr lang="en-US" sz="1800" b="1" dirty="0" smtClean="0">
              <a:solidFill>
                <a:schemeClr val="dk1"/>
              </a:solidFill>
              <a:latin typeface="Times New Roman"/>
              <a:ea typeface="Times New Roman"/>
              <a:cs typeface="Times New Roman"/>
              <a:sym typeface="Times New Roman"/>
            </a:endParaRPr>
          </a:p>
          <a:p>
            <a:pPr lvl="0"/>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Reference Links:</a:t>
            </a:r>
            <a:endParaRPr dirty="0"/>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5"/>
              </a:rPr>
              <a:t>https://purplesec.us/common-malware-types</a:t>
            </a:r>
            <a:r>
              <a:rPr lang="en-US" sz="1800" dirty="0" smtClean="0">
                <a:solidFill>
                  <a:schemeClr val="dk1"/>
                </a:solidFill>
                <a:latin typeface="Times New Roman"/>
                <a:ea typeface="Times New Roman"/>
                <a:cs typeface="Times New Roman"/>
                <a:sym typeface="Times New Roman"/>
                <a:hlinkClick r:id="rId5"/>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6"/>
              </a:rPr>
              <a:t>https://www.geeksforgeeks.org/buffer-overflow-attack-with-example</a:t>
            </a:r>
            <a:r>
              <a:rPr lang="en-US" sz="1800" dirty="0" smtClean="0">
                <a:solidFill>
                  <a:schemeClr val="dk1"/>
                </a:solidFill>
                <a:latin typeface="Times New Roman"/>
                <a:ea typeface="Times New Roman"/>
                <a:cs typeface="Times New Roman"/>
                <a:sym typeface="Times New Roman"/>
                <a:hlinkClick r:id="rId6"/>
              </a:rPr>
              <a:t>/</a:t>
            </a:r>
            <a:endParaRPr lang="en-US" sz="1800" dirty="0" smtClean="0">
              <a:solidFill>
                <a:schemeClr val="dk1"/>
              </a:solidFill>
              <a:latin typeface="Times New Roman"/>
              <a:ea typeface="Times New Roman"/>
              <a:cs typeface="Times New Roman"/>
              <a:sym typeface="Times New Roman"/>
            </a:endParaRPr>
          </a:p>
          <a:p>
            <a:pPr marL="514350" lvl="0" indent="-514350">
              <a:buClr>
                <a:schemeClr val="dk1"/>
              </a:buClr>
              <a:buSzPts val="1800"/>
              <a:buFont typeface="Calibri"/>
              <a:buAutoNum type="arabicPeriod"/>
            </a:pPr>
            <a:r>
              <a:rPr lang="en-US" sz="1800" dirty="0">
                <a:solidFill>
                  <a:schemeClr val="dk1"/>
                </a:solidFill>
                <a:latin typeface="Times New Roman"/>
                <a:ea typeface="Times New Roman"/>
                <a:cs typeface="Times New Roman"/>
                <a:sym typeface="Times New Roman"/>
                <a:hlinkClick r:id="rId7"/>
              </a:rPr>
              <a:t>https://www.imperva.com/learn/application-security/buffer-overflow</a:t>
            </a:r>
            <a:r>
              <a:rPr lang="en-US" sz="1800" dirty="0" smtClean="0">
                <a:solidFill>
                  <a:schemeClr val="dk1"/>
                </a:solidFill>
                <a:latin typeface="Times New Roman"/>
                <a:ea typeface="Times New Roman"/>
                <a:cs typeface="Times New Roman"/>
                <a:sym typeface="Times New Roman"/>
                <a:hlinkClick r:id="rId7"/>
              </a:rPr>
              <a:t>/</a:t>
            </a:r>
            <a:endParaRPr lang="en-US" sz="1800" dirty="0" smtClean="0">
              <a:solidFill>
                <a:schemeClr val="dk1"/>
              </a:solidFill>
              <a:latin typeface="Times New Roman"/>
              <a:ea typeface="Times New Roman"/>
              <a:cs typeface="Times New Roman"/>
              <a:sym typeface="Times New Roman"/>
            </a:endParaRPr>
          </a:p>
          <a:p>
            <a:pPr lvl="0">
              <a:buClr>
                <a:schemeClr val="dk1"/>
              </a:buClr>
              <a:buSzPts val="1800"/>
            </a:pPr>
            <a:endParaRPr sz="1800" dirty="0">
              <a:solidFill>
                <a:schemeClr val="dk1"/>
              </a:solidFill>
              <a:latin typeface="Times New Roman"/>
              <a:ea typeface="Times New Roman"/>
              <a:cs typeface="Times New Roman"/>
              <a:sym typeface="Times New Roman"/>
            </a:endParaRPr>
          </a:p>
        </p:txBody>
      </p:sp>
      <p:grpSp>
        <p:nvGrpSpPr>
          <p:cNvPr id="294" name="Google Shape;294;p11"/>
          <p:cNvGrpSpPr/>
          <p:nvPr/>
        </p:nvGrpSpPr>
        <p:grpSpPr>
          <a:xfrm>
            <a:off x="9858377" y="2028829"/>
            <a:ext cx="1900239" cy="1893887"/>
            <a:chOff x="1259" y="3082"/>
            <a:chExt cx="884" cy="884"/>
          </a:xfrm>
        </p:grpSpPr>
        <p:sp>
          <p:nvSpPr>
            <p:cNvPr id="295" name="Google Shape;295;p11"/>
            <p:cNvSpPr/>
            <p:nvPr/>
          </p:nvSpPr>
          <p:spPr>
            <a:xfrm flipH="1">
              <a:off x="1681" y="3824"/>
              <a:ext cx="110" cy="107"/>
            </a:xfrm>
            <a:custGeom>
              <a:avLst/>
              <a:gdLst/>
              <a:ahLst/>
              <a:cxnLst/>
              <a:rect l="l" t="t" r="r" b="b"/>
              <a:pathLst>
                <a:path w="110" h="107" extrusionOk="0">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1"/>
            <p:cNvSpPr/>
            <p:nvPr/>
          </p:nvSpPr>
          <p:spPr>
            <a:xfrm flipH="1">
              <a:off x="1786" y="3762"/>
              <a:ext cx="35" cy="88"/>
            </a:xfrm>
            <a:custGeom>
              <a:avLst/>
              <a:gdLst/>
              <a:ahLst/>
              <a:cxnLst/>
              <a:rect l="l" t="t" r="r" b="b"/>
              <a:pathLst>
                <a:path w="35" h="88" extrusionOk="0">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1"/>
            <p:cNvSpPr/>
            <p:nvPr/>
          </p:nvSpPr>
          <p:spPr>
            <a:xfrm flipH="1">
              <a:off x="1587" y="3719"/>
              <a:ext cx="54" cy="29"/>
            </a:xfrm>
            <a:custGeom>
              <a:avLst/>
              <a:gdLst/>
              <a:ahLst/>
              <a:cxnLst/>
              <a:rect l="l" t="t" r="r" b="b"/>
              <a:pathLst>
                <a:path w="54" h="29" extrusionOk="0">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11"/>
            <p:cNvSpPr/>
            <p:nvPr/>
          </p:nvSpPr>
          <p:spPr>
            <a:xfrm flipH="1">
              <a:off x="1259" y="3082"/>
              <a:ext cx="884" cy="884"/>
            </a:xfrm>
            <a:custGeom>
              <a:avLst/>
              <a:gdLst/>
              <a:ahLst/>
              <a:cxnLst/>
              <a:rect l="l" t="t" r="r" b="b"/>
              <a:pathLst>
                <a:path w="884" h="884" extrusionOk="0">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1"/>
            <p:cNvSpPr/>
            <p:nvPr/>
          </p:nvSpPr>
          <p:spPr>
            <a:xfrm flipH="1">
              <a:off x="1517" y="3611"/>
              <a:ext cx="102" cy="78"/>
            </a:xfrm>
            <a:custGeom>
              <a:avLst/>
              <a:gdLst/>
              <a:ahLst/>
              <a:cxnLst/>
              <a:rect l="l" t="t" r="r" b="b"/>
              <a:pathLst>
                <a:path w="102" h="78" extrusionOk="0">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05" name="Google Shape;305;p12"/>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06" name="Google Shape;306;p12"/>
          <p:cNvCxnSpPr/>
          <p:nvPr/>
        </p:nvCxnSpPr>
        <p:spPr>
          <a:xfrm>
            <a:off x="10169130"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07" name="Google Shape;307;p12"/>
          <p:cNvCxnSpPr/>
          <p:nvPr/>
        </p:nvCxnSpPr>
        <p:spPr>
          <a:xfrm>
            <a:off x="733429" y="6294601"/>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08" name="Google Shape;308;p12"/>
          <p:cNvCxnSpPr/>
          <p:nvPr/>
        </p:nvCxnSpPr>
        <p:spPr>
          <a:xfrm>
            <a:off x="390529" y="5129693"/>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09" name="Google Shape;309;p12"/>
          <p:cNvSpPr txBox="1"/>
          <p:nvPr/>
        </p:nvSpPr>
        <p:spPr>
          <a:xfrm>
            <a:off x="1485903"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10" name="Google Shape;310;p12"/>
          <p:cNvSpPr/>
          <p:nvPr/>
        </p:nvSpPr>
        <p:spPr>
          <a:xfrm>
            <a:off x="2641602"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2"/>
          <p:cNvSpPr/>
          <p:nvPr/>
        </p:nvSpPr>
        <p:spPr>
          <a:xfrm>
            <a:off x="2898777"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2" name="Google Shape;312;p12"/>
          <p:cNvGrpSpPr/>
          <p:nvPr/>
        </p:nvGrpSpPr>
        <p:grpSpPr>
          <a:xfrm>
            <a:off x="222056" y="94090"/>
            <a:ext cx="410563" cy="1538089"/>
            <a:chOff x="83821" y="0"/>
            <a:chExt cx="219636" cy="903079"/>
          </a:xfrm>
        </p:grpSpPr>
        <p:sp>
          <p:nvSpPr>
            <p:cNvPr id="313" name="Google Shape;313;p12"/>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2"/>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2"/>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16" name="Google Shape;316;p12"/>
            <p:cNvGraphicFramePr/>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2072" r:id="rId4" imgW="183878" imgH="183422" progId="">
                    <p:embed/>
                  </p:oleObj>
                </mc:Choice>
                <mc:Fallback>
                  <p:oleObj r:id="rId4" imgW="183878" imgH="183422" progId="">
                    <p:embed/>
                    <p:pic>
                      <p:nvPicPr>
                        <p:cNvPr id="316" name="Google Shape;316;p12"/>
                        <p:cNvPicPr preferRelativeResize="0"/>
                        <p:nvPr/>
                      </p:nvPicPr>
                      <p:blipFill rotWithShape="1">
                        <a:blip r:embed="rId5">
                          <a:alphaModFix/>
                        </a:blip>
                        <a:srcRect/>
                        <a:stretch/>
                      </p:blipFill>
                      <p:spPr>
                        <a:xfrm>
                          <a:off x="100850" y="246475"/>
                          <a:ext cx="183878" cy="183422"/>
                        </a:xfrm>
                        <a:prstGeom prst="rect">
                          <a:avLst/>
                        </a:prstGeom>
                        <a:noFill/>
                        <a:ln>
                          <a:noFill/>
                        </a:ln>
                      </p:spPr>
                    </p:pic>
                  </p:oleObj>
                </mc:Fallback>
              </mc:AlternateContent>
            </a:graphicData>
          </a:graphic>
        </p:graphicFrame>
      </p:grpSp>
      <p:pic>
        <p:nvPicPr>
          <p:cNvPr id="2049" name="Picture 1" descr="rId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 y="241300"/>
            <a:ext cx="177800" cy="177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
          <p:cNvSpPr txBox="1">
            <a:spLocks noGrp="1"/>
          </p:cNvSpPr>
          <p:nvPr>
            <p:ph type="body" idx="2"/>
          </p:nvPr>
        </p:nvSpPr>
        <p:spPr>
          <a:xfrm>
            <a:off x="449264" y="1840230"/>
            <a:ext cx="4322763" cy="45161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sz="2400" dirty="0">
                <a:latin typeface="Times New Roman"/>
                <a:ea typeface="Times New Roman"/>
                <a:cs typeface="Times New Roman"/>
                <a:sym typeface="Times New Roman"/>
              </a:rPr>
              <a:t>In this lecture, we will discuss:</a:t>
            </a:r>
            <a:endParaRPr dirty="0"/>
          </a:p>
          <a:p>
            <a:pPr lvl="0" algn="ctr"/>
            <a:r>
              <a:rPr lang="en-US" sz="2400" dirty="0"/>
              <a:t>Input validation attacks</a:t>
            </a:r>
            <a:endParaRPr lang="en-US" sz="24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dirty="0">
              <a:latin typeface="Times New Roman"/>
              <a:ea typeface="Times New Roman"/>
              <a:cs typeface="Times New Roman"/>
              <a:sym typeface="Times New Roman"/>
            </a:endParaRPr>
          </a:p>
        </p:txBody>
      </p:sp>
      <p:sp>
        <p:nvSpPr>
          <p:cNvPr id="198" name="Google Shape;198;p2"/>
          <p:cNvSpPr txBox="1">
            <a:spLocks noGrp="1"/>
          </p:cNvSpPr>
          <p:nvPr>
            <p:ph type="sldNum" idx="12"/>
          </p:nvPr>
        </p:nvSpPr>
        <p:spPr>
          <a:xfrm>
            <a:off x="8839200" y="635635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99" name="Google Shape;199;p2"/>
          <p:cNvSpPr txBox="1">
            <a:spLocks noGrp="1"/>
          </p:cNvSpPr>
          <p:nvPr>
            <p:ph type="title"/>
          </p:nvPr>
        </p:nvSpPr>
        <p:spPr>
          <a:xfrm>
            <a:off x="700725" y="501692"/>
            <a:ext cx="4456567" cy="923289"/>
          </a:xfrm>
          <a:prstGeom prst="rect">
            <a:avLst/>
          </a:prstGeom>
          <a:noFill/>
          <a:ln>
            <a:noFill/>
          </a:ln>
        </p:spPr>
        <p:txBody>
          <a:bodyPr spcFirstLastPara="1" wrap="square" lIns="91425" tIns="45700" rIns="91425" bIns="45700" anchor="b" anchorCtr="0">
            <a:spAutoFit/>
          </a:bodyPr>
          <a:lstStyle/>
          <a:p>
            <a:pPr marL="0" marR="0" lvl="0" indent="0" algn="ctr" rtl="0">
              <a:lnSpc>
                <a:spcPct val="90000"/>
              </a:lnSpc>
              <a:spcBef>
                <a:spcPts val="0"/>
              </a:spcBef>
              <a:spcAft>
                <a:spcPts val="0"/>
              </a:spcAft>
              <a:buClr>
                <a:schemeClr val="dk1"/>
              </a:buClr>
              <a:buSzPts val="4400"/>
              <a:buFont typeface="Times New Roman"/>
              <a:buNone/>
            </a:pPr>
            <a:r>
              <a:rPr lang="en-US" sz="4400" b="0" i="0" u="none" strike="noStrike" cap="none">
                <a:solidFill>
                  <a:schemeClr val="dk1"/>
                </a:solidFill>
                <a:latin typeface="Times New Roman"/>
                <a:ea typeface="Times New Roman"/>
                <a:cs typeface="Times New Roman"/>
                <a:sym typeface="Times New Roman"/>
              </a:rPr>
              <a:t>Lecture Objectives</a:t>
            </a:r>
            <a:r>
              <a:rPr lang="en-US" sz="2000" b="1" i="0" u="none" strike="noStrike" cap="none">
                <a:solidFill>
                  <a:schemeClr val="dk1"/>
                </a:solidFill>
                <a:latin typeface="Times New Roman"/>
                <a:ea typeface="Times New Roman"/>
                <a:cs typeface="Times New Roman"/>
                <a:sym typeface="Times New Roman"/>
              </a:rPr>
              <a:t/>
            </a:r>
            <a:br>
              <a:rPr lang="en-US" sz="2000" b="1" i="0" u="none" strike="noStrike" cap="none">
                <a:solidFill>
                  <a:schemeClr val="dk1"/>
                </a:solidFill>
                <a:latin typeface="Times New Roman"/>
                <a:ea typeface="Times New Roman"/>
                <a:cs typeface="Times New Roman"/>
                <a:sym typeface="Times New Roman"/>
              </a:rPr>
            </a:br>
            <a:endParaRPr sz="1600" b="0" i="0" u="none" strike="noStrike" cap="none">
              <a:solidFill>
                <a:schemeClr val="dk1"/>
              </a:solidFill>
              <a:latin typeface="Times New Roman"/>
              <a:ea typeface="Times New Roman"/>
              <a:cs typeface="Times New Roman"/>
              <a:sym typeface="Times New Roman"/>
            </a:endParaRPr>
          </a:p>
        </p:txBody>
      </p:sp>
      <p:sp>
        <p:nvSpPr>
          <p:cNvPr id="200" name="Google Shape;200;p2"/>
          <p:cNvSpPr/>
          <p:nvPr/>
        </p:nvSpPr>
        <p:spPr>
          <a:xfrm>
            <a:off x="5295900" y="838200"/>
            <a:ext cx="5867400" cy="551815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1" name="Google Shape;201;p2"/>
          <p:cNvSpPr/>
          <p:nvPr/>
        </p:nvSpPr>
        <p:spPr>
          <a:xfrm>
            <a:off x="449263" y="1611630"/>
            <a:ext cx="4322700" cy="4744800"/>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2" name="Google Shape;202;p2"/>
          <p:cNvSpPr/>
          <p:nvPr/>
        </p:nvSpPr>
        <p:spPr>
          <a:xfrm>
            <a:off x="11217278" y="6324604"/>
            <a:ext cx="444500" cy="422275"/>
          </a:xfrm>
          <a:prstGeom prst="ellipse">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 descr="Introduction to Web Development with HTML, CSS, JavaScript | Courser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Common Input Validation Attacks</a:t>
            </a:r>
            <a:endParaRPr lang="en-US" b="1" dirty="0"/>
          </a:p>
        </p:txBody>
      </p:sp>
      <p:sp>
        <p:nvSpPr>
          <p:cNvPr id="7171" name="Content Placeholder 2"/>
          <p:cNvSpPr>
            <a:spLocks noGrp="1"/>
          </p:cNvSpPr>
          <p:nvPr>
            <p:ph sz="quarter" idx="1"/>
          </p:nvPr>
        </p:nvSpPr>
        <p:spPr/>
        <p:txBody>
          <a:bodyPr>
            <a:normAutofit fontScale="85000" lnSpcReduction="20000"/>
          </a:bodyPr>
          <a:lstStyle/>
          <a:p>
            <a:r>
              <a:rPr lang="en-US" dirty="0" smtClean="0"/>
              <a:t>Buffer </a:t>
            </a:r>
            <a:r>
              <a:rPr lang="en-US" dirty="0"/>
              <a:t>Overflow</a:t>
            </a:r>
            <a:endParaRPr lang="en-US" b="1" dirty="0"/>
          </a:p>
          <a:p>
            <a:r>
              <a:rPr lang="en-US" dirty="0"/>
              <a:t>Canonicalization (dot-dot-slash)</a:t>
            </a:r>
            <a:endParaRPr lang="en-US" b="1" dirty="0"/>
          </a:p>
          <a:p>
            <a:r>
              <a:rPr lang="en-US" dirty="0"/>
              <a:t>HTML Injection</a:t>
            </a:r>
            <a:endParaRPr lang="en-US" b="1" dirty="0"/>
          </a:p>
          <a:p>
            <a:r>
              <a:rPr lang="en-US" dirty="0"/>
              <a:t>Boundary Checks</a:t>
            </a:r>
            <a:endParaRPr lang="en-US" b="1" dirty="0"/>
          </a:p>
          <a:p>
            <a:r>
              <a:rPr lang="en-US" dirty="0"/>
              <a:t>Manipulate Application Behavior</a:t>
            </a:r>
            <a:endParaRPr lang="en-US" b="1" dirty="0"/>
          </a:p>
          <a:p>
            <a:r>
              <a:rPr lang="en-US" dirty="0"/>
              <a:t>SQL Injection and </a:t>
            </a:r>
            <a:r>
              <a:rPr lang="en-US" dirty="0" err="1"/>
              <a:t>Datastore</a:t>
            </a:r>
            <a:r>
              <a:rPr lang="en-US" dirty="0"/>
              <a:t> Attacks</a:t>
            </a:r>
            <a:endParaRPr lang="en-US" b="1" dirty="0"/>
          </a:p>
          <a:p>
            <a:r>
              <a:rPr lang="en-US" dirty="0"/>
              <a:t>Command Execution</a:t>
            </a:r>
            <a:endParaRPr lang="en-US" b="1" dirty="0"/>
          </a:p>
          <a:p>
            <a:r>
              <a:rPr lang="en-US" dirty="0"/>
              <a:t>Encoding Abuse</a:t>
            </a:r>
            <a:endParaRPr lang="en-US" b="1" dirty="0"/>
          </a:p>
          <a:p>
            <a:r>
              <a:rPr lang="en-US" dirty="0"/>
              <a:t>PHP Global Variables</a:t>
            </a:r>
            <a:endParaRPr lang="en-US" b="1" dirty="0"/>
          </a:p>
          <a:p>
            <a:r>
              <a:rPr lang="en-US" dirty="0"/>
              <a:t>Common Side-effects</a:t>
            </a:r>
            <a:endParaRPr lang="en-US" b="1" dirty="0"/>
          </a:p>
          <a:p>
            <a:r>
              <a:rPr lang="en-US" b="1" dirty="0"/>
              <a:t> </a:t>
            </a:r>
          </a:p>
        </p:txBody>
      </p:sp>
    </p:spTree>
    <p:extLst>
      <p:ext uri="{BB962C8B-B14F-4D97-AF65-F5344CB8AC3E}">
        <p14:creationId xmlns:p14="http://schemas.microsoft.com/office/powerpoint/2010/main" val="15075247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b="1" dirty="0"/>
              <a:t>buffer-overflow attack</a:t>
            </a:r>
            <a:endParaRPr lang="en-US" altLang="en-US" dirty="0" smtClean="0"/>
          </a:p>
        </p:txBody>
      </p:sp>
      <p:sp>
        <p:nvSpPr>
          <p:cNvPr id="8195" name="Content Placeholder 2"/>
          <p:cNvSpPr>
            <a:spLocks noGrp="1"/>
          </p:cNvSpPr>
          <p:nvPr>
            <p:ph sz="quarter" idx="1"/>
          </p:nvPr>
        </p:nvSpPr>
        <p:spPr/>
        <p:txBody>
          <a:bodyPr>
            <a:normAutofit fontScale="85000" lnSpcReduction="20000"/>
          </a:bodyPr>
          <a:lstStyle/>
          <a:p>
            <a:r>
              <a:rPr lang="en-US" dirty="0"/>
              <a:t>In a </a:t>
            </a:r>
            <a:r>
              <a:rPr lang="en-US" b="1" dirty="0"/>
              <a:t>buffer-overflow attack,</a:t>
            </a:r>
            <a:r>
              <a:rPr lang="en-US" dirty="0"/>
              <a:t> the extra data sometimes holds specific instructions for actions intended by a hacker or malicious user; for example, the data could trigger a response that damages files, changes data or unveils private information.</a:t>
            </a:r>
            <a:br>
              <a:rPr lang="en-US" dirty="0"/>
            </a:br>
            <a:r>
              <a:rPr lang="en-US" dirty="0"/>
              <a:t>Attacker would use a buffer-overflow exploit to take advantage of a program that is waiting on a user’s input. There are two types of buffer overflows: </a:t>
            </a:r>
            <a:endParaRPr lang="en-US" dirty="0" smtClean="0"/>
          </a:p>
          <a:p>
            <a:r>
              <a:rPr lang="en-US" dirty="0" smtClean="0"/>
              <a:t>stack-based </a:t>
            </a:r>
            <a:r>
              <a:rPr lang="en-US" dirty="0"/>
              <a:t>and </a:t>
            </a:r>
            <a:endParaRPr lang="en-US" dirty="0" smtClean="0"/>
          </a:p>
          <a:p>
            <a:r>
              <a:rPr lang="en-US" dirty="0" smtClean="0"/>
              <a:t>heap-based</a:t>
            </a:r>
          </a:p>
          <a:p>
            <a:r>
              <a:rPr lang="en-US" dirty="0"/>
              <a:t>Heap-based, which are difficult to execute and the least common of the two, attack an application by flooding the memory space reserved for a program. </a:t>
            </a:r>
          </a:p>
          <a:p>
            <a:r>
              <a:rPr lang="en-US" dirty="0"/>
              <a:t>Stack-based buffer overflows, which are more common among attackers, exploit applications and programs by using what is known as a stack memory space used to store user input.</a:t>
            </a:r>
          </a:p>
          <a:p>
            <a:endParaRPr lang="en-US" altLang="en-US" dirty="0" smtClean="0"/>
          </a:p>
        </p:txBody>
      </p:sp>
    </p:spTree>
    <p:extLst>
      <p:ext uri="{BB962C8B-B14F-4D97-AF65-F5344CB8AC3E}">
        <p14:creationId xmlns:p14="http://schemas.microsoft.com/office/powerpoint/2010/main" val="20863750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Canonicalization</a:t>
            </a:r>
            <a:endParaRPr lang="en-US" altLang="en-US" dirty="0" smtClean="0"/>
          </a:p>
        </p:txBody>
      </p:sp>
      <p:sp>
        <p:nvSpPr>
          <p:cNvPr id="9219" name="Content Placeholder 2"/>
          <p:cNvSpPr>
            <a:spLocks noGrp="1"/>
          </p:cNvSpPr>
          <p:nvPr>
            <p:ph sz="quarter" idx="1"/>
          </p:nvPr>
        </p:nvSpPr>
        <p:spPr/>
        <p:txBody>
          <a:bodyPr>
            <a:normAutofit/>
          </a:bodyPr>
          <a:lstStyle/>
          <a:p>
            <a:r>
              <a:rPr lang="en-US" dirty="0" smtClean="0"/>
              <a:t>Canonicalization </a:t>
            </a:r>
            <a:r>
              <a:rPr lang="en-US" dirty="0"/>
              <a:t>(Dot-Dot-Slash)</a:t>
            </a:r>
          </a:p>
          <a:p>
            <a:r>
              <a:rPr lang="en-US" dirty="0"/>
              <a:t>These attacks target pages that use template files or otherwise reference alternate files on the web server. The basic form of this attack is to move outside of the web document root in order to access system files, i.e., "../../../../../../../../../boot.ini". The actual server, IIS and Apache, for example, is hopefully smart enough to stop this. IIS fell victim to such problems due to logical missteps in decoding URL characters and performing directory traversal security checks. Two well-known examples are the IIS Superfluous Decode (..%255c..) and IIS Unicode Directory Traversal (..%c0%af..).</a:t>
            </a:r>
          </a:p>
          <a:p>
            <a:endParaRPr lang="en-US" altLang="en-US" b="1" dirty="0" smtClean="0"/>
          </a:p>
        </p:txBody>
      </p:sp>
    </p:spTree>
    <p:extLst>
      <p:ext uri="{BB962C8B-B14F-4D97-AF65-F5344CB8AC3E}">
        <p14:creationId xmlns:p14="http://schemas.microsoft.com/office/powerpoint/2010/main" val="1835795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Html Injection</a:t>
            </a:r>
            <a:endParaRPr lang="en-US" dirty="0"/>
          </a:p>
        </p:txBody>
      </p:sp>
      <p:sp>
        <p:nvSpPr>
          <p:cNvPr id="9219" name="Content Placeholder 2"/>
          <p:cNvSpPr>
            <a:spLocks noGrp="1"/>
          </p:cNvSpPr>
          <p:nvPr>
            <p:ph sz="quarter" idx="1"/>
          </p:nvPr>
        </p:nvSpPr>
        <p:spPr/>
        <p:txBody>
          <a:bodyPr>
            <a:normAutofit/>
          </a:bodyPr>
          <a:lstStyle/>
          <a:p>
            <a:pPr algn="just"/>
            <a:r>
              <a:rPr lang="en-US" dirty="0" smtClean="0"/>
              <a:t>Script </a:t>
            </a:r>
            <a:r>
              <a:rPr lang="en-US" dirty="0"/>
              <a:t>attacks include any method of submitting HTML formatted strings to an application that subsequently renders those tags. The simplest script attacks involve entering &lt;script&gt; tags into a form field. If the user-submitted contents of that field are redisplayed, then the browser interprets the contents as a JavaScript directive rather than displaying the literal value "&lt;script&gt;". The real targets of this attack are other users of the application who view the malicious content and fall prey to social engineering attacks.</a:t>
            </a:r>
          </a:p>
        </p:txBody>
      </p:sp>
    </p:spTree>
    <p:extLst>
      <p:ext uri="{BB962C8B-B14F-4D97-AF65-F5344CB8AC3E}">
        <p14:creationId xmlns:p14="http://schemas.microsoft.com/office/powerpoint/2010/main" val="6763477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Boundary Checks</a:t>
            </a:r>
            <a:endParaRPr lang="en-US" dirty="0"/>
          </a:p>
        </p:txBody>
      </p:sp>
      <p:sp>
        <p:nvSpPr>
          <p:cNvPr id="9219" name="Content Placeholder 2"/>
          <p:cNvSpPr>
            <a:spLocks noGrp="1"/>
          </p:cNvSpPr>
          <p:nvPr>
            <p:ph sz="quarter" idx="1"/>
          </p:nvPr>
        </p:nvSpPr>
        <p:spPr/>
        <p:txBody>
          <a:bodyPr>
            <a:normAutofit fontScale="70000" lnSpcReduction="20000"/>
          </a:bodyPr>
          <a:lstStyle/>
          <a:p>
            <a:pPr algn="just"/>
            <a:r>
              <a:rPr lang="en-US" dirty="0" smtClean="0"/>
              <a:t>Numeric </a:t>
            </a:r>
            <a:r>
              <a:rPr lang="en-US" dirty="0"/>
              <a:t>fields have much potential for misuse. Even if the application properly restricts the data to numeric values, some of those values may still cause an error. Boundary checking is the simple technique of trying the extremes of a value. Swapping out </a:t>
            </a:r>
            <a:r>
              <a:rPr lang="en-US" dirty="0" err="1"/>
              <a:t>UserID</a:t>
            </a:r>
            <a:r>
              <a:rPr lang="en-US" dirty="0"/>
              <a:t>= 19237 for </a:t>
            </a:r>
            <a:r>
              <a:rPr lang="en-US" dirty="0" err="1"/>
              <a:t>UserID</a:t>
            </a:r>
            <a:r>
              <a:rPr lang="en-US" dirty="0"/>
              <a:t>=0 or </a:t>
            </a:r>
            <a:r>
              <a:rPr lang="en-US" dirty="0" err="1"/>
              <a:t>UserID</a:t>
            </a:r>
            <a:r>
              <a:rPr lang="en-US" dirty="0"/>
              <a:t>=-1 may generate informational errors or strange behavior. The upper bound should also be checked. A one-byte value cannot be greater than 255. A two-byte value cannot be greater than 65,535.</a:t>
            </a:r>
          </a:p>
          <a:p>
            <a:pPr algn="just"/>
            <a:r>
              <a:rPr lang="en-US" dirty="0"/>
              <a:t>http://www.victim.com/internal/CompanyList.asp?SortID=255 Your Search has timed out with too long of a list. </a:t>
            </a:r>
            <a:endParaRPr lang="en-US" dirty="0" smtClean="0"/>
          </a:p>
          <a:p>
            <a:pPr algn="just"/>
            <a:r>
              <a:rPr lang="en-US" dirty="0" smtClean="0"/>
              <a:t>http</a:t>
            </a:r>
            <a:r>
              <a:rPr lang="en-US" dirty="0"/>
              <a:t>://www.victim.com/internal/CompanyList.asp?SortID=256 Address Change Search Results http://www.victim.com/internal/CompanyList.asp?SortID=257 Your Search has timed out with too long of a list. </a:t>
            </a:r>
            <a:endParaRPr lang="en-US" dirty="0" smtClean="0"/>
          </a:p>
          <a:p>
            <a:pPr algn="just"/>
            <a:r>
              <a:rPr lang="en-US" dirty="0" smtClean="0"/>
              <a:t>http</a:t>
            </a:r>
            <a:r>
              <a:rPr lang="en-US" dirty="0"/>
              <a:t>://www.victim.com/internal/CompanyList.asp?SortID=0 Address Change Search </a:t>
            </a:r>
            <a:r>
              <a:rPr lang="en-US" dirty="0" smtClean="0"/>
              <a:t>Results</a:t>
            </a:r>
          </a:p>
          <a:p>
            <a:pPr algn="just"/>
            <a:r>
              <a:rPr lang="en-US" dirty="0" smtClean="0"/>
              <a:t> </a:t>
            </a:r>
            <a:r>
              <a:rPr lang="en-US" dirty="0"/>
              <a:t>Notice that setting </a:t>
            </a:r>
            <a:r>
              <a:rPr lang="en-US" dirty="0" err="1"/>
              <a:t>SortID</a:t>
            </a:r>
            <a:r>
              <a:rPr lang="en-US" dirty="0"/>
              <a:t> to 256 returns a successful query, but 255 and 257 do not. </a:t>
            </a:r>
            <a:r>
              <a:rPr lang="en-US" dirty="0" err="1"/>
              <a:t>SortID</a:t>
            </a:r>
            <a:r>
              <a:rPr lang="en-US" dirty="0"/>
              <a:t>=0 also returns a successful query. It would seem that the application only expects an 8-bit value for </a:t>
            </a:r>
            <a:r>
              <a:rPr lang="en-US" dirty="0" err="1"/>
              <a:t>SortID</a:t>
            </a:r>
            <a:r>
              <a:rPr lang="en-US" dirty="0"/>
              <a:t>, which would make the acceptable range between 0 and 255. An 8-bit values "rolls over" at 255, so 256 is actually considered to have a value of 0.</a:t>
            </a:r>
          </a:p>
        </p:txBody>
      </p:sp>
    </p:spTree>
    <p:extLst>
      <p:ext uri="{BB962C8B-B14F-4D97-AF65-F5344CB8AC3E}">
        <p14:creationId xmlns:p14="http://schemas.microsoft.com/office/powerpoint/2010/main" val="6763477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945" y="275573"/>
            <a:ext cx="3932237" cy="112734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Manipulate </a:t>
            </a:r>
            <a:r>
              <a:rPr lang="en-US" dirty="0"/>
              <a:t>Application Behavior</a:t>
            </a:r>
            <a:r>
              <a:rPr lang="en-US" b="1" dirty="0"/>
              <a:t/>
            </a:r>
            <a:br>
              <a:rPr lang="en-US" b="1" dirty="0"/>
            </a:br>
            <a:endParaRPr lang="en-US" dirty="0"/>
          </a:p>
        </p:txBody>
      </p:sp>
      <p:sp>
        <p:nvSpPr>
          <p:cNvPr id="3" name="Text Placeholder 2"/>
          <p:cNvSpPr>
            <a:spLocks noGrp="1"/>
          </p:cNvSpPr>
          <p:nvPr>
            <p:ph type="body" idx="1"/>
          </p:nvPr>
        </p:nvSpPr>
        <p:spPr>
          <a:xfrm>
            <a:off x="1966586" y="1540701"/>
            <a:ext cx="9388802" cy="4320353"/>
          </a:xfrm>
        </p:spPr>
        <p:txBody>
          <a:bodyPr>
            <a:normAutofit fontScale="85000" lnSpcReduction="20000"/>
          </a:bodyPr>
          <a:lstStyle/>
          <a:p>
            <a:r>
              <a:rPr lang="en-US" dirty="0"/>
              <a:t>Some applications may have special directives that the developers used to perform tests. One of the most prominent is "debug=1". Appending this to a GET or POST request could return more information about variables, the system, or back-end database connectivity. A successful attack may require a combination of debug, </a:t>
            </a:r>
            <a:r>
              <a:rPr lang="en-US" dirty="0" err="1"/>
              <a:t>dbg</a:t>
            </a:r>
            <a:r>
              <a:rPr lang="en-US" dirty="0"/>
              <a:t> and true, T, or 1.</a:t>
            </a:r>
          </a:p>
          <a:p>
            <a:r>
              <a:rPr lang="en-US" dirty="0"/>
              <a:t>Some platforms may allow internal variables to be set on the URL. Other attacks target the web server. %3f.jsp will return directory listings against </a:t>
            </a:r>
            <a:r>
              <a:rPr lang="en-US" dirty="0" err="1"/>
              <a:t>JRun</a:t>
            </a:r>
            <a:r>
              <a:rPr lang="en-US" dirty="0"/>
              <a:t> </a:t>
            </a:r>
            <a:r>
              <a:rPr lang="en-US" dirty="0" err="1"/>
              <a:t>x.x</a:t>
            </a:r>
            <a:r>
              <a:rPr lang="en-US" dirty="0"/>
              <a:t> and Tomcat 3.2.x.</a:t>
            </a:r>
          </a:p>
          <a:p>
            <a:r>
              <a:rPr lang="en-US" dirty="0"/>
              <a:t>The </a:t>
            </a:r>
            <a:r>
              <a:rPr lang="en-US" dirty="0" err="1"/>
              <a:t>htsearch</a:t>
            </a:r>
            <a:r>
              <a:rPr lang="en-US" dirty="0"/>
              <a:t> CGI runs as both the CGI and as a command-line program. The command-line program accepts the -c [filename] to read in an alternate configuration file.</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993783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410700" cy="1221288"/>
          </a:xfrm>
        </p:spPr>
        <p:txBody>
          <a:bodyPr>
            <a:normAutofit fontScale="90000"/>
          </a:bodyPr>
          <a:lstStyle/>
          <a:p>
            <a:r>
              <a:rPr lang="en-US" dirty="0"/>
              <a:t>SQL </a:t>
            </a:r>
            <a:r>
              <a:rPr lang="en-US" dirty="0" smtClean="0"/>
              <a:t>Injection and</a:t>
            </a:r>
            <a:r>
              <a:rPr lang="en-US" dirty="0"/>
              <a:t> </a:t>
            </a:r>
            <a:r>
              <a:rPr lang="en-US" dirty="0" err="1"/>
              <a:t>Datastore</a:t>
            </a:r>
            <a:r>
              <a:rPr lang="en-US" dirty="0"/>
              <a:t> Attacks</a:t>
            </a:r>
            <a:r>
              <a:rPr lang="en-US" b="1" dirty="0"/>
              <a:t/>
            </a:r>
            <a:br>
              <a:rPr lang="en-US" b="1" dirty="0"/>
            </a:br>
            <a:endParaRPr lang="en-US" dirty="0"/>
          </a:p>
        </p:txBody>
      </p:sp>
      <p:sp>
        <p:nvSpPr>
          <p:cNvPr id="3" name="Text Placeholder 2"/>
          <p:cNvSpPr>
            <a:spLocks noGrp="1"/>
          </p:cNvSpPr>
          <p:nvPr>
            <p:ph type="body" idx="1"/>
          </p:nvPr>
        </p:nvSpPr>
        <p:spPr>
          <a:xfrm>
            <a:off x="1112229" y="1771433"/>
            <a:ext cx="9447212" cy="4873625"/>
          </a:xfrm>
        </p:spPr>
        <p:txBody>
          <a:bodyPr>
            <a:normAutofit fontScale="70000" lnSpcReduction="20000"/>
          </a:bodyPr>
          <a:lstStyle/>
          <a:p>
            <a:r>
              <a:rPr lang="en-US" dirty="0"/>
              <a:t>This special case of input validation attacks can open up a database to complete compromise. The easiest test for the presence of a SQL injection attack is to append "or+1=1" to the URL and inspect the data returned by the server. The basis for a SQL injection attack is sending the application invalid input.</a:t>
            </a:r>
          </a:p>
          <a:p>
            <a:r>
              <a:rPr lang="en-US" dirty="0"/>
              <a:t>Even so, it is worth mentioning here that many SQL injection tests will reveal errors in files that do not access databases. An unaccounted single quote character often wreaks havoc on an application. Here's an URL that might be expected to have a SQL injection vulnerability.</a:t>
            </a:r>
          </a:p>
          <a:p>
            <a:r>
              <a:rPr lang="en-US" dirty="0"/>
              <a:t>http://website/in.php3?list=979077131'&amp;site=4thedition</a:t>
            </a:r>
          </a:p>
          <a:p>
            <a:r>
              <a:rPr lang="en-US" dirty="0"/>
              <a:t>Yet the response indicates a file access error, which would lead us to try a different set of follow-up tests:</a:t>
            </a:r>
          </a:p>
          <a:p>
            <a:r>
              <a:rPr lang="en-US" dirty="0"/>
              <a:t>Warning: </a:t>
            </a:r>
            <a:r>
              <a:rPr lang="en-US" dirty="0" err="1"/>
              <a:t>fopen</a:t>
            </a:r>
            <a:r>
              <a:rPr lang="en-US" dirty="0"/>
              <a:t>("/</a:t>
            </a:r>
            <a:r>
              <a:rPr lang="en-US" dirty="0" err="1"/>
              <a:t>usr</a:t>
            </a:r>
            <a:r>
              <a:rPr lang="en-US" dirty="0"/>
              <a:t>/home/</a:t>
            </a:r>
            <a:r>
              <a:rPr lang="en-US" dirty="0" err="1"/>
              <a:t>topsites</a:t>
            </a:r>
            <a:r>
              <a:rPr lang="en-US" dirty="0"/>
              <a:t>/lists/979077131\'/ </a:t>
            </a:r>
            <a:r>
              <a:rPr lang="en-US" dirty="0" err="1"/>
              <a:t>vote_timeout.txt","a</a:t>
            </a:r>
            <a:r>
              <a:rPr lang="en-US" dirty="0"/>
              <a:t>") No such file or directory in /home/sites/site8/web/in.php3 on line 13 </a:t>
            </a:r>
            <a:r>
              <a:rPr lang="en-US" dirty="0"/>
              <a:t>The potential impact of a successful attack deserves a chapter of its own. Check out Chapter 8 for more details on how to tailor attacks against input validation to specific databases.</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683035381"/>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1222</Words>
  <Application>Microsoft Office PowerPoint</Application>
  <PresentationFormat>Custom</PresentationFormat>
  <Paragraphs>96</Paragraphs>
  <Slides>17</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17</vt:i4>
      </vt:variant>
    </vt:vector>
  </HeadingPairs>
  <TitlesOfParts>
    <vt:vector size="24" baseType="lpstr">
      <vt:lpstr>Arial</vt:lpstr>
      <vt:lpstr>Times New Roman</vt:lpstr>
      <vt:lpstr>Calibri</vt:lpstr>
      <vt:lpstr>Raleway ExtraBold</vt:lpstr>
      <vt:lpstr>Arial Black</vt:lpstr>
      <vt:lpstr>1_Office Theme</vt:lpstr>
      <vt:lpstr>Contents Slide Master</vt:lpstr>
      <vt:lpstr>PowerPoint Presentation</vt:lpstr>
      <vt:lpstr>Lecture Objectives </vt:lpstr>
      <vt:lpstr>Common Input Validation Attacks</vt:lpstr>
      <vt:lpstr>buffer-overflow attack</vt:lpstr>
      <vt:lpstr>Canonicalization</vt:lpstr>
      <vt:lpstr>Html Injection</vt:lpstr>
      <vt:lpstr>Boundary Checks</vt:lpstr>
      <vt:lpstr>   Manipulate Application Behavior </vt:lpstr>
      <vt:lpstr>SQL Injection and Datastore Attacks </vt:lpstr>
      <vt:lpstr>Command Execution</vt:lpstr>
      <vt:lpstr>Encoding Abuse</vt:lpstr>
      <vt:lpstr>Php Global Variables</vt:lpstr>
      <vt:lpstr>What Programming Languages are More Vulnerable?</vt:lpstr>
      <vt:lpstr>Countermeasures</vt:lpstr>
      <vt:lpstr>PowerPoint Presentation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21</cp:revision>
  <dcterms:created xsi:type="dcterms:W3CDTF">2019-01-09T10:33:58Z</dcterms:created>
  <dcterms:modified xsi:type="dcterms:W3CDTF">2022-10-12T08:23:44Z</dcterms:modified>
</cp:coreProperties>
</file>