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14"/>
  </p:notesMasterIdLst>
  <p:sldIdLst>
    <p:sldId id="256" r:id="rId3"/>
    <p:sldId id="257" r:id="rId4"/>
    <p:sldId id="288" r:id="rId5"/>
    <p:sldId id="290" r:id="rId6"/>
    <p:sldId id="289" r:id="rId7"/>
    <p:sldId id="277" r:id="rId8"/>
    <p:sldId id="278" r:id="rId9"/>
    <p:sldId id="291" r:id="rId10"/>
    <p:sldId id="292" r:id="rId11"/>
    <p:sldId id="266" r:id="rId12"/>
    <p:sldId id="267"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Raleway ExtraBold" panose="020B0604020202020204" charset="0"/>
      <p:bold r:id="rId19"/>
      <p:boldItalic r:id="rId20"/>
    </p:embeddedFont>
    <p:embeddedFont>
      <p:font typeface="Arial Black" panose="020B0A04020102020204" pitchFamily="34" charset="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gNs7iAv9VkNsx+CY3c1wt4MKdX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3A82EC1-69A4-4AB9-851C-42BBAF4FEA51}">
  <a:tblStyle styleId="{33A82EC1-69A4-4AB9-851C-42BBAF4FEA5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68"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30"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143052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3"/>
          <p:cNvSpPr>
            <a:spLocks noGrp="1"/>
          </p:cNvSpPr>
          <p:nvPr>
            <p:ph type="pic" idx="2"/>
          </p:nvPr>
        </p:nvSpPr>
        <p:spPr>
          <a:xfrm>
            <a:off x="5183188" y="987425"/>
            <a:ext cx="6172200" cy="4873625"/>
          </a:xfrm>
          <a:prstGeom prst="rect">
            <a:avLst/>
          </a:prstGeom>
          <a:noFill/>
          <a:ln>
            <a:noFill/>
          </a:ln>
        </p:spPr>
      </p:sp>
      <p:sp>
        <p:nvSpPr>
          <p:cNvPr id="72" name="Google Shape;72;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26"/>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26"/>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26"/>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26"/>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29"/>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7" name="Google Shape;97;p29"/>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8" name="Google Shape;98;p2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99" name="Google Shape;99;p2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0"/>
        <p:cNvGrpSpPr/>
        <p:nvPr/>
      </p:nvGrpSpPr>
      <p:grpSpPr>
        <a:xfrm>
          <a:off x="0" y="0"/>
          <a:ext cx="0" cy="0"/>
          <a:chOff x="0" y="0"/>
          <a:chExt cx="0" cy="0"/>
        </a:xfrm>
      </p:grpSpPr>
      <p:sp>
        <p:nvSpPr>
          <p:cNvPr id="101" name="Google Shape;101;p30"/>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2" name="Google Shape;102;p30"/>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3" name="Google Shape;103;p30"/>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04" name="Google Shape;104;p30"/>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05"/>
        <p:cNvGrpSpPr/>
        <p:nvPr/>
      </p:nvGrpSpPr>
      <p:grpSpPr>
        <a:xfrm>
          <a:off x="0" y="0"/>
          <a:ext cx="0" cy="0"/>
          <a:chOff x="0" y="0"/>
          <a:chExt cx="0" cy="0"/>
        </a:xfrm>
      </p:grpSpPr>
      <p:sp>
        <p:nvSpPr>
          <p:cNvPr id="106" name="Google Shape;106;p31"/>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7" name="Google Shape;107;p31"/>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8" name="Google Shape;108;p31"/>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09"/>
        <p:cNvGrpSpPr/>
        <p:nvPr/>
      </p:nvGrpSpPr>
      <p:grpSpPr>
        <a:xfrm>
          <a:off x="0" y="0"/>
          <a:ext cx="0" cy="0"/>
          <a:chOff x="0" y="0"/>
          <a:chExt cx="0" cy="0"/>
        </a:xfrm>
      </p:grpSpPr>
      <p:sp>
        <p:nvSpPr>
          <p:cNvPr id="110" name="Google Shape;110;p32"/>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1" name="Google Shape;111;p32"/>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2" name="Google Shape;112;p32"/>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3" name="Google Shape;113;p32"/>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4" name="Google Shape;114;p32"/>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5" name="Google Shape;115;p32"/>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6" name="Google Shape;116;p32"/>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7" name="Google Shape;117;p32"/>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8" name="Google Shape;118;p32"/>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9" name="Google Shape;119;p32"/>
          <p:cNvSpPr>
            <a:spLocks noGrp="1"/>
          </p:cNvSpPr>
          <p:nvPr>
            <p:ph type="pic" idx="3"/>
          </p:nvPr>
        </p:nvSpPr>
        <p:spPr>
          <a:xfrm>
            <a:off x="815413" y="2517005"/>
            <a:ext cx="1920000" cy="1920000"/>
          </a:xfrm>
          <a:prstGeom prst="ellipse">
            <a:avLst/>
          </a:prstGeom>
          <a:solidFill>
            <a:srgbClr val="F2F2F2"/>
          </a:solidFill>
          <a:ln>
            <a:noFill/>
          </a:ln>
        </p:spPr>
      </p:sp>
      <p:sp>
        <p:nvSpPr>
          <p:cNvPr id="120" name="Google Shape;120;p32"/>
          <p:cNvSpPr>
            <a:spLocks noGrp="1"/>
          </p:cNvSpPr>
          <p:nvPr>
            <p:ph type="pic" idx="4"/>
          </p:nvPr>
        </p:nvSpPr>
        <p:spPr>
          <a:xfrm>
            <a:off x="3695732" y="2517005"/>
            <a:ext cx="1920000" cy="1920000"/>
          </a:xfrm>
          <a:prstGeom prst="ellipse">
            <a:avLst/>
          </a:prstGeom>
          <a:solidFill>
            <a:srgbClr val="F2F2F2"/>
          </a:solidFill>
          <a:ln>
            <a:noFill/>
          </a:ln>
        </p:spPr>
      </p:sp>
      <p:sp>
        <p:nvSpPr>
          <p:cNvPr id="121" name="Google Shape;121;p32"/>
          <p:cNvSpPr>
            <a:spLocks noGrp="1"/>
          </p:cNvSpPr>
          <p:nvPr>
            <p:ph type="pic" idx="5"/>
          </p:nvPr>
        </p:nvSpPr>
        <p:spPr>
          <a:xfrm>
            <a:off x="6576051" y="2517005"/>
            <a:ext cx="1920000" cy="1920000"/>
          </a:xfrm>
          <a:prstGeom prst="ellipse">
            <a:avLst/>
          </a:prstGeom>
          <a:solidFill>
            <a:srgbClr val="F2F2F2"/>
          </a:solidFill>
          <a:ln>
            <a:noFill/>
          </a:ln>
        </p:spPr>
      </p:sp>
      <p:sp>
        <p:nvSpPr>
          <p:cNvPr id="122" name="Google Shape;122;p32"/>
          <p:cNvSpPr>
            <a:spLocks noGrp="1"/>
          </p:cNvSpPr>
          <p:nvPr>
            <p:ph type="pic" idx="6"/>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23"/>
        <p:cNvGrpSpPr/>
        <p:nvPr/>
      </p:nvGrpSpPr>
      <p:grpSpPr>
        <a:xfrm>
          <a:off x="0" y="0"/>
          <a:ext cx="0" cy="0"/>
          <a:chOff x="0" y="0"/>
          <a:chExt cx="0" cy="0"/>
        </a:xfrm>
      </p:grpSpPr>
      <p:sp>
        <p:nvSpPr>
          <p:cNvPr id="124" name="Google Shape;124;p33"/>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a:ea typeface="Arial"/>
              <a:cs typeface="Arial"/>
              <a:sym typeface="Arial"/>
            </a:endParaRPr>
          </a:p>
        </p:txBody>
      </p:sp>
      <p:sp>
        <p:nvSpPr>
          <p:cNvPr id="125" name="Google Shape;125;p33"/>
          <p:cNvSpPr>
            <a:spLocks noGrp="1"/>
          </p:cNvSpPr>
          <p:nvPr>
            <p:ph type="pic" idx="2"/>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4" name="Google Shape;24;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 name="Google Shape;2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26"/>
        <p:cNvGrpSpPr/>
        <p:nvPr/>
      </p:nvGrpSpPr>
      <p:grpSpPr>
        <a:xfrm>
          <a:off x="0" y="0"/>
          <a:ext cx="0" cy="0"/>
          <a:chOff x="0" y="0"/>
          <a:chExt cx="0" cy="0"/>
        </a:xfrm>
      </p:grpSpPr>
      <p:sp>
        <p:nvSpPr>
          <p:cNvPr id="127" name="Google Shape;127;p34"/>
          <p:cNvSpPr>
            <a:spLocks noGrp="1"/>
          </p:cNvSpPr>
          <p:nvPr>
            <p:ph type="pic" idx="2"/>
          </p:nvPr>
        </p:nvSpPr>
        <p:spPr>
          <a:xfrm>
            <a:off x="0" y="990600"/>
            <a:ext cx="3887755" cy="5867400"/>
          </a:xfrm>
          <a:prstGeom prst="rect">
            <a:avLst/>
          </a:prstGeom>
          <a:solidFill>
            <a:srgbClr val="F2F2F2"/>
          </a:solidFill>
          <a:ln>
            <a:noFill/>
          </a:ln>
        </p:spPr>
      </p:sp>
      <p:sp>
        <p:nvSpPr>
          <p:cNvPr id="128" name="Google Shape;128;p34"/>
          <p:cNvSpPr>
            <a:spLocks noGrp="1"/>
          </p:cNvSpPr>
          <p:nvPr>
            <p:ph type="pic" idx="3"/>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29"/>
        <p:cNvGrpSpPr/>
        <p:nvPr/>
      </p:nvGrpSpPr>
      <p:grpSpPr>
        <a:xfrm>
          <a:off x="0" y="0"/>
          <a:ext cx="0" cy="0"/>
          <a:chOff x="0" y="0"/>
          <a:chExt cx="0" cy="0"/>
        </a:xfrm>
      </p:grpSpPr>
      <p:sp>
        <p:nvSpPr>
          <p:cNvPr id="130" name="Google Shape;130;p35"/>
          <p:cNvSpPr>
            <a:spLocks noGrp="1"/>
          </p:cNvSpPr>
          <p:nvPr>
            <p:ph type="pic" idx="2"/>
          </p:nvPr>
        </p:nvSpPr>
        <p:spPr>
          <a:xfrm>
            <a:off x="0" y="1013496"/>
            <a:ext cx="3887755" cy="3567632"/>
          </a:xfrm>
          <a:prstGeom prst="rect">
            <a:avLst/>
          </a:prstGeom>
          <a:solidFill>
            <a:srgbClr val="F2F2F2"/>
          </a:solidFill>
          <a:ln>
            <a:noFill/>
          </a:ln>
        </p:spPr>
      </p:sp>
      <p:sp>
        <p:nvSpPr>
          <p:cNvPr id="131" name="Google Shape;131;p35"/>
          <p:cNvSpPr>
            <a:spLocks noGrp="1"/>
          </p:cNvSpPr>
          <p:nvPr>
            <p:ph type="pic" idx="3"/>
          </p:nvPr>
        </p:nvSpPr>
        <p:spPr>
          <a:xfrm>
            <a:off x="8304245" y="0"/>
            <a:ext cx="3887755" cy="4581128"/>
          </a:xfrm>
          <a:prstGeom prst="rect">
            <a:avLst/>
          </a:prstGeom>
          <a:solidFill>
            <a:srgbClr val="F2F2F2"/>
          </a:solidFill>
          <a:ln>
            <a:noFill/>
          </a:ln>
        </p:spPr>
      </p:sp>
      <p:sp>
        <p:nvSpPr>
          <p:cNvPr id="132" name="Google Shape;132;p35"/>
          <p:cNvSpPr>
            <a:spLocks noGrp="1"/>
          </p:cNvSpPr>
          <p:nvPr>
            <p:ph type="pic" idx="4"/>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33"/>
        <p:cNvGrpSpPr/>
        <p:nvPr/>
      </p:nvGrpSpPr>
      <p:grpSpPr>
        <a:xfrm>
          <a:off x="0" y="0"/>
          <a:ext cx="0" cy="0"/>
          <a:chOff x="0" y="0"/>
          <a:chExt cx="0" cy="0"/>
        </a:xfrm>
      </p:grpSpPr>
      <p:sp>
        <p:nvSpPr>
          <p:cNvPr id="134" name="Google Shape;134;p36"/>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5" name="Google Shape;135;p36"/>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6" name="Google Shape;136;p36"/>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7" name="Google Shape;137;p36"/>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8" name="Google Shape;138;p36"/>
          <p:cNvSpPr>
            <a:spLocks noGrp="1"/>
          </p:cNvSpPr>
          <p:nvPr>
            <p:ph type="pic" idx="3"/>
          </p:nvPr>
        </p:nvSpPr>
        <p:spPr>
          <a:xfrm>
            <a:off x="595027" y="1700808"/>
            <a:ext cx="2400000" cy="2304000"/>
          </a:xfrm>
          <a:prstGeom prst="rect">
            <a:avLst/>
          </a:prstGeom>
          <a:solidFill>
            <a:srgbClr val="F2F2F2"/>
          </a:solidFill>
          <a:ln>
            <a:noFill/>
          </a:ln>
        </p:spPr>
      </p:sp>
      <p:sp>
        <p:nvSpPr>
          <p:cNvPr id="139" name="Google Shape;139;p36"/>
          <p:cNvSpPr>
            <a:spLocks noGrp="1"/>
          </p:cNvSpPr>
          <p:nvPr>
            <p:ph type="pic" idx="4"/>
          </p:nvPr>
        </p:nvSpPr>
        <p:spPr>
          <a:xfrm>
            <a:off x="9196973" y="4101331"/>
            <a:ext cx="2400000" cy="2304000"/>
          </a:xfrm>
          <a:prstGeom prst="rect">
            <a:avLst/>
          </a:prstGeom>
          <a:solidFill>
            <a:srgbClr val="F2F2F2"/>
          </a:solidFill>
          <a:ln>
            <a:noFill/>
          </a:ln>
        </p:spPr>
      </p:sp>
      <p:sp>
        <p:nvSpPr>
          <p:cNvPr id="140" name="Google Shape;140;p36"/>
          <p:cNvSpPr>
            <a:spLocks noGrp="1"/>
          </p:cNvSpPr>
          <p:nvPr>
            <p:ph type="pic" idx="5"/>
          </p:nvPr>
        </p:nvSpPr>
        <p:spPr>
          <a:xfrm>
            <a:off x="3119669" y="4101331"/>
            <a:ext cx="5952663" cy="2304000"/>
          </a:xfrm>
          <a:prstGeom prst="rect">
            <a:avLst/>
          </a:prstGeom>
          <a:solidFill>
            <a:srgbClr val="F2F2F2"/>
          </a:solidFill>
          <a:ln>
            <a:noFill/>
          </a:ln>
        </p:spPr>
      </p:sp>
      <p:sp>
        <p:nvSpPr>
          <p:cNvPr id="141" name="Google Shape;141;p36"/>
          <p:cNvSpPr>
            <a:spLocks noGrp="1"/>
          </p:cNvSpPr>
          <p:nvPr>
            <p:ph type="pic" idx="6"/>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2"/>
        <p:cNvGrpSpPr/>
        <p:nvPr/>
      </p:nvGrpSpPr>
      <p:grpSpPr>
        <a:xfrm>
          <a:off x="0" y="0"/>
          <a:ext cx="0" cy="0"/>
          <a:chOff x="0" y="0"/>
          <a:chExt cx="0" cy="0"/>
        </a:xfrm>
      </p:grpSpPr>
      <p:sp>
        <p:nvSpPr>
          <p:cNvPr id="143" name="Google Shape;143;p37"/>
          <p:cNvSpPr>
            <a:spLocks noGrp="1"/>
          </p:cNvSpPr>
          <p:nvPr>
            <p:ph type="pic" idx="2"/>
          </p:nvPr>
        </p:nvSpPr>
        <p:spPr>
          <a:xfrm>
            <a:off x="709650" y="480055"/>
            <a:ext cx="4224469" cy="4197085"/>
          </a:xfrm>
          <a:prstGeom prst="rect">
            <a:avLst/>
          </a:prstGeom>
          <a:solidFill>
            <a:srgbClr val="F2F2F2"/>
          </a:solidFill>
          <a:ln>
            <a:noFill/>
          </a:ln>
        </p:spPr>
      </p:sp>
      <p:sp>
        <p:nvSpPr>
          <p:cNvPr id="144" name="Google Shape;144;p37"/>
          <p:cNvSpPr>
            <a:spLocks noGrp="1"/>
          </p:cNvSpPr>
          <p:nvPr>
            <p:ph type="pic" idx="3"/>
          </p:nvPr>
        </p:nvSpPr>
        <p:spPr>
          <a:xfrm>
            <a:off x="5126140" y="480056"/>
            <a:ext cx="6336704" cy="2296105"/>
          </a:xfrm>
          <a:prstGeom prst="rect">
            <a:avLst/>
          </a:prstGeom>
          <a:solidFill>
            <a:srgbClr val="F2F2F2"/>
          </a:solidFill>
          <a:ln>
            <a:noFill/>
          </a:ln>
        </p:spPr>
      </p:sp>
      <p:sp>
        <p:nvSpPr>
          <p:cNvPr id="145" name="Google Shape;145;p37"/>
          <p:cNvSpPr>
            <a:spLocks noGrp="1"/>
          </p:cNvSpPr>
          <p:nvPr>
            <p:ph type="pic" idx="4"/>
          </p:nvPr>
        </p:nvSpPr>
        <p:spPr>
          <a:xfrm>
            <a:off x="5126140" y="2948948"/>
            <a:ext cx="1968000" cy="1728192"/>
          </a:xfrm>
          <a:prstGeom prst="rect">
            <a:avLst/>
          </a:prstGeom>
          <a:solidFill>
            <a:srgbClr val="F2F2F2"/>
          </a:solidFill>
          <a:ln>
            <a:noFill/>
          </a:ln>
        </p:spPr>
      </p:sp>
      <p:sp>
        <p:nvSpPr>
          <p:cNvPr id="146" name="Google Shape;146;p37"/>
          <p:cNvSpPr>
            <a:spLocks noGrp="1"/>
          </p:cNvSpPr>
          <p:nvPr>
            <p:ph type="pic" idx="5"/>
          </p:nvPr>
        </p:nvSpPr>
        <p:spPr>
          <a:xfrm>
            <a:off x="7310492" y="2948948"/>
            <a:ext cx="1968000" cy="1728192"/>
          </a:xfrm>
          <a:prstGeom prst="rect">
            <a:avLst/>
          </a:prstGeom>
          <a:solidFill>
            <a:srgbClr val="F2F2F2"/>
          </a:solidFill>
          <a:ln>
            <a:noFill/>
          </a:ln>
        </p:spPr>
      </p:sp>
      <p:sp>
        <p:nvSpPr>
          <p:cNvPr id="147" name="Google Shape;147;p37"/>
          <p:cNvSpPr>
            <a:spLocks noGrp="1"/>
          </p:cNvSpPr>
          <p:nvPr>
            <p:ph type="pic" idx="6"/>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48"/>
        <p:cNvGrpSpPr/>
        <p:nvPr/>
      </p:nvGrpSpPr>
      <p:grpSpPr>
        <a:xfrm>
          <a:off x="0" y="0"/>
          <a:ext cx="0" cy="0"/>
          <a:chOff x="0" y="0"/>
          <a:chExt cx="0" cy="0"/>
        </a:xfrm>
      </p:grpSpPr>
      <p:sp>
        <p:nvSpPr>
          <p:cNvPr id="149" name="Google Shape;149;p38"/>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0" name="Google Shape;150;p38"/>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1" name="Google Shape;151;p38"/>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152" name="Google Shape;152;p38"/>
          <p:cNvSpPr>
            <a:spLocks noGrp="1"/>
          </p:cNvSpPr>
          <p:nvPr>
            <p:ph type="pic" idx="3"/>
          </p:nvPr>
        </p:nvSpPr>
        <p:spPr>
          <a:xfrm>
            <a:off x="5705875" y="2485912"/>
            <a:ext cx="4832891" cy="3124239"/>
          </a:xfrm>
          <a:prstGeom prst="rect">
            <a:avLst/>
          </a:prstGeom>
          <a:solidFill>
            <a:srgbClr val="F2F2F2"/>
          </a:solidFill>
          <a:ln>
            <a:noFill/>
          </a:ln>
        </p:spPr>
      </p:sp>
      <p:sp>
        <p:nvSpPr>
          <p:cNvPr id="153" name="Google Shape;153;p38"/>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54" name="Google Shape;154;p38"/>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55"/>
        <p:cNvGrpSpPr/>
        <p:nvPr/>
      </p:nvGrpSpPr>
      <p:grpSpPr>
        <a:xfrm>
          <a:off x="0" y="0"/>
          <a:ext cx="0" cy="0"/>
          <a:chOff x="0" y="0"/>
          <a:chExt cx="0" cy="0"/>
        </a:xfrm>
      </p:grpSpPr>
      <p:sp>
        <p:nvSpPr>
          <p:cNvPr id="156" name="Google Shape;156;p39"/>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7" name="Google Shape;157;p39"/>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8" name="Google Shape;158;p39"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159" name="Google Shape;159;p39"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160" name="Google Shape;160;p39"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161" name="Google Shape;161;p39"/>
          <p:cNvSpPr>
            <a:spLocks noGrp="1"/>
          </p:cNvSpPr>
          <p:nvPr>
            <p:ph type="pic" idx="3"/>
          </p:nvPr>
        </p:nvSpPr>
        <p:spPr>
          <a:xfrm>
            <a:off x="909901" y="1957962"/>
            <a:ext cx="3073864" cy="2080028"/>
          </a:xfrm>
          <a:prstGeom prst="rect">
            <a:avLst/>
          </a:prstGeom>
          <a:solidFill>
            <a:srgbClr val="F2F2F2"/>
          </a:solidFill>
          <a:ln>
            <a:noFill/>
          </a:ln>
        </p:spPr>
      </p:sp>
      <p:sp>
        <p:nvSpPr>
          <p:cNvPr id="162" name="Google Shape;162;p39"/>
          <p:cNvSpPr>
            <a:spLocks noGrp="1"/>
          </p:cNvSpPr>
          <p:nvPr>
            <p:ph type="pic" idx="4"/>
          </p:nvPr>
        </p:nvSpPr>
        <p:spPr>
          <a:xfrm>
            <a:off x="4539561" y="1957962"/>
            <a:ext cx="3073864" cy="2080028"/>
          </a:xfrm>
          <a:prstGeom prst="rect">
            <a:avLst/>
          </a:prstGeom>
          <a:solidFill>
            <a:srgbClr val="F2F2F2"/>
          </a:solidFill>
          <a:ln>
            <a:noFill/>
          </a:ln>
        </p:spPr>
      </p:sp>
      <p:sp>
        <p:nvSpPr>
          <p:cNvPr id="163" name="Google Shape;163;p39"/>
          <p:cNvSpPr>
            <a:spLocks noGrp="1"/>
          </p:cNvSpPr>
          <p:nvPr>
            <p:ph type="pic" idx="5"/>
          </p:nvPr>
        </p:nvSpPr>
        <p:spPr>
          <a:xfrm>
            <a:off x="8169221" y="1957962"/>
            <a:ext cx="3073864" cy="2080028"/>
          </a:xfrm>
          <a:prstGeom prst="rect">
            <a:avLst/>
          </a:prstGeom>
          <a:solidFill>
            <a:srgbClr val="F2F2F2"/>
          </a:solidFill>
          <a:ln>
            <a:noFill/>
          </a:ln>
        </p:spPr>
      </p:sp>
      <p:sp>
        <p:nvSpPr>
          <p:cNvPr id="164" name="Google Shape;164;p3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65" name="Google Shape;165;p3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66"/>
        <p:cNvGrpSpPr/>
        <p:nvPr/>
      </p:nvGrpSpPr>
      <p:grpSpPr>
        <a:xfrm>
          <a:off x="0" y="0"/>
          <a:ext cx="0" cy="0"/>
          <a:chOff x="0" y="0"/>
          <a:chExt cx="0" cy="0"/>
        </a:xfrm>
      </p:grpSpPr>
      <p:sp>
        <p:nvSpPr>
          <p:cNvPr id="167" name="Google Shape;167;p40"/>
          <p:cNvSpPr>
            <a:spLocks noGrp="1"/>
          </p:cNvSpPr>
          <p:nvPr>
            <p:ph type="pic" idx="2"/>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68"/>
        <p:cNvGrpSpPr/>
        <p:nvPr/>
      </p:nvGrpSpPr>
      <p:grpSpPr>
        <a:xfrm>
          <a:off x="0" y="0"/>
          <a:ext cx="0" cy="0"/>
          <a:chOff x="0" y="0"/>
          <a:chExt cx="0" cy="0"/>
        </a:xfrm>
      </p:grpSpPr>
      <p:sp>
        <p:nvSpPr>
          <p:cNvPr id="169" name="Google Shape;169;p41"/>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170" name="Google Shape;170;p41"/>
          <p:cNvGrpSpPr/>
          <p:nvPr/>
        </p:nvGrpSpPr>
        <p:grpSpPr>
          <a:xfrm>
            <a:off x="472011" y="1508786"/>
            <a:ext cx="3799787" cy="4865561"/>
            <a:chOff x="354008" y="1131589"/>
            <a:chExt cx="2849840" cy="3649171"/>
          </a:xfrm>
        </p:grpSpPr>
        <p:sp>
          <p:nvSpPr>
            <p:cNvPr id="171" name="Google Shape;171;p41"/>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2" name="Google Shape;172;p41"/>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3" name="Google Shape;173;p41"/>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sp>
        <p:nvSpPr>
          <p:cNvPr id="29" name="Google Shape;2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hyperlink" Target="https://www.nextiva.com/blog/voip-security.html" TargetMode="External"/><Relationship Id="rId7" Type="http://schemas.openxmlformats.org/officeDocument/2006/relationships/hyperlink" Target="https://www.vipvoip.co.uk/voip-cybersecurity-how-secure-is-voi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cisco.com/c/en/us/solutions/small-business/resource-center/security/tips-ip-phone-security.html" TargetMode="External"/><Relationship Id="rId5" Type="http://schemas.openxmlformats.org/officeDocument/2006/relationships/hyperlink" Target="https://www.ibm.com/in-en/topics/mobile-security" TargetMode="External"/><Relationship Id="rId4" Type="http://schemas.openxmlformats.org/officeDocument/2006/relationships/hyperlink" Target="https://getvoip.com/blog/2020/05/06/voip-security/"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etf.or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etvoip.com/blog/2020/05/06/voip-security/#Why-VoIP-Matter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nextiva.com/features/voip/caller-id.html" TargetMode="External"/><Relationship Id="rId2" Type="http://schemas.openxmlformats.org/officeDocument/2006/relationships/hyperlink" Target="https://www.nextiva.com/blog/common-phone-scams.html"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vipvoip.co.uk/what-are-the-benefits-of-hosted-voi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us.norton.com/internetsecurity-privacy-what-is-a-vpn.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1" name="Google Shape;181;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2" name="Google Shape;182;p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60" r:id="rId4" imgW="3303056" imgH="3148059" progId="">
                  <p:embed/>
                </p:oleObj>
              </mc:Choice>
              <mc:Fallback>
                <p:oleObj r:id="rId4" imgW="3303056" imgH="3148059" progId="">
                  <p:embed/>
                  <p:pic>
                    <p:nvPicPr>
                      <p:cNvPr id="182" name="Google Shape;182;p1"/>
                      <p:cNvPicPr preferRelativeResize="0"/>
                      <p:nvPr/>
                    </p:nvPicPr>
                    <p:blipFill rotWithShape="1">
                      <a:blip r:embed="rId5">
                        <a:alphaModFix/>
                      </a:blip>
                      <a:srcRect/>
                      <a:stretch/>
                    </p:blipFill>
                    <p:spPr>
                      <a:xfrm>
                        <a:off x="76788" y="3121720"/>
                        <a:ext cx="3303056" cy="3148059"/>
                      </a:xfrm>
                      <a:prstGeom prst="rect">
                        <a:avLst/>
                      </a:prstGeom>
                      <a:noFill/>
                      <a:ln>
                        <a:noFill/>
                      </a:ln>
                    </p:spPr>
                  </p:pic>
                </p:oleObj>
              </mc:Fallback>
            </mc:AlternateContent>
          </a:graphicData>
        </a:graphic>
      </p:graphicFrame>
      <p:sp>
        <p:nvSpPr>
          <p:cNvPr id="183" name="Google Shape;183;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4" name="Google Shape;184;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5" name="Google Shape;185;p1"/>
          <p:cNvPicPr preferRelativeResize="0"/>
          <p:nvPr/>
        </p:nvPicPr>
        <p:blipFill rotWithShape="1">
          <a:blip r:embed="rId6">
            <a:alphaModFix/>
          </a:blip>
          <a:srcRect/>
          <a:stretch/>
        </p:blipFill>
        <p:spPr>
          <a:xfrm>
            <a:off x="12104" y="24501"/>
            <a:ext cx="3859753" cy="1538254"/>
          </a:xfrm>
          <a:prstGeom prst="rect">
            <a:avLst/>
          </a:prstGeom>
          <a:noFill/>
          <a:ln>
            <a:noFill/>
          </a:ln>
        </p:spPr>
      </p:pic>
      <p:sp>
        <p:nvSpPr>
          <p:cNvPr id="186" name="Google Shape;186;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1"/>
          <p:cNvSpPr txBox="1"/>
          <p:nvPr/>
        </p:nvSpPr>
        <p:spPr>
          <a:xfrm>
            <a:off x="6881359" y="6029085"/>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8" name="Google Shape;188;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 name="Google Shape;189;p1"/>
          <p:cNvSpPr txBox="1"/>
          <p:nvPr/>
        </p:nvSpPr>
        <p:spPr>
          <a:xfrm>
            <a:off x="2127857" y="2051945"/>
            <a:ext cx="9063318" cy="492134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i="0" u="none" strike="noStrike" cap="none" dirty="0">
                <a:solidFill>
                  <a:schemeClr val="dk1"/>
                </a:solidFill>
                <a:latin typeface="Arial Black"/>
                <a:ea typeface="Arial Black"/>
                <a:cs typeface="Arial Black"/>
                <a:sym typeface="Arial Black"/>
              </a:rPr>
              <a:t>INSTITUTE : UIE</a:t>
            </a:r>
            <a:endParaRPr dirty="0"/>
          </a:p>
          <a:p>
            <a:pPr marL="0" marR="0" lvl="0" indent="0" algn="ctr" rtl="0">
              <a:lnSpc>
                <a:spcPct val="90000"/>
              </a:lnSpc>
              <a:spcBef>
                <a:spcPts val="1120"/>
              </a:spcBef>
              <a:spcAft>
                <a:spcPts val="0"/>
              </a:spcAft>
              <a:buNone/>
            </a:pPr>
            <a:r>
              <a:rPr lang="en-US" sz="3200" b="1" i="0" u="none" strike="noStrike" cap="none" dirty="0">
                <a:solidFill>
                  <a:schemeClr val="dk1"/>
                </a:solidFill>
                <a:latin typeface="Arial Black"/>
                <a:ea typeface="Arial Black"/>
                <a:cs typeface="Arial Black"/>
                <a:sym typeface="Arial Black"/>
              </a:rPr>
              <a:t>DEPARTMENT : CSE</a:t>
            </a:r>
            <a:endParaRPr dirty="0"/>
          </a:p>
          <a:p>
            <a:pPr marL="0" marR="0" lvl="0" indent="0" algn="ctr" rtl="0">
              <a:lnSpc>
                <a:spcPct val="90000"/>
              </a:lnSpc>
              <a:spcBef>
                <a:spcPts val="1120"/>
              </a:spcBef>
              <a:spcAft>
                <a:spcPts val="0"/>
              </a:spcAft>
              <a:buNone/>
            </a:pPr>
            <a:r>
              <a:rPr lang="en-US" sz="2800" b="0" i="0" u="none" strike="noStrike" cap="none" dirty="0">
                <a:solidFill>
                  <a:schemeClr val="dk1"/>
                </a:solidFill>
                <a:latin typeface="Times New Roman"/>
                <a:ea typeface="Times New Roman"/>
                <a:cs typeface="Times New Roman"/>
                <a:sym typeface="Times New Roman"/>
              </a:rPr>
              <a:t>Bachelor of Engineering (Computer Science &amp; Engineering) </a:t>
            </a:r>
            <a:endParaRPr dirty="0"/>
          </a:p>
          <a:p>
            <a:pPr marL="0" marR="0" lvl="0" indent="0" algn="ctr" rtl="0">
              <a:lnSpc>
                <a:spcPct val="90000"/>
              </a:lnSpc>
              <a:spcBef>
                <a:spcPts val="980"/>
              </a:spcBef>
              <a:spcAft>
                <a:spcPts val="0"/>
              </a:spcAft>
              <a:buNone/>
            </a:pPr>
            <a:r>
              <a:rPr lang="en-US" sz="2000" b="1" i="0" u="none" strike="noStrike" cap="none" dirty="0">
                <a:solidFill>
                  <a:srgbClr val="262626"/>
                </a:solidFill>
                <a:latin typeface="Times New Roman"/>
                <a:ea typeface="Times New Roman"/>
                <a:cs typeface="Times New Roman"/>
                <a:sym typeface="Times New Roman"/>
              </a:rPr>
              <a:t>WEB AND MOBILE SECURITY (Professional Elective-I)</a:t>
            </a:r>
            <a:endParaRPr dirty="0"/>
          </a:p>
          <a:p>
            <a:pPr marL="0" marR="0" lvl="0" indent="0" algn="ctr" rtl="0">
              <a:lnSpc>
                <a:spcPct val="90000"/>
              </a:lnSpc>
              <a:spcBef>
                <a:spcPts val="700"/>
              </a:spcBef>
              <a:spcAft>
                <a:spcPts val="0"/>
              </a:spcAft>
              <a:buNone/>
            </a:pPr>
            <a:r>
              <a:rPr lang="en-US" sz="2000" b="1" i="0" u="none" strike="noStrike" cap="none" dirty="0">
                <a:solidFill>
                  <a:srgbClr val="262626"/>
                </a:solidFill>
                <a:latin typeface="Times New Roman"/>
                <a:ea typeface="Times New Roman"/>
                <a:cs typeface="Times New Roman"/>
                <a:sym typeface="Times New Roman"/>
              </a:rPr>
              <a:t>(20CST/IT-333)</a:t>
            </a:r>
            <a:endParaRPr dirty="0"/>
          </a:p>
          <a:p>
            <a:pPr marL="0" marR="0" lvl="0" indent="0" algn="ctr" rtl="0">
              <a:lnSpc>
                <a:spcPct val="90000"/>
              </a:lnSpc>
              <a:spcBef>
                <a:spcPts val="70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p:txBody>
      </p:sp>
      <p:sp>
        <p:nvSpPr>
          <p:cNvPr id="190" name="Google Shape;190;p1"/>
          <p:cNvSpPr txBox="1"/>
          <p:nvPr/>
        </p:nvSpPr>
        <p:spPr>
          <a:xfrm>
            <a:off x="3178041" y="4566315"/>
            <a:ext cx="6432043" cy="80021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0" i="0" u="none" strike="noStrike" cap="none">
                <a:solidFill>
                  <a:srgbClr val="262626"/>
                </a:solidFill>
                <a:latin typeface="Times New Roman"/>
                <a:ea typeface="Times New Roman"/>
                <a:cs typeface="Times New Roman"/>
                <a:sym typeface="Times New Roman"/>
              </a:rPr>
              <a:t>TOPIC OF PRESENTATION: </a:t>
            </a:r>
            <a:endParaRPr/>
          </a:p>
          <a:p>
            <a:pPr marL="0" marR="0" lvl="0" indent="0" algn="l" rtl="0">
              <a:spcBef>
                <a:spcPts val="840"/>
              </a:spcBef>
              <a:spcAft>
                <a:spcPts val="0"/>
              </a:spcAft>
              <a:buNone/>
            </a:pPr>
            <a:endParaRPr sz="1600" b="0" i="0" u="none" strike="noStrike" cap="none">
              <a:solidFill>
                <a:schemeClr val="dk1"/>
              </a:solidFill>
              <a:latin typeface="Raleway ExtraBold"/>
              <a:ea typeface="Raleway ExtraBold"/>
              <a:cs typeface="Raleway ExtraBold"/>
              <a:sym typeface="Raleway ExtraBold"/>
            </a:endParaRPr>
          </a:p>
        </p:txBody>
      </p:sp>
      <p:sp>
        <p:nvSpPr>
          <p:cNvPr id="191" name="Google Shape;191;p1"/>
          <p:cNvSpPr txBox="1"/>
          <p:nvPr/>
        </p:nvSpPr>
        <p:spPr>
          <a:xfrm>
            <a:off x="3206107" y="4941594"/>
            <a:ext cx="7047166" cy="461624"/>
          </a:xfrm>
          <a:prstGeom prst="rect">
            <a:avLst/>
          </a:prstGeom>
          <a:noFill/>
          <a:ln>
            <a:noFill/>
          </a:ln>
        </p:spPr>
        <p:txBody>
          <a:bodyPr spcFirstLastPara="1" wrap="square" lIns="91425" tIns="45700" rIns="91425" bIns="45700" anchor="t" anchorCtr="0">
            <a:spAutoFit/>
          </a:bodyPr>
          <a:lstStyle/>
          <a:p>
            <a:pPr lvl="0" algn="ctr"/>
            <a:r>
              <a:rPr lang="en-US" sz="2400" dirty="0"/>
              <a:t>Security of Mobile VoIP Communications.</a:t>
            </a: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1"/>
          <p:cNvSpPr txBox="1">
            <a:spLocks noGrp="1"/>
          </p:cNvSpPr>
          <p:nvPr>
            <p:ph type="title"/>
          </p:nvPr>
        </p:nvSpPr>
        <p:spPr>
          <a:xfrm>
            <a:off x="1116330" y="524398"/>
            <a:ext cx="10515600" cy="77600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References: </a:t>
            </a:r>
            <a:endParaRPr sz="2000">
              <a:latin typeface="Times New Roman"/>
              <a:ea typeface="Times New Roman"/>
              <a:cs typeface="Times New Roman"/>
              <a:sym typeface="Times New Roman"/>
            </a:endParaRPr>
          </a:p>
        </p:txBody>
      </p:sp>
      <p:sp>
        <p:nvSpPr>
          <p:cNvPr id="293" name="Google Shape;293;p11"/>
          <p:cNvSpPr txBox="1"/>
          <p:nvPr/>
        </p:nvSpPr>
        <p:spPr>
          <a:xfrm>
            <a:off x="561051" y="1391654"/>
            <a:ext cx="7575551" cy="70172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Books: </a:t>
            </a:r>
            <a:endParaRPr sz="1800" b="1"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800"/>
              <a:buFont typeface="Times New Roman"/>
              <a:buAutoNum type="arabicPeriod"/>
            </a:pPr>
            <a:r>
              <a:rPr lang="en-US" sz="1800" dirty="0">
                <a:solidFill>
                  <a:schemeClr val="dk1"/>
                </a:solidFill>
                <a:latin typeface="Times New Roman"/>
                <a:ea typeface="Times New Roman"/>
                <a:cs typeface="Times New Roman"/>
                <a:sym typeface="Times New Roman"/>
              </a:rPr>
              <a:t>Web Design With HTML, CSS, JavaScript and jQuery Set, 1st Edition, by Jon Duckett.</a:t>
            </a:r>
            <a:endParaRPr dirty="0"/>
          </a:p>
          <a:p>
            <a:pPr marL="342900" marR="0" lvl="0" indent="-342900" algn="l" rtl="0">
              <a:spcBef>
                <a:spcPts val="0"/>
              </a:spcBef>
              <a:spcAft>
                <a:spcPts val="0"/>
              </a:spcAft>
              <a:buClr>
                <a:schemeClr val="dk1"/>
              </a:buClr>
              <a:buSzPts val="1800"/>
              <a:buFont typeface="Times New Roman"/>
              <a:buAutoNum type="arabicPeriod"/>
            </a:pPr>
            <a:r>
              <a:rPr lang="en-US" sz="1800" dirty="0">
                <a:solidFill>
                  <a:schemeClr val="dk1"/>
                </a:solidFill>
                <a:latin typeface="Times New Roman"/>
                <a:ea typeface="Times New Roman"/>
                <a:cs typeface="Times New Roman"/>
                <a:sym typeface="Times New Roman"/>
              </a:rPr>
              <a:t>Hacking Exposed Web Applications, 3rd edition, Joel </a:t>
            </a:r>
            <a:r>
              <a:rPr lang="en-US" sz="1800" dirty="0" err="1">
                <a:solidFill>
                  <a:schemeClr val="dk1"/>
                </a:solidFill>
                <a:latin typeface="Times New Roman"/>
                <a:ea typeface="Times New Roman"/>
                <a:cs typeface="Times New Roman"/>
                <a:sym typeface="Times New Roman"/>
              </a:rPr>
              <a:t>Scambray</a:t>
            </a:r>
            <a:r>
              <a:rPr lang="en-US" sz="1800" dirty="0">
                <a:solidFill>
                  <a:schemeClr val="dk1"/>
                </a:solidFill>
                <a:latin typeface="Times New Roman"/>
                <a:ea typeface="Times New Roman"/>
                <a:cs typeface="Times New Roman"/>
                <a:sym typeface="Times New Roman"/>
              </a:rPr>
              <a:t>, Vincent Liu, Caleb Sima, Released October 2010, Publisher(s): McGraw-Hill</a:t>
            </a:r>
            <a:endParaRPr dirty="0"/>
          </a:p>
          <a:p>
            <a:pPr marL="0" marR="0" lvl="0" indent="0" algn="l" rtl="0">
              <a:spcBef>
                <a:spcPts val="0"/>
              </a:spcBef>
              <a:spcAft>
                <a:spcPts val="0"/>
              </a:spcAft>
              <a:buNone/>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Video Lectures : </a:t>
            </a:r>
            <a:endParaRPr sz="1800" b="1" dirty="0">
              <a:solidFill>
                <a:schemeClr val="dk1"/>
              </a:solidFill>
              <a:latin typeface="Times New Roman"/>
              <a:ea typeface="Times New Roman"/>
              <a:cs typeface="Times New Roman"/>
              <a:sym typeface="Times New Roman"/>
            </a:endParaRPr>
          </a:p>
          <a:p>
            <a:pPr marL="342900" lvl="0" indent="-342900">
              <a:buAutoNum type="arabicPeriod"/>
            </a:pPr>
            <a:r>
              <a:rPr lang="en-US" sz="1800" dirty="0">
                <a:solidFill>
                  <a:schemeClr val="dk1"/>
                </a:solidFill>
                <a:latin typeface="Times New Roman"/>
                <a:ea typeface="Times New Roman"/>
                <a:cs typeface="Times New Roman"/>
                <a:sym typeface="Times New Roman"/>
                <a:hlinkClick r:id="rId3"/>
              </a:rPr>
              <a:t>https://</a:t>
            </a:r>
            <a:r>
              <a:rPr lang="en-US" sz="1800" dirty="0" smtClean="0">
                <a:solidFill>
                  <a:schemeClr val="dk1"/>
                </a:solidFill>
                <a:latin typeface="Times New Roman"/>
                <a:ea typeface="Times New Roman"/>
                <a:cs typeface="Times New Roman"/>
                <a:sym typeface="Times New Roman"/>
                <a:hlinkClick r:id="rId3"/>
              </a:rPr>
              <a:t>www.nextiva.com/blog/voip-security.html</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b="1" dirty="0">
                <a:solidFill>
                  <a:schemeClr val="dk1"/>
                </a:solidFill>
                <a:latin typeface="Times New Roman"/>
                <a:ea typeface="Times New Roman"/>
                <a:cs typeface="Times New Roman"/>
                <a:sym typeface="Times New Roman"/>
                <a:hlinkClick r:id="rId4"/>
              </a:rPr>
              <a:t>https://getvoip.com/blog/2020/05/06/voip-security</a:t>
            </a:r>
            <a:r>
              <a:rPr lang="en-US" sz="1800" b="1" dirty="0" smtClean="0">
                <a:solidFill>
                  <a:schemeClr val="dk1"/>
                </a:solidFill>
                <a:latin typeface="Times New Roman"/>
                <a:ea typeface="Times New Roman"/>
                <a:cs typeface="Times New Roman"/>
                <a:sym typeface="Times New Roman"/>
                <a:hlinkClick r:id="rId4"/>
              </a:rPr>
              <a:t>/</a:t>
            </a:r>
            <a:endParaRPr lang="en-US" sz="1800" b="1" dirty="0" smtClean="0">
              <a:solidFill>
                <a:schemeClr val="dk1"/>
              </a:solidFill>
              <a:latin typeface="Times New Roman"/>
              <a:ea typeface="Times New Roman"/>
              <a:cs typeface="Times New Roman"/>
              <a:sym typeface="Times New Roman"/>
            </a:endParaRPr>
          </a:p>
          <a:p>
            <a:pPr marL="342900" lvl="0" indent="-342900">
              <a:buAutoNum type="arabicPeriod"/>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Reference Links:</a:t>
            </a:r>
            <a:endParaRPr dirty="0"/>
          </a:p>
          <a:p>
            <a:pPr marL="342900" lvl="0" indent="-342900">
              <a:buClr>
                <a:schemeClr val="dk1"/>
              </a:buClr>
              <a:buSzPts val="1800"/>
              <a:buAutoNum type="arabicPeriod"/>
            </a:pPr>
            <a:r>
              <a:rPr lang="en-US" sz="1800" dirty="0" smtClean="0">
                <a:solidFill>
                  <a:schemeClr val="dk1"/>
                </a:solidFill>
                <a:latin typeface="Times New Roman"/>
                <a:ea typeface="Times New Roman"/>
                <a:cs typeface="Times New Roman"/>
                <a:sym typeface="Times New Roman"/>
                <a:hlinkClick r:id="rId5"/>
              </a:rPr>
              <a:t>https</a:t>
            </a:r>
            <a:r>
              <a:rPr lang="en-US" sz="1800" dirty="0">
                <a:solidFill>
                  <a:schemeClr val="dk1"/>
                </a:solidFill>
                <a:latin typeface="Times New Roman"/>
                <a:ea typeface="Times New Roman"/>
                <a:cs typeface="Times New Roman"/>
                <a:sym typeface="Times New Roman"/>
                <a:hlinkClick r:id="rId5"/>
              </a:rPr>
              <a:t>://</a:t>
            </a:r>
            <a:r>
              <a:rPr lang="en-US" sz="1800" dirty="0" smtClean="0">
                <a:solidFill>
                  <a:schemeClr val="dk1"/>
                </a:solidFill>
                <a:latin typeface="Times New Roman"/>
                <a:ea typeface="Times New Roman"/>
                <a:cs typeface="Times New Roman"/>
                <a:sym typeface="Times New Roman"/>
                <a:hlinkClick r:id="rId5"/>
              </a:rPr>
              <a:t>www.ibm.com/in-en/topics/mobile-security</a:t>
            </a:r>
            <a:endParaRPr lang="en-US" sz="1800" dirty="0" smtClean="0">
              <a:solidFill>
                <a:schemeClr val="dk1"/>
              </a:solidFill>
              <a:latin typeface="Times New Roman"/>
              <a:ea typeface="Times New Roman"/>
              <a:cs typeface="Times New Roman"/>
              <a:sym typeface="Times New Roman"/>
            </a:endParaRPr>
          </a:p>
          <a:p>
            <a:pPr marL="342900" lvl="0" indent="-342900">
              <a:buClr>
                <a:schemeClr val="dk1"/>
              </a:buClr>
              <a:buSzPts val="1800"/>
              <a:buAutoNum type="arabicPeriod"/>
            </a:pPr>
            <a:r>
              <a:rPr lang="en-US" sz="1800" dirty="0">
                <a:solidFill>
                  <a:schemeClr val="dk1"/>
                </a:solidFill>
                <a:latin typeface="Times New Roman"/>
                <a:ea typeface="Times New Roman"/>
                <a:cs typeface="Times New Roman"/>
                <a:sym typeface="Times New Roman"/>
                <a:hlinkClick r:id="rId6"/>
              </a:rPr>
              <a:t>https://</a:t>
            </a:r>
            <a:r>
              <a:rPr lang="en-US" sz="1800" dirty="0" smtClean="0">
                <a:solidFill>
                  <a:schemeClr val="dk1"/>
                </a:solidFill>
                <a:latin typeface="Times New Roman"/>
                <a:ea typeface="Times New Roman"/>
                <a:cs typeface="Times New Roman"/>
                <a:sym typeface="Times New Roman"/>
                <a:hlinkClick r:id="rId6"/>
              </a:rPr>
              <a:t>www.cisco.com/c/en/us/solutions/small-business/resource-center/security/tips-ip-phone-security.html</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dirty="0">
                <a:solidFill>
                  <a:schemeClr val="dk1"/>
                </a:solidFill>
                <a:latin typeface="Times New Roman"/>
                <a:ea typeface="Times New Roman"/>
                <a:cs typeface="Times New Roman"/>
                <a:sym typeface="Times New Roman"/>
                <a:hlinkClick r:id="rId4"/>
              </a:rPr>
              <a:t>https://getvoip.com/blog/2020/05/06/voip-security</a:t>
            </a:r>
            <a:r>
              <a:rPr lang="en-US" sz="1800" dirty="0" smtClean="0">
                <a:solidFill>
                  <a:schemeClr val="dk1"/>
                </a:solidFill>
                <a:latin typeface="Times New Roman"/>
                <a:ea typeface="Times New Roman"/>
                <a:cs typeface="Times New Roman"/>
                <a:sym typeface="Times New Roman"/>
                <a:hlinkClick r:id="rId4"/>
              </a:rPr>
              <a:t>/</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dirty="0">
                <a:solidFill>
                  <a:schemeClr val="dk1"/>
                </a:solidFill>
                <a:latin typeface="Times New Roman"/>
                <a:ea typeface="Times New Roman"/>
                <a:cs typeface="Times New Roman"/>
                <a:sym typeface="Times New Roman"/>
                <a:hlinkClick r:id="rId7"/>
              </a:rPr>
              <a:t>https://www.vipvoip.co.uk/voip-cybersecurity-how-secure-is-voip</a:t>
            </a:r>
            <a:r>
              <a:rPr lang="en-US" sz="1800" dirty="0" smtClean="0">
                <a:solidFill>
                  <a:schemeClr val="dk1"/>
                </a:solidFill>
                <a:latin typeface="Times New Roman"/>
                <a:ea typeface="Times New Roman"/>
                <a:cs typeface="Times New Roman"/>
                <a:sym typeface="Times New Roman"/>
                <a:hlinkClick r:id="rId7"/>
              </a:rPr>
              <a:t>/</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dirty="0">
                <a:solidFill>
                  <a:schemeClr val="dk1"/>
                </a:solidFill>
                <a:latin typeface="Times New Roman"/>
                <a:ea typeface="Times New Roman"/>
                <a:cs typeface="Times New Roman"/>
                <a:sym typeface="Times New Roman"/>
                <a:hlinkClick r:id="rId3"/>
              </a:rPr>
              <a:t>https://</a:t>
            </a:r>
            <a:r>
              <a:rPr lang="en-US" sz="1800" dirty="0" smtClean="0">
                <a:solidFill>
                  <a:schemeClr val="dk1"/>
                </a:solidFill>
                <a:latin typeface="Times New Roman"/>
                <a:ea typeface="Times New Roman"/>
                <a:cs typeface="Times New Roman"/>
                <a:sym typeface="Times New Roman"/>
                <a:hlinkClick r:id="rId3"/>
              </a:rPr>
              <a:t>www.nextiva.com/blog/voip-security.html</a:t>
            </a:r>
            <a:endParaRPr lang="en-US" sz="1800" dirty="0" smtClean="0">
              <a:solidFill>
                <a:schemeClr val="dk1"/>
              </a:solidFill>
              <a:latin typeface="Times New Roman"/>
              <a:ea typeface="Times New Roman"/>
              <a:cs typeface="Times New Roman"/>
              <a:sym typeface="Times New Roman"/>
            </a:endParaRPr>
          </a:p>
          <a:p>
            <a:pPr lvl="0"/>
            <a:endParaRPr lang="en-US" sz="1800" dirty="0">
              <a:solidFill>
                <a:schemeClr val="dk1"/>
              </a:solidFill>
              <a:latin typeface="Times New Roman"/>
              <a:ea typeface="Times New Roman"/>
              <a:cs typeface="Times New Roman"/>
              <a:sym typeface="Times New Roman"/>
            </a:endParaRPr>
          </a:p>
          <a:p>
            <a:pPr marL="342900" lvl="0" indent="-342900">
              <a:buClr>
                <a:schemeClr val="dk1"/>
              </a:buClr>
              <a:buSzPts val="1800"/>
              <a:buAutoNum type="arabicPeriod"/>
            </a:pPr>
            <a:endParaRPr lang="en-US" sz="1800" dirty="0" smtClean="0">
              <a:solidFill>
                <a:schemeClr val="dk1"/>
              </a:solidFill>
              <a:latin typeface="Times New Roman"/>
              <a:ea typeface="Times New Roman"/>
              <a:cs typeface="Times New Roman"/>
              <a:sym typeface="Times New Roman"/>
            </a:endParaRPr>
          </a:p>
          <a:p>
            <a:pPr marL="342900" lvl="0" indent="-342900">
              <a:buClr>
                <a:schemeClr val="dk1"/>
              </a:buClr>
              <a:buSzPts val="1800"/>
              <a:buAutoNum type="arabicPeriod"/>
            </a:pPr>
            <a:endParaRPr lang="en-US" sz="1800" dirty="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endParaRPr sz="1800" dirty="0">
              <a:solidFill>
                <a:schemeClr val="dk1"/>
              </a:solidFill>
              <a:latin typeface="Times New Roman"/>
              <a:ea typeface="Times New Roman"/>
              <a:cs typeface="Times New Roman"/>
              <a:sym typeface="Times New Roman"/>
            </a:endParaRPr>
          </a:p>
        </p:txBody>
      </p:sp>
      <p:grpSp>
        <p:nvGrpSpPr>
          <p:cNvPr id="294" name="Google Shape;294;p11"/>
          <p:cNvGrpSpPr/>
          <p:nvPr/>
        </p:nvGrpSpPr>
        <p:grpSpPr>
          <a:xfrm>
            <a:off x="9858375" y="2028825"/>
            <a:ext cx="1900238" cy="1893887"/>
            <a:chOff x="1259" y="3082"/>
            <a:chExt cx="884" cy="884"/>
          </a:xfrm>
        </p:grpSpPr>
        <p:sp>
          <p:nvSpPr>
            <p:cNvPr id="295" name="Google Shape;295;p11"/>
            <p:cNvSpPr/>
            <p:nvPr/>
          </p:nvSpPr>
          <p:spPr>
            <a:xfrm flipH="1">
              <a:off x="1681" y="3824"/>
              <a:ext cx="110" cy="107"/>
            </a:xfrm>
            <a:custGeom>
              <a:avLst/>
              <a:gdLst/>
              <a:ahLst/>
              <a:cxnLst/>
              <a:rect l="l" t="t" r="r" b="b"/>
              <a:pathLst>
                <a:path w="110" h="107" extrusionOk="0">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11"/>
            <p:cNvSpPr/>
            <p:nvPr/>
          </p:nvSpPr>
          <p:spPr>
            <a:xfrm flipH="1">
              <a:off x="1786" y="3762"/>
              <a:ext cx="35" cy="88"/>
            </a:xfrm>
            <a:custGeom>
              <a:avLst/>
              <a:gdLst/>
              <a:ahLst/>
              <a:cxnLst/>
              <a:rect l="l" t="t" r="r" b="b"/>
              <a:pathLst>
                <a:path w="35" h="88" extrusionOk="0">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11"/>
            <p:cNvSpPr/>
            <p:nvPr/>
          </p:nvSpPr>
          <p:spPr>
            <a:xfrm flipH="1">
              <a:off x="1587" y="3719"/>
              <a:ext cx="54" cy="29"/>
            </a:xfrm>
            <a:custGeom>
              <a:avLst/>
              <a:gdLst/>
              <a:ahLst/>
              <a:cxnLst/>
              <a:rect l="l" t="t" r="r" b="b"/>
              <a:pathLst>
                <a:path w="54" h="29" extrusionOk="0">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11"/>
            <p:cNvSpPr/>
            <p:nvPr/>
          </p:nvSpPr>
          <p:spPr>
            <a:xfrm flipH="1">
              <a:off x="1259" y="3082"/>
              <a:ext cx="884" cy="884"/>
            </a:xfrm>
            <a:custGeom>
              <a:avLst/>
              <a:gdLst/>
              <a:ahLst/>
              <a:cxnLst/>
              <a:rect l="l" t="t" r="r" b="b"/>
              <a:pathLst>
                <a:path w="884" h="884" extrusionOk="0">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p11"/>
            <p:cNvSpPr/>
            <p:nvPr/>
          </p:nvSpPr>
          <p:spPr>
            <a:xfrm flipH="1">
              <a:off x="1517" y="3611"/>
              <a:ext cx="102" cy="78"/>
            </a:xfrm>
            <a:custGeom>
              <a:avLst/>
              <a:gdLst/>
              <a:ahLst/>
              <a:cxnLst/>
              <a:rect l="l" t="t" r="r" b="b"/>
              <a:pathLst>
                <a:path w="102" h="78" extrusionOk="0">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2"/>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305" name="Google Shape;305;p12"/>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06" name="Google Shape;306;p12"/>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07" name="Google Shape;307;p12"/>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08" name="Google Shape;308;p12"/>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09" name="Google Shape;309;p12"/>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310" name="Google Shape;310;p12"/>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1" name="Google Shape;311;p12"/>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12" name="Google Shape;312;p12"/>
          <p:cNvGrpSpPr/>
          <p:nvPr/>
        </p:nvGrpSpPr>
        <p:grpSpPr>
          <a:xfrm>
            <a:off x="222054" y="94089"/>
            <a:ext cx="410563" cy="1538089"/>
            <a:chOff x="83821" y="0"/>
            <a:chExt cx="219636" cy="903079"/>
          </a:xfrm>
        </p:grpSpPr>
        <p:sp>
          <p:nvSpPr>
            <p:cNvPr id="313" name="Google Shape;313;p12"/>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4" name="Google Shape;314;p12"/>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5" name="Google Shape;315;p12"/>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16" name="Google Shape;316;p12"/>
            <p:cNvGraphicFramePr/>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2084" r:id="rId4" imgW="183878" imgH="183422" progId="">
                    <p:embed/>
                  </p:oleObj>
                </mc:Choice>
                <mc:Fallback>
                  <p:oleObj r:id="rId4" imgW="183878" imgH="183422" progId="">
                    <p:embed/>
                    <p:pic>
                      <p:nvPicPr>
                        <p:cNvPr id="316" name="Google Shape;316;p12"/>
                        <p:cNvPicPr preferRelativeResize="0"/>
                        <p:nvPr/>
                      </p:nvPicPr>
                      <p:blipFill rotWithShape="1">
                        <a:blip r:embed="rId5">
                          <a:alphaModFix/>
                        </a:blip>
                        <a:srcRect/>
                        <a:stretch/>
                      </p:blipFill>
                      <p:spPr>
                        <a:xfrm>
                          <a:off x="100850" y="246475"/>
                          <a:ext cx="183878" cy="183422"/>
                        </a:xfrm>
                        <a:prstGeom prst="rect">
                          <a:avLst/>
                        </a:prstGeom>
                        <a:noFill/>
                        <a:ln>
                          <a:noFill/>
                        </a:ln>
                      </p:spPr>
                    </p:pic>
                  </p:oleObj>
                </mc:Fallback>
              </mc:AlternateContent>
            </a:graphicData>
          </a:graphic>
        </p:graphicFrame>
      </p:grpSp>
      <p:pic>
        <p:nvPicPr>
          <p:cNvPr id="2049" name="Picture 1" descr="rId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 y="241300"/>
            <a:ext cx="177800" cy="177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
          <p:cNvSpPr txBox="1">
            <a:spLocks noGrp="1"/>
          </p:cNvSpPr>
          <p:nvPr>
            <p:ph type="body" idx="2"/>
          </p:nvPr>
        </p:nvSpPr>
        <p:spPr>
          <a:xfrm>
            <a:off x="449263" y="1840230"/>
            <a:ext cx="4322762" cy="45161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In this lecture, we will discuss:</a:t>
            </a:r>
            <a:endParaRPr dirty="0"/>
          </a:p>
          <a:p>
            <a:pPr marL="0" lvl="0" indent="-152400">
              <a:lnSpc>
                <a:spcPct val="100000"/>
              </a:lnSpc>
              <a:spcBef>
                <a:spcPts val="0"/>
              </a:spcBef>
              <a:buClr>
                <a:srgbClr val="000000"/>
              </a:buClr>
              <a:buSzPts val="2400"/>
              <a:buFont typeface="Arial"/>
              <a:buChar char="•"/>
            </a:pPr>
            <a:r>
              <a:rPr lang="en-US" sz="2400" dirty="0"/>
              <a:t>Security of Mobile VoIP Communications.</a:t>
            </a:r>
            <a:endParaRPr dirty="0">
              <a:latin typeface="Times New Roman"/>
              <a:ea typeface="Times New Roman"/>
              <a:cs typeface="Times New Roman"/>
              <a:sym typeface="Times New Roman"/>
            </a:endParaRPr>
          </a:p>
        </p:txBody>
      </p:sp>
      <p:sp>
        <p:nvSpPr>
          <p:cNvPr id="198" name="Google Shape;198;p2"/>
          <p:cNvSpPr txBox="1">
            <a:spLocks noGrp="1"/>
          </p:cNvSpPr>
          <p:nvPr>
            <p:ph type="sldNum" idx="12"/>
          </p:nvPr>
        </p:nvSpPr>
        <p:spPr>
          <a:xfrm>
            <a:off x="88392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99" name="Google Shape;199;p2"/>
          <p:cNvSpPr txBox="1">
            <a:spLocks noGrp="1"/>
          </p:cNvSpPr>
          <p:nvPr>
            <p:ph type="title"/>
          </p:nvPr>
        </p:nvSpPr>
        <p:spPr>
          <a:xfrm>
            <a:off x="700722" y="501650"/>
            <a:ext cx="4456567" cy="923330"/>
          </a:xfrm>
          <a:prstGeom prst="rect">
            <a:avLst/>
          </a:prstGeom>
          <a:noFill/>
          <a:ln>
            <a:noFill/>
          </a:ln>
        </p:spPr>
        <p:txBody>
          <a:bodyPr spcFirstLastPara="1" wrap="square" lIns="91425" tIns="45700" rIns="91425" bIns="45700" anchor="b" anchorCtr="0">
            <a:sp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Lecture Objectives</a:t>
            </a:r>
            <a:r>
              <a:rPr lang="en-US" sz="2000" b="1" i="0" u="none" strike="noStrike" cap="none">
                <a:solidFill>
                  <a:schemeClr val="dk1"/>
                </a:solidFill>
                <a:latin typeface="Times New Roman"/>
                <a:ea typeface="Times New Roman"/>
                <a:cs typeface="Times New Roman"/>
                <a:sym typeface="Times New Roman"/>
              </a:rPr>
              <a:t/>
            </a:r>
            <a:br>
              <a:rPr lang="en-US" sz="2000" b="1" i="0" u="none" strike="noStrike" cap="none">
                <a:solidFill>
                  <a:schemeClr val="dk1"/>
                </a:solidFill>
                <a:latin typeface="Times New Roman"/>
                <a:ea typeface="Times New Roman"/>
                <a:cs typeface="Times New Roman"/>
                <a:sym typeface="Times New Roman"/>
              </a:rPr>
            </a:br>
            <a:endParaRPr sz="1600" b="0" i="0" u="none" strike="noStrike" cap="none">
              <a:solidFill>
                <a:schemeClr val="dk1"/>
              </a:solidFill>
              <a:latin typeface="Times New Roman"/>
              <a:ea typeface="Times New Roman"/>
              <a:cs typeface="Times New Roman"/>
              <a:sym typeface="Times New Roman"/>
            </a:endParaRPr>
          </a:p>
        </p:txBody>
      </p:sp>
      <p:sp>
        <p:nvSpPr>
          <p:cNvPr id="200" name="Google Shape;200;p2"/>
          <p:cNvSpPr/>
          <p:nvPr/>
        </p:nvSpPr>
        <p:spPr>
          <a:xfrm>
            <a:off x="5295900" y="838200"/>
            <a:ext cx="5867400" cy="551815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1" name="Google Shape;201;p2"/>
          <p:cNvSpPr/>
          <p:nvPr/>
        </p:nvSpPr>
        <p:spPr>
          <a:xfrm>
            <a:off x="449262" y="1611630"/>
            <a:ext cx="4322700" cy="47448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 name="Google Shape;202;p2"/>
          <p:cNvSpPr/>
          <p:nvPr/>
        </p:nvSpPr>
        <p:spPr>
          <a:xfrm>
            <a:off x="11217276" y="6324600"/>
            <a:ext cx="444500" cy="422275"/>
          </a:xfrm>
          <a:prstGeom prst="ellipse">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 name="Google Shape;203;p2" descr="Introduction to Web Development with HTML, CSS, JavaScript | Coursera"/>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9030" y="1348441"/>
            <a:ext cx="5210828" cy="3862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b="1" dirty="0" smtClean="0"/>
              <a:t>VoIP</a:t>
            </a:r>
            <a:endParaRPr lang="en-US" dirty="0"/>
          </a:p>
        </p:txBody>
      </p:sp>
      <p:sp>
        <p:nvSpPr>
          <p:cNvPr id="7171" name="Content Placeholder 2"/>
          <p:cNvSpPr>
            <a:spLocks noGrp="1"/>
          </p:cNvSpPr>
          <p:nvPr>
            <p:ph sz="quarter" idx="1"/>
          </p:nvPr>
        </p:nvSpPr>
        <p:spPr/>
        <p:txBody>
          <a:bodyPr>
            <a:normAutofit fontScale="92500" lnSpcReduction="20000"/>
          </a:bodyPr>
          <a:lstStyle/>
          <a:p>
            <a:pPr algn="just"/>
            <a:r>
              <a:rPr lang="en-US" dirty="0"/>
              <a:t>VoIP phone systems offer countless benefits to large and small businesses like streamlined communications, faster customer service resolution rates, and increased productivity</a:t>
            </a:r>
            <a:r>
              <a:rPr lang="en-US" dirty="0" smtClean="0"/>
              <a:t>.</a:t>
            </a:r>
          </a:p>
          <a:p>
            <a:pPr algn="just"/>
            <a:r>
              <a:rPr lang="en-US" b="1" dirty="0"/>
              <a:t>Secure VoIP</a:t>
            </a:r>
            <a:r>
              <a:rPr lang="en-US" dirty="0"/>
              <a:t> provides encryption, message authentication and integrity, and replay attack protection to the VoIP calls It was developed by a small team of Internet Protocol and cryptographic experts in the </a:t>
            </a:r>
            <a:r>
              <a:rPr lang="en-US" dirty="0">
                <a:hlinkClick r:id="rId2"/>
              </a:rPr>
              <a:t>Internet Engineering Task Force</a:t>
            </a:r>
            <a:r>
              <a:rPr lang="en-US" dirty="0"/>
              <a:t>.</a:t>
            </a:r>
          </a:p>
          <a:p>
            <a:pPr algn="just"/>
            <a:r>
              <a:rPr lang="en-US" b="1" dirty="0"/>
              <a:t>Who benefits from Secure VoIP?</a:t>
            </a:r>
            <a:endParaRPr lang="en-US" dirty="0"/>
          </a:p>
          <a:p>
            <a:pPr algn="just"/>
            <a:r>
              <a:rPr lang="en-US" dirty="0"/>
              <a:t>In todays world with all our privacy concerns that should be an easy question to answer. You only access your bank over HTTPS, and we all know the importance of strong passwords. Securing our phone calls is an easy extension of these best habits that make our lives more secure and private.</a:t>
            </a:r>
          </a:p>
          <a:p>
            <a:pPr algn="just"/>
            <a:endParaRPr lang="en-US" dirty="0"/>
          </a:p>
        </p:txBody>
      </p:sp>
    </p:spTree>
    <p:extLst>
      <p:ext uri="{BB962C8B-B14F-4D97-AF65-F5344CB8AC3E}">
        <p14:creationId xmlns:p14="http://schemas.microsoft.com/office/powerpoint/2010/main" val="51110699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Is VoIP Secure?</a:t>
            </a:r>
            <a:br>
              <a:rPr lang="en-US" b="1" dirty="0"/>
            </a:br>
            <a:endParaRPr lang="en-US" dirty="0"/>
          </a:p>
        </p:txBody>
      </p:sp>
      <p:sp>
        <p:nvSpPr>
          <p:cNvPr id="3" name="Text Placeholder 2"/>
          <p:cNvSpPr>
            <a:spLocks noGrp="1"/>
          </p:cNvSpPr>
          <p:nvPr>
            <p:ph type="body" idx="1"/>
          </p:nvPr>
        </p:nvSpPr>
        <p:spPr>
          <a:xfrm>
            <a:off x="3730168" y="1588674"/>
            <a:ext cx="6172200" cy="4873625"/>
          </a:xfrm>
        </p:spPr>
        <p:txBody>
          <a:bodyPr>
            <a:normAutofit fontScale="85000" lnSpcReduction="20000"/>
          </a:bodyPr>
          <a:lstStyle/>
          <a:p>
            <a:pPr algn="just"/>
            <a:r>
              <a:rPr lang="en-US" dirty="0" smtClean="0"/>
              <a:t>VoIP </a:t>
            </a:r>
            <a:r>
              <a:rPr lang="en-US" dirty="0"/>
              <a:t>works by transferring data across the internet. It is a phone call made digitally instead of over traditional telephone lines.</a:t>
            </a:r>
          </a:p>
          <a:p>
            <a:pPr algn="just"/>
            <a:r>
              <a:rPr lang="en-US" dirty="0"/>
              <a:t>Because it is on the internet, it can be hacked if it is unsecured. Calls can be intercepted and in some cases, it can be used as an access portal into servers.</a:t>
            </a:r>
          </a:p>
          <a:p>
            <a:pPr algn="just"/>
            <a:r>
              <a:rPr lang="en-US" dirty="0"/>
              <a:t>The good news is VoIP can be secured using some basic cybersecurity methods and good practice.</a:t>
            </a:r>
          </a:p>
          <a:p>
            <a:pPr algn="just"/>
            <a:r>
              <a:rPr lang="en-US" dirty="0"/>
              <a:t> </a:t>
            </a:r>
          </a:p>
          <a:p>
            <a:pPr algn="just"/>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942328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fontScale="90000"/>
          </a:bodyPr>
          <a:lstStyle/>
          <a:p>
            <a:r>
              <a:rPr lang="en-US" b="1" dirty="0"/>
              <a:t>What is VoIP Encryption and How does Security Differ?</a:t>
            </a:r>
            <a:r>
              <a:rPr lang="en-US" dirty="0"/>
              <a:t/>
            </a:r>
            <a:br>
              <a:rPr lang="en-US" dirty="0"/>
            </a:br>
            <a:endParaRPr lang="en-US" dirty="0"/>
          </a:p>
        </p:txBody>
      </p:sp>
      <p:sp>
        <p:nvSpPr>
          <p:cNvPr id="7171" name="Content Placeholder 2"/>
          <p:cNvSpPr>
            <a:spLocks noGrp="1"/>
          </p:cNvSpPr>
          <p:nvPr>
            <p:ph sz="quarter" idx="1"/>
          </p:nvPr>
        </p:nvSpPr>
        <p:spPr/>
        <p:txBody>
          <a:bodyPr>
            <a:normAutofit fontScale="62500" lnSpcReduction="20000"/>
          </a:bodyPr>
          <a:lstStyle/>
          <a:p>
            <a:r>
              <a:rPr lang="en-US" dirty="0" smtClean="0"/>
              <a:t>VoIP </a:t>
            </a:r>
            <a:r>
              <a:rPr lang="en-US" dirty="0"/>
              <a:t>encryption is the process of scrambling voice data packets into unreadable jumbles while they are in transit, preventing them from being </a:t>
            </a:r>
            <a:r>
              <a:rPr lang="en-US" dirty="0" err="1" smtClean="0"/>
              <a:t>int</a:t>
            </a:r>
            <a:endParaRPr lang="en-US" dirty="0" smtClean="0"/>
          </a:p>
          <a:p>
            <a:r>
              <a:rPr lang="en-US" dirty="0"/>
              <a:t>Even if a hacker somehow intercepts the call, encryption ensures they won’t be able to make sense of anything they discover. </a:t>
            </a:r>
          </a:p>
          <a:p>
            <a:r>
              <a:rPr lang="en-US" dirty="0"/>
              <a:t>To understand how encryption works, we need to take a closer look at the transmission process. </a:t>
            </a:r>
          </a:p>
          <a:p>
            <a:r>
              <a:rPr lang="en-US" dirty="0"/>
              <a:t>When voice data packets are transferred from the sender to the recipient, they use an IP transport protocol called the SRTP (Secure Real-Time Transport Protocol.) SRTP is a cryptographic protocol that applies the Advanced Encryption Standard (AES) to data packets, provides message authentication, and offers additional protection against potential replay attacks. </a:t>
            </a:r>
          </a:p>
          <a:p>
            <a:r>
              <a:rPr lang="en-US" dirty="0"/>
              <a:t>In addition to SRTP, VoIP providers use another form of encryption called Transport Layer Security (TLS) or SIP over TLS to protect additional call information. </a:t>
            </a:r>
          </a:p>
          <a:p>
            <a:r>
              <a:rPr lang="en-US" dirty="0"/>
              <a:t>TLS scrambles data like phone numbers, the names of callers, usernames, and more. It also works to stop message tampering and call eavesdropping.  </a:t>
            </a:r>
          </a:p>
          <a:p>
            <a:r>
              <a:rPr lang="en-US" dirty="0" err="1" smtClean="0"/>
              <a:t>ercepted</a:t>
            </a:r>
            <a:r>
              <a:rPr lang="en-US" dirty="0" smtClean="0"/>
              <a:t> </a:t>
            </a:r>
            <a:r>
              <a:rPr lang="en-US" dirty="0"/>
              <a:t>or deciphered by hackers. </a:t>
            </a:r>
            <a:endParaRPr lang="en-US" dirty="0" smtClean="0"/>
          </a:p>
          <a:p>
            <a:r>
              <a:rPr lang="en-US">
                <a:hlinkClick r:id="rId2"/>
              </a:rPr>
              <a:t>https://getvoip.com/blog/2020/05/06/voip-security/#</a:t>
            </a:r>
            <a:r>
              <a:rPr lang="en-US" smtClean="0">
                <a:hlinkClick r:id="rId2"/>
              </a:rPr>
              <a:t>Why-VoIP-Matters</a:t>
            </a:r>
            <a:endParaRPr lang="en-US" smtClean="0"/>
          </a:p>
          <a:p>
            <a:endParaRPr lang="en-US" dirty="0"/>
          </a:p>
        </p:txBody>
      </p:sp>
    </p:spTree>
    <p:extLst>
      <p:ext uri="{BB962C8B-B14F-4D97-AF65-F5344CB8AC3E}">
        <p14:creationId xmlns:p14="http://schemas.microsoft.com/office/powerpoint/2010/main" val="181574476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b="1" dirty="0"/>
              <a:t>Top VoIP security threats</a:t>
            </a:r>
          </a:p>
        </p:txBody>
      </p:sp>
      <p:sp>
        <p:nvSpPr>
          <p:cNvPr id="7171" name="Content Placeholder 2"/>
          <p:cNvSpPr>
            <a:spLocks noGrp="1"/>
          </p:cNvSpPr>
          <p:nvPr>
            <p:ph sz="quarter" idx="1"/>
          </p:nvPr>
        </p:nvSpPr>
        <p:spPr/>
        <p:txBody>
          <a:bodyPr>
            <a:normAutofit fontScale="92500" lnSpcReduction="10000"/>
          </a:bodyPr>
          <a:lstStyle/>
          <a:p>
            <a:r>
              <a:rPr lang="en-US" dirty="0" smtClean="0"/>
              <a:t>You’re </a:t>
            </a:r>
            <a:r>
              <a:rPr lang="en-US" dirty="0"/>
              <a:t>probably curious about the types of VoIP security issues that are out there. Here’s a rundown of what you’ll need to fend against.</a:t>
            </a:r>
          </a:p>
          <a:p>
            <a:r>
              <a:rPr lang="en-US" b="1" dirty="0"/>
              <a:t>Denial of Service (DoS)</a:t>
            </a:r>
            <a:r>
              <a:rPr lang="en-US" dirty="0"/>
              <a:t> – This attack starves the network of resources to interrupt phone service and drop phone calls. For a call center, this can degrade call quality, latency, and uptime.</a:t>
            </a:r>
          </a:p>
          <a:p>
            <a:r>
              <a:rPr lang="en-US" b="1" dirty="0"/>
              <a:t>War dialing</a:t>
            </a:r>
            <a:r>
              <a:rPr lang="en-US" dirty="0"/>
              <a:t> – This type of attack involves controlling your PBX to “scan” other telephone networks. It works by dialing numbers to connect to modems or other interesting extensions.</a:t>
            </a:r>
          </a:p>
          <a:p>
            <a:r>
              <a:rPr lang="en-US" b="1" dirty="0"/>
              <a:t>Toll fraud</a:t>
            </a:r>
            <a:r>
              <a:rPr lang="en-US" dirty="0"/>
              <a:t> – Like war dialing, this requires access to make calls to an outside line from your phone system. Attackers can dial expensive international numbers that rack up expensive toll charges</a:t>
            </a:r>
            <a:r>
              <a:rPr lang="en-US" dirty="0" smtClean="0"/>
              <a:t>.</a:t>
            </a:r>
            <a:endParaRPr lang="en-US" dirty="0"/>
          </a:p>
        </p:txBody>
      </p:sp>
    </p:spTree>
    <p:extLst>
      <p:ext uri="{BB962C8B-B14F-4D97-AF65-F5344CB8AC3E}">
        <p14:creationId xmlns:p14="http://schemas.microsoft.com/office/powerpoint/2010/main" val="150752473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fontAlgn="base"/>
            <a:r>
              <a:rPr lang="en-US" b="1" dirty="0"/>
              <a:t>Top VoIP security threats</a:t>
            </a:r>
            <a:endParaRPr lang="en-US" dirty="0"/>
          </a:p>
        </p:txBody>
      </p:sp>
      <p:sp>
        <p:nvSpPr>
          <p:cNvPr id="8195" name="Content Placeholder 2"/>
          <p:cNvSpPr>
            <a:spLocks noGrp="1"/>
          </p:cNvSpPr>
          <p:nvPr>
            <p:ph sz="quarter" idx="1"/>
          </p:nvPr>
        </p:nvSpPr>
        <p:spPr/>
        <p:txBody>
          <a:bodyPr>
            <a:normAutofit fontScale="92500" lnSpcReduction="20000"/>
          </a:bodyPr>
          <a:lstStyle/>
          <a:p>
            <a:r>
              <a:rPr lang="en-US" b="1" dirty="0"/>
              <a:t>Phishing</a:t>
            </a:r>
            <a:r>
              <a:rPr lang="en-US" dirty="0"/>
              <a:t> – This type of attack preys on unsuspecting users that trust their caller ID. Victims divulge details about the internal IP network, passwords, or other sensitive data.</a:t>
            </a:r>
          </a:p>
          <a:p>
            <a:r>
              <a:rPr lang="en-US" b="1" dirty="0"/>
              <a:t>Call interception </a:t>
            </a:r>
            <a:r>
              <a:rPr lang="en-US" dirty="0"/>
              <a:t>– Attackers use unsecured networks to intercept unencrypted SIP traffic. To make matters worse, this can include video as well.</a:t>
            </a:r>
          </a:p>
          <a:p>
            <a:r>
              <a:rPr lang="en-US" b="1" dirty="0"/>
              <a:t>Spam</a:t>
            </a:r>
            <a:r>
              <a:rPr lang="en-US" dirty="0"/>
              <a:t> – It should come as no surprise the voicemail box is a common target for </a:t>
            </a:r>
            <a:r>
              <a:rPr lang="en-US" dirty="0" err="1"/>
              <a:t>robocalls</a:t>
            </a:r>
            <a:r>
              <a:rPr lang="en-US" dirty="0"/>
              <a:t> and other </a:t>
            </a:r>
            <a:r>
              <a:rPr lang="en-US" b="1" dirty="0">
                <a:hlinkClick r:id="rId2"/>
              </a:rPr>
              <a:t>phone scams</a:t>
            </a:r>
            <a:r>
              <a:rPr lang="en-US" dirty="0"/>
              <a:t>. Many use restricted or “Private” </a:t>
            </a:r>
            <a:r>
              <a:rPr lang="en-US" b="1" dirty="0">
                <a:hlinkClick r:id="rId3"/>
              </a:rPr>
              <a:t>caller ID</a:t>
            </a:r>
            <a:r>
              <a:rPr lang="en-US" dirty="0"/>
              <a:t>.</a:t>
            </a:r>
          </a:p>
          <a:p>
            <a:r>
              <a:rPr lang="en-US" b="1" dirty="0"/>
              <a:t>Malware</a:t>
            </a:r>
            <a:r>
              <a:rPr lang="en-US" dirty="0"/>
              <a:t> – Attackers use different malicious software to phone or email credentials. This can open up more opportunities to infiltrate your network and </a:t>
            </a:r>
            <a:r>
              <a:rPr lang="en-US" dirty="0" err="1"/>
              <a:t>exfiltrate</a:t>
            </a:r>
            <a:r>
              <a:rPr lang="en-US" dirty="0"/>
              <a:t> sensitive business data.</a:t>
            </a:r>
          </a:p>
        </p:txBody>
      </p:sp>
    </p:spTree>
    <p:extLst>
      <p:ext uri="{BB962C8B-B14F-4D97-AF65-F5344CB8AC3E}">
        <p14:creationId xmlns:p14="http://schemas.microsoft.com/office/powerpoint/2010/main" val="208637505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7540124" cy="1058449"/>
          </a:xfrm>
        </p:spPr>
        <p:txBody>
          <a:bodyPr/>
          <a:lstStyle/>
          <a:p>
            <a:r>
              <a:rPr lang="en-US" b="1" dirty="0"/>
              <a:t>How Can We Make VoIP Secure?</a:t>
            </a:r>
            <a:br>
              <a:rPr lang="en-US" b="1" dirty="0"/>
            </a:br>
            <a:endParaRPr lang="en-US" dirty="0"/>
          </a:p>
        </p:txBody>
      </p:sp>
      <p:sp>
        <p:nvSpPr>
          <p:cNvPr id="3" name="Text Placeholder 2"/>
          <p:cNvSpPr>
            <a:spLocks noGrp="1"/>
          </p:cNvSpPr>
          <p:nvPr>
            <p:ph type="body" idx="1"/>
          </p:nvPr>
        </p:nvSpPr>
        <p:spPr>
          <a:xfrm>
            <a:off x="673818" y="1189973"/>
            <a:ext cx="10486871" cy="4608448"/>
          </a:xfrm>
        </p:spPr>
        <p:txBody>
          <a:bodyPr>
            <a:noAutofit/>
          </a:bodyPr>
          <a:lstStyle/>
          <a:p>
            <a:pPr marL="25400" indent="0" algn="just">
              <a:buNone/>
            </a:pPr>
            <a:r>
              <a:rPr lang="en-US" sz="1600" b="1" dirty="0">
                <a:latin typeface="Times New Roman" panose="02020603050405020304" pitchFamily="18" charset="0"/>
                <a:cs typeface="Times New Roman" panose="02020603050405020304" pitchFamily="18" charset="0"/>
              </a:rPr>
              <a:t>1) Encrypt Everything</a:t>
            </a:r>
          </a:p>
          <a:p>
            <a:pPr algn="just"/>
            <a:r>
              <a:rPr lang="en-US" sz="1600" dirty="0">
                <a:latin typeface="Times New Roman" panose="02020603050405020304" pitchFamily="18" charset="0"/>
                <a:cs typeface="Times New Roman" panose="02020603050405020304" pitchFamily="18" charset="0"/>
              </a:rPr>
              <a:t>Encryption can be one of the most effective ways to ensure the information being transferred across the internet cannot be understood if it is intercepted.</a:t>
            </a:r>
          </a:p>
          <a:p>
            <a:pPr algn="just"/>
            <a:r>
              <a:rPr lang="en-US" sz="1600" dirty="0">
                <a:latin typeface="Times New Roman" panose="02020603050405020304" pitchFamily="18" charset="0"/>
                <a:cs typeface="Times New Roman" panose="02020603050405020304" pitchFamily="18" charset="0"/>
              </a:rPr>
              <a:t>This is highly advantageous if your clients are having conversations that are sensitive or would cause damage reputation if the details are leaked.</a:t>
            </a:r>
          </a:p>
          <a:p>
            <a:pPr algn="just"/>
            <a:r>
              <a:rPr lang="en-US" sz="1600" dirty="0">
                <a:latin typeface="Times New Roman" panose="02020603050405020304" pitchFamily="18" charset="0"/>
                <a:cs typeface="Times New Roman" panose="02020603050405020304" pitchFamily="18" charset="0"/>
              </a:rPr>
              <a:t>Make sure there is encryption on the VoIP and SMB servicer and encrypt the data at several points to make it harder for hackers.</a:t>
            </a:r>
          </a:p>
          <a:p>
            <a:pPr algn="just"/>
            <a:r>
              <a:rPr lang="en-US" sz="1600" dirty="0" err="1">
                <a:latin typeface="Times New Roman" panose="02020603050405020304" pitchFamily="18" charset="0"/>
                <a:cs typeface="Times New Roman" panose="02020603050405020304" pitchFamily="18" charset="0"/>
              </a:rPr>
              <a:t>VIPVoIP’s</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2"/>
              </a:rPr>
              <a:t>hosted VoIP solution</a:t>
            </a:r>
            <a:r>
              <a:rPr lang="en-US" sz="1600" dirty="0">
                <a:latin typeface="Times New Roman" panose="02020603050405020304" pitchFamily="18" charset="0"/>
                <a:cs typeface="Times New Roman" panose="02020603050405020304" pitchFamily="18" charset="0"/>
              </a:rPr>
              <a:t> manages all the encryption for you.</a:t>
            </a:r>
          </a:p>
          <a:p>
            <a:pPr marL="25400" indent="0" algn="just">
              <a:buNone/>
            </a:pPr>
            <a:r>
              <a:rPr lang="en-US" sz="1600" b="1" dirty="0">
                <a:latin typeface="Times New Roman" panose="02020603050405020304" pitchFamily="18" charset="0"/>
                <a:cs typeface="Times New Roman" panose="02020603050405020304" pitchFamily="18" charset="0"/>
              </a:rPr>
              <a:t>2) Lockdown your passwords</a:t>
            </a:r>
          </a:p>
          <a:p>
            <a:pPr algn="just"/>
            <a:r>
              <a:rPr lang="en-US" sz="1600" dirty="0">
                <a:latin typeface="Times New Roman" panose="02020603050405020304" pitchFamily="18" charset="0"/>
                <a:cs typeface="Times New Roman" panose="02020603050405020304" pitchFamily="18" charset="0"/>
              </a:rPr>
              <a:t>A strong password is the cornerstone of cybersecurity.</a:t>
            </a:r>
          </a:p>
          <a:p>
            <a:pPr algn="just"/>
            <a:r>
              <a:rPr lang="en-US" sz="1600" dirty="0">
                <a:latin typeface="Times New Roman" panose="02020603050405020304" pitchFamily="18" charset="0"/>
                <a:cs typeface="Times New Roman" panose="02020603050405020304" pitchFamily="18" charset="0"/>
              </a:rPr>
              <a:t>Make sure the routers, servers, IP switches, and firewalls have strong passwords. Follow the standard password security protocol:</a:t>
            </a:r>
          </a:p>
          <a:p>
            <a:pPr algn="just" fontAlgn="base"/>
            <a:r>
              <a:rPr lang="en-US" sz="1600" dirty="0">
                <a:latin typeface="Times New Roman" panose="02020603050405020304" pitchFamily="18" charset="0"/>
                <a:cs typeface="Times New Roman" panose="02020603050405020304" pitchFamily="18" charset="0"/>
              </a:rPr>
              <a:t>A combination of letters (upper case and lower case), numbers, and symbols</a:t>
            </a:r>
          </a:p>
          <a:p>
            <a:pPr algn="just" fontAlgn="base"/>
            <a:r>
              <a:rPr lang="en-US" sz="1600" dirty="0">
                <a:latin typeface="Times New Roman" panose="02020603050405020304" pitchFamily="18" charset="0"/>
                <a:cs typeface="Times New Roman" panose="02020603050405020304" pitchFamily="18" charset="0"/>
              </a:rPr>
              <a:t>A different password for each device or platform</a:t>
            </a:r>
          </a:p>
          <a:p>
            <a:pPr algn="just" fontAlgn="base"/>
            <a:r>
              <a:rPr lang="en-US" sz="1600" dirty="0">
                <a:latin typeface="Times New Roman" panose="02020603050405020304" pitchFamily="18" charset="0"/>
                <a:cs typeface="Times New Roman" panose="02020603050405020304" pitchFamily="18" charset="0"/>
              </a:rPr>
              <a:t>Over 12 characters</a:t>
            </a:r>
          </a:p>
          <a:p>
            <a:pPr algn="just" fontAlgn="base"/>
            <a:r>
              <a:rPr lang="en-US" sz="1600" dirty="0">
                <a:latin typeface="Times New Roman" panose="02020603050405020304" pitchFamily="18" charset="0"/>
                <a:cs typeface="Times New Roman" panose="02020603050405020304" pitchFamily="18" charset="0"/>
              </a:rPr>
              <a:t>Isn’t a dictionary word</a:t>
            </a:r>
          </a:p>
          <a:p>
            <a:pPr algn="just" fontAlgn="base"/>
            <a:r>
              <a:rPr lang="en-US" sz="1600" dirty="0">
                <a:latin typeface="Times New Roman" panose="02020603050405020304" pitchFamily="18" charset="0"/>
                <a:cs typeface="Times New Roman" panose="02020603050405020304" pitchFamily="18" charset="0"/>
              </a:rPr>
              <a:t>Not obvious substitutions (for example, a zero for an o)</a:t>
            </a:r>
          </a:p>
          <a:p>
            <a:pPr algn="just"/>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2359130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37128" y="987425"/>
            <a:ext cx="5518259" cy="4873625"/>
          </a:xfrm>
        </p:spPr>
        <p:txBody>
          <a:bodyPr>
            <a:normAutofit/>
          </a:bodyPr>
          <a:lstStyle/>
          <a:p>
            <a:pPr marL="25400" indent="0">
              <a:buNone/>
            </a:pPr>
            <a:r>
              <a:rPr lang="en-US" sz="2000" b="1" dirty="0">
                <a:latin typeface="Times New Roman" panose="02020603050405020304" pitchFamily="18" charset="0"/>
                <a:cs typeface="Times New Roman" panose="02020603050405020304" pitchFamily="18" charset="0"/>
              </a:rPr>
              <a:t>5) Enable a Network Address Translation (NAT)</a:t>
            </a:r>
          </a:p>
          <a:p>
            <a:r>
              <a:rPr lang="en-US" sz="2000" dirty="0">
                <a:latin typeface="Times New Roman" panose="02020603050405020304" pitchFamily="18" charset="0"/>
                <a:cs typeface="Times New Roman" panose="02020603050405020304" pitchFamily="18" charset="0"/>
              </a:rPr>
              <a:t>NAT is a feature on routers that provides a private IP address for phones, computers, and other internet devices.</a:t>
            </a:r>
          </a:p>
          <a:p>
            <a:r>
              <a:rPr lang="en-US" sz="2000" dirty="0">
                <a:latin typeface="Times New Roman" panose="02020603050405020304" pitchFamily="18" charset="0"/>
                <a:cs typeface="Times New Roman" panose="02020603050405020304" pitchFamily="18" charset="0"/>
              </a:rPr>
              <a:t>The private IP address can only be seen on your LAN (Local Area Network). If an IP address cannot be identified by a hacker, the network cannot be remotely manipulated.</a:t>
            </a:r>
          </a:p>
          <a:p>
            <a:r>
              <a:rPr lang="en-US" sz="2000" dirty="0">
                <a:latin typeface="Times New Roman" panose="02020603050405020304" pitchFamily="18" charset="0"/>
                <a:cs typeface="Times New Roman" panose="02020603050405020304" pitchFamily="18" charset="0"/>
              </a:rPr>
              <a:t>A VoIP phone that has a public IP address is open to being hacked.</a:t>
            </a:r>
          </a:p>
          <a:p>
            <a:endParaRPr lang="en-US" sz="20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2"/>
          </p:nvPr>
        </p:nvSpPr>
        <p:spPr>
          <a:xfrm>
            <a:off x="839788" y="964504"/>
            <a:ext cx="4634086" cy="4904484"/>
          </a:xfrm>
        </p:spPr>
        <p:txBody>
          <a:bodyPr>
            <a:noAutofit/>
          </a:bodyPr>
          <a:lstStyle/>
          <a:p>
            <a:pPr algn="just"/>
            <a:r>
              <a:rPr lang="en-US" sz="1800" b="1" dirty="0"/>
              <a:t>3) Thoroughly test the network</a:t>
            </a:r>
          </a:p>
          <a:p>
            <a:pPr algn="just"/>
            <a:r>
              <a:rPr lang="en-US" sz="1800" dirty="0"/>
              <a:t>Invest in regular penetration testing.</a:t>
            </a:r>
          </a:p>
          <a:p>
            <a:pPr algn="just"/>
            <a:r>
              <a:rPr lang="en-US" sz="1800" dirty="0"/>
              <a:t>Penetration, or Pen, testing is where systems are deliberately hacked by an IT professional to see how vulnerable they are. Once the weaknesses are known, they can be secured</a:t>
            </a:r>
            <a:r>
              <a:rPr lang="en-US" sz="1800" dirty="0" smtClean="0"/>
              <a:t>.</a:t>
            </a:r>
          </a:p>
          <a:p>
            <a:pPr algn="just"/>
            <a:r>
              <a:rPr lang="en-US" sz="1800" b="1" dirty="0"/>
              <a:t>4) Use a VPN</a:t>
            </a:r>
          </a:p>
          <a:p>
            <a:pPr algn="just"/>
            <a:r>
              <a:rPr lang="en-US" sz="1800" dirty="0"/>
              <a:t>A </a:t>
            </a:r>
            <a:r>
              <a:rPr lang="en-US" sz="1800" dirty="0">
                <a:hlinkClick r:id="rId2"/>
              </a:rPr>
              <a:t>VPN</a:t>
            </a:r>
            <a:r>
              <a:rPr lang="en-US" sz="1800" dirty="0"/>
              <a:t> is a great way of securing data transmitting over the internet. A VPN essentially acts like an internal network by creating a private network over which data can be sent.</a:t>
            </a:r>
          </a:p>
          <a:p>
            <a:pPr algn="just"/>
            <a:r>
              <a:rPr lang="en-US" sz="1800" dirty="0"/>
              <a:t>Setting up VoIP over a VPN secures the SIP by making the portal it is opening private and secure. They are virtually untraceable.</a:t>
            </a:r>
          </a:p>
          <a:p>
            <a:pPr algn="just"/>
            <a:endParaRPr lang="en-US" sz="1800" dirty="0"/>
          </a:p>
          <a:p>
            <a:pPr algn="just"/>
            <a:endParaRPr lang="en-US" sz="18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040678967"/>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545</Words>
  <Application>Microsoft Office PowerPoint</Application>
  <PresentationFormat>Custom</PresentationFormat>
  <Paragraphs>96</Paragraphs>
  <Slides>11</Slides>
  <Notes>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11</vt:i4>
      </vt:variant>
    </vt:vector>
  </HeadingPairs>
  <TitlesOfParts>
    <vt:vector size="18" baseType="lpstr">
      <vt:lpstr>Arial</vt:lpstr>
      <vt:lpstr>Times New Roman</vt:lpstr>
      <vt:lpstr>Calibri</vt:lpstr>
      <vt:lpstr>Raleway ExtraBold</vt:lpstr>
      <vt:lpstr>Arial Black</vt:lpstr>
      <vt:lpstr>1_Office Theme</vt:lpstr>
      <vt:lpstr>Contents Slide Master</vt:lpstr>
      <vt:lpstr>PowerPoint Presentation</vt:lpstr>
      <vt:lpstr>Lecture Objectives </vt:lpstr>
      <vt:lpstr>VoIP</vt:lpstr>
      <vt:lpstr>Is VoIP Secure? </vt:lpstr>
      <vt:lpstr>What is VoIP Encryption and How does Security Differ? </vt:lpstr>
      <vt:lpstr>Top VoIP security threats</vt:lpstr>
      <vt:lpstr>Top VoIP security threats</vt:lpstr>
      <vt:lpstr>How Can We Make VoIP Secure? </vt:lpstr>
      <vt:lpstr>PowerPoint Presentation</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Pooja</cp:lastModifiedBy>
  <cp:revision>35</cp:revision>
  <dcterms:created xsi:type="dcterms:W3CDTF">2019-01-09T10:33:58Z</dcterms:created>
  <dcterms:modified xsi:type="dcterms:W3CDTF">2022-10-12T08:59:57Z</dcterms:modified>
</cp:coreProperties>
</file>