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2"/>
  </p:notesMasterIdLst>
  <p:sldIdLst>
    <p:sldId id="256" r:id="rId3"/>
    <p:sldId id="257" r:id="rId4"/>
    <p:sldId id="288" r:id="rId5"/>
    <p:sldId id="289" r:id="rId6"/>
    <p:sldId id="277" r:id="rId7"/>
    <p:sldId id="290" r:id="rId8"/>
    <p:sldId id="278" r:id="rId9"/>
    <p:sldId id="266" r:id="rId10"/>
    <p:sldId id="267"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Raleway ExtraBold" panose="020B0604020202020204" charset="0"/>
      <p:bold r:id="rId17"/>
      <p:boldItalic r:id="rId18"/>
    </p:embeddedFont>
    <p:embeddedFont>
      <p:font typeface="Arial Black" panose="020B0A04020102020204" pitchFamily="34" charset="0"/>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Ns7iAv9VkNsx+CY3c1wt4MKdX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A82EC1-69A4-4AB9-851C-42BBAF4FEA51}">
  <a:tblStyle styleId="{33A82EC1-69A4-4AB9-851C-42BBAF4FEA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305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apid7.com/fundamentals/web-application-security/" TargetMode="External"/><Relationship Id="rId2" Type="http://schemas.openxmlformats.org/officeDocument/2006/relationships/hyperlink" Target="https://www.rapid7.com/products/insightappsec/" TargetMode="External"/><Relationship Id="rId1" Type="http://schemas.openxmlformats.org/officeDocument/2006/relationships/slideLayout" Target="../slideLayouts/slideLayout1.xml"/><Relationship Id="rId4" Type="http://schemas.openxmlformats.org/officeDocument/2006/relationships/hyperlink" Target="https://www.rapid7.com/fundamentals/types-of-attacks/"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snyk.io/learn/cross-site-scriptin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snyk.io/learn/cross-site-scripting/" TargetMode="External"/><Relationship Id="rId2" Type="http://schemas.openxmlformats.org/officeDocument/2006/relationships/hyperlink" Target="https://snyk.io/vuln/"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outpost24.com/blog/How-identify-Cross-Site-Scripting-vulnerabilities" TargetMode="External"/><Relationship Id="rId3" Type="http://schemas.openxmlformats.org/officeDocument/2006/relationships/hyperlink" Target="https://crashtest-security.com/xss-attack-prevention/" TargetMode="External"/><Relationship Id="rId7" Type="http://schemas.openxmlformats.org/officeDocument/2006/relationships/hyperlink" Target="https://www.ibm.com/garage/method/practices/code/protect-from-cross-site-script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portswigger.net/web-security/cross-site-scripting" TargetMode="External"/><Relationship Id="rId5" Type="http://schemas.openxmlformats.org/officeDocument/2006/relationships/hyperlink" Target="https://cheatsheetseries.owasp.org/cheatsheets/Cross_Site_Scripting_Prevention_Cheat_Sheet.html" TargetMode="External"/><Relationship Id="rId4" Type="http://schemas.openxmlformats.org/officeDocument/2006/relationships/hyperlink" Target="https://getvoip.com/blog/2020/05/06/voip-security/"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67"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INSTITUTE : UIE</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DEPARTMENT : CSE</a:t>
            </a:r>
            <a:endParaRPr dirty="0"/>
          </a:p>
          <a:p>
            <a:pPr marL="0" marR="0" lvl="0" indent="0" algn="ctr" rtl="0">
              <a:lnSpc>
                <a:spcPct val="90000"/>
              </a:lnSpc>
              <a:spcBef>
                <a:spcPts val="112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Bachelor of Engineering (Computer Science &amp; Engineering) </a:t>
            </a:r>
            <a:endParaRPr dirty="0"/>
          </a:p>
          <a:p>
            <a:pPr marL="0" marR="0" lvl="0" indent="0" algn="ctr" rtl="0">
              <a:lnSpc>
                <a:spcPct val="90000"/>
              </a:lnSpc>
              <a:spcBef>
                <a:spcPts val="98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WEB AND MOBILE SECURITY (Professional Elective-I)</a:t>
            </a:r>
            <a:endParaRPr dirty="0"/>
          </a:p>
          <a:p>
            <a:pPr marL="0" marR="0" lvl="0" indent="0" algn="ctr" rtl="0">
              <a:lnSpc>
                <a:spcPct val="90000"/>
              </a:lnSpc>
              <a:spcBef>
                <a:spcPts val="70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(20CST/IT-333)</a:t>
            </a:r>
            <a:endParaRPr dirty="0"/>
          </a:p>
          <a:p>
            <a:pPr marL="0" marR="0" lvl="0" indent="0" algn="ctr" rtl="0">
              <a:lnSpc>
                <a:spcPct val="90000"/>
              </a:lnSpc>
              <a:spcBef>
                <a:spcPts val="70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41594"/>
            <a:ext cx="7047166" cy="830956"/>
          </a:xfrm>
          <a:prstGeom prst="rect">
            <a:avLst/>
          </a:prstGeom>
          <a:noFill/>
          <a:ln>
            <a:noFill/>
          </a:ln>
        </p:spPr>
        <p:txBody>
          <a:bodyPr spcFirstLastPara="1" wrap="square" lIns="91425" tIns="45700" rIns="91425" bIns="45700" anchor="t" anchorCtr="0">
            <a:spAutoFit/>
          </a:bodyPr>
          <a:lstStyle/>
          <a:p>
            <a:pPr lvl="0" algn="ctr"/>
            <a:r>
              <a:rPr lang="en-US" sz="2400" dirty="0" smtClean="0"/>
              <a:t>Web services vulnerabilities discovery and XSS Attack</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In this lecture, we will discuss</a:t>
            </a:r>
            <a:r>
              <a:rPr lang="en-US" sz="2400" dirty="0" smtClean="0">
                <a:latin typeface="Times New Roman"/>
                <a:ea typeface="Times New Roman"/>
                <a:cs typeface="Times New Roman"/>
                <a:sym typeface="Times New Roman"/>
              </a:rPr>
              <a:t>:</a:t>
            </a:r>
          </a:p>
          <a:p>
            <a:pPr marL="0" lvl="0" indent="0">
              <a:buSzPts val="2400"/>
            </a:pPr>
            <a:r>
              <a:rPr lang="en-US" sz="2000" dirty="0"/>
              <a:t>Web services vulnerabilities discovery and XSS Attack</a:t>
            </a:r>
          </a:p>
          <a:p>
            <a:pPr marL="0" lvl="0" indent="0" algn="l" rtl="0">
              <a:lnSpc>
                <a:spcPct val="90000"/>
              </a:lnSpc>
              <a:spcBef>
                <a:spcPts val="1000"/>
              </a:spcBef>
              <a:spcAft>
                <a:spcPts val="0"/>
              </a:spcAft>
              <a:buClr>
                <a:schemeClr val="dk1"/>
              </a:buClr>
              <a:buSzPts val="2400"/>
              <a:buNone/>
            </a:pPr>
            <a:endParaRPr dirty="0"/>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1465544"/>
            <a:ext cx="5867400" cy="4890805"/>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2" descr="XSS attacks: what is cross-site scripting and why is it a security risk?  Eval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3536" y="1611630"/>
            <a:ext cx="5592128" cy="36901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Web services vulnerabilities </a:t>
            </a:r>
            <a:r>
              <a:rPr lang="en-US" dirty="0" smtClean="0"/>
              <a:t>discovery</a:t>
            </a:r>
            <a:endParaRPr lang="en-US" dirty="0"/>
          </a:p>
        </p:txBody>
      </p:sp>
      <p:sp>
        <p:nvSpPr>
          <p:cNvPr id="7171" name="Content Placeholder 2"/>
          <p:cNvSpPr>
            <a:spLocks noGrp="1"/>
          </p:cNvSpPr>
          <p:nvPr>
            <p:ph sz="quarter" idx="1"/>
          </p:nvPr>
        </p:nvSpPr>
        <p:spPr/>
        <p:txBody>
          <a:bodyPr>
            <a:normAutofit fontScale="85000" lnSpcReduction="20000"/>
          </a:bodyPr>
          <a:lstStyle/>
          <a:p>
            <a:pPr algn="just"/>
            <a:r>
              <a:rPr lang="en-US" dirty="0" smtClean="0"/>
              <a:t>Web </a:t>
            </a:r>
            <a:r>
              <a:rPr lang="en-US" dirty="0"/>
              <a:t>application vulnerabilities involve a system flaw or weakness in a web-based application. They have been around for years, largely due to not validating or sanitizing form inputs, misconfigured web servers, and application design flaws, and they can be exploited to compromise the application’s security. These vulnerabilities are not the same as other common types of vulnerabilities, such as network or asset. They arise because web applications need to interact with multiple users across multiple networks, and that level of accessibility is easily taken advantage of by hackers.</a:t>
            </a:r>
          </a:p>
          <a:p>
            <a:pPr algn="just"/>
            <a:r>
              <a:rPr lang="en-US" dirty="0"/>
              <a:t>There are </a:t>
            </a:r>
            <a:r>
              <a:rPr lang="en-US" dirty="0">
                <a:hlinkClick r:id="rId2"/>
              </a:rPr>
              <a:t>web application security solutions</a:t>
            </a:r>
            <a:r>
              <a:rPr lang="en-US" dirty="0"/>
              <a:t> designed specifically for applications, and as such it’s important to look beyond traditional vulnerability scanners when it comes to identifying gaps in an organization’s </a:t>
            </a:r>
            <a:r>
              <a:rPr lang="en-US" dirty="0">
                <a:hlinkClick r:id="rId3"/>
              </a:rPr>
              <a:t>application security</a:t>
            </a:r>
            <a:r>
              <a:rPr lang="en-US" dirty="0"/>
              <a:t>. To really understand your risks, learn more about some </a:t>
            </a:r>
            <a:r>
              <a:rPr lang="en-US" dirty="0">
                <a:hlinkClick r:id="rId4"/>
              </a:rPr>
              <a:t>types of web application and cybersecurity attacks</a:t>
            </a:r>
            <a:r>
              <a:rPr lang="en-US" dirty="0"/>
              <a:t>, and how web scanners can help increase the safety of your </a:t>
            </a:r>
            <a:r>
              <a:rPr lang="en-US" dirty="0" err="1"/>
              <a:t>appli</a:t>
            </a:r>
            <a:endParaRPr lang="en-US" dirty="0"/>
          </a:p>
          <a:p>
            <a:endParaRPr lang="en-US" dirty="0"/>
          </a:p>
        </p:txBody>
      </p:sp>
    </p:spTree>
    <p:extLst>
      <p:ext uri="{BB962C8B-B14F-4D97-AF65-F5344CB8AC3E}">
        <p14:creationId xmlns:p14="http://schemas.microsoft.com/office/powerpoint/2010/main" val="51110699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b="1" dirty="0" smtClean="0"/>
              <a:t>XSS attack</a:t>
            </a:r>
            <a:r>
              <a:rPr lang="en-US" dirty="0"/>
              <a:t/>
            </a:r>
            <a:br>
              <a:rPr lang="en-US" dirty="0"/>
            </a:br>
            <a:endParaRPr lang="en-US" dirty="0"/>
          </a:p>
        </p:txBody>
      </p:sp>
      <p:sp>
        <p:nvSpPr>
          <p:cNvPr id="7171" name="Content Placeholder 2"/>
          <p:cNvSpPr>
            <a:spLocks noGrp="1"/>
          </p:cNvSpPr>
          <p:nvPr>
            <p:ph sz="quarter" idx="1"/>
          </p:nvPr>
        </p:nvSpPr>
        <p:spPr/>
        <p:txBody>
          <a:bodyPr>
            <a:normAutofit lnSpcReduction="10000"/>
          </a:bodyPr>
          <a:lstStyle/>
          <a:p>
            <a:pPr algn="just"/>
            <a:r>
              <a:rPr lang="en-US" b="1" u="sng" dirty="0">
                <a:hlinkClick r:id="rId2"/>
              </a:rPr>
              <a:t>Cross-site scripting</a:t>
            </a:r>
            <a:r>
              <a:rPr lang="en-US" dirty="0"/>
              <a:t> is a website attack method that utilizes a type of injection to implant malicious scripts into websites that would otherwise be productive and trusted. Generally, the process consists of sending a malicious browser-side script to another user. This is a common security flaw in web applications and can occur at any point in an application where input is received from the browser and used to create output without first validating or encoding the data.</a:t>
            </a:r>
          </a:p>
          <a:p>
            <a:pPr algn="just"/>
            <a:r>
              <a:rPr lang="en-US" dirty="0"/>
              <a:t>In some cases, browser-side script can also introduce this vulnerability allowing an attacker to exploit it without the target user making a request to the web application.</a:t>
            </a:r>
          </a:p>
        </p:txBody>
      </p:sp>
    </p:spTree>
    <p:extLst>
      <p:ext uri="{BB962C8B-B14F-4D97-AF65-F5344CB8AC3E}">
        <p14:creationId xmlns:p14="http://schemas.microsoft.com/office/powerpoint/2010/main" val="181574476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dirty="0"/>
              <a:t>How does Cross-site Scripting work?</a:t>
            </a:r>
          </a:p>
        </p:txBody>
      </p:sp>
      <p:sp>
        <p:nvSpPr>
          <p:cNvPr id="7171" name="Content Placeholder 2"/>
          <p:cNvSpPr>
            <a:spLocks noGrp="1"/>
          </p:cNvSpPr>
          <p:nvPr>
            <p:ph sz="quarter" idx="1"/>
          </p:nvPr>
        </p:nvSpPr>
        <p:spPr/>
        <p:txBody>
          <a:bodyPr>
            <a:normAutofit/>
          </a:bodyPr>
          <a:lstStyle/>
          <a:p>
            <a:pPr algn="just"/>
            <a:r>
              <a:rPr lang="en-US" dirty="0" smtClean="0"/>
              <a:t>Exploiting </a:t>
            </a:r>
            <a:r>
              <a:rPr lang="en-US" dirty="0"/>
              <a:t>cross-site scripting </a:t>
            </a:r>
            <a:r>
              <a:rPr lang="en-US" b="1" dirty="0">
                <a:hlinkClick r:id="rId2"/>
              </a:rPr>
              <a:t>vulnerabilities</a:t>
            </a:r>
            <a:r>
              <a:rPr lang="en-US" dirty="0"/>
              <a:t> is a relatively simple task for attackers. By injecting a malicious script into unprotected or un-validated browser-supplied input, the attacker causes the script to be returned by the application and executed in the </a:t>
            </a:r>
            <a:r>
              <a:rPr lang="en-US" dirty="0" err="1"/>
              <a:t>the</a:t>
            </a:r>
            <a:r>
              <a:rPr lang="en-US" dirty="0"/>
              <a:t> </a:t>
            </a:r>
            <a:r>
              <a:rPr lang="en-US" dirty="0" smtClean="0"/>
              <a:t>browser.</a:t>
            </a:r>
          </a:p>
          <a:p>
            <a:pPr algn="just"/>
            <a:r>
              <a:rPr lang="en-US" dirty="0" smtClean="0"/>
              <a:t>This </a:t>
            </a:r>
            <a:r>
              <a:rPr lang="en-US" dirty="0"/>
              <a:t>could allow it to take control of the application’s functionality, manipulate data, or plant additional malicious code</a:t>
            </a:r>
            <a:r>
              <a:rPr lang="en-US" dirty="0" smtClean="0"/>
              <a:t>.</a:t>
            </a:r>
          </a:p>
          <a:p>
            <a:pPr algn="just"/>
            <a:r>
              <a:rPr lang="en-US" dirty="0"/>
              <a:t>There are three main types of </a:t>
            </a:r>
            <a:r>
              <a:rPr lang="en-US" b="1" dirty="0">
                <a:hlinkClick r:id="rId3"/>
              </a:rPr>
              <a:t>XSS attacks</a:t>
            </a:r>
            <a:r>
              <a:rPr lang="en-US" dirty="0"/>
              <a:t>: reflected XSS, stored XSS, DOM-based XSS. </a:t>
            </a:r>
          </a:p>
        </p:txBody>
      </p:sp>
    </p:spTree>
    <p:extLst>
      <p:ext uri="{BB962C8B-B14F-4D97-AF65-F5344CB8AC3E}">
        <p14:creationId xmlns:p14="http://schemas.microsoft.com/office/powerpoint/2010/main" val="150752473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557408"/>
          </a:xfrm>
        </p:spPr>
        <p:txBody>
          <a:bodyPr/>
          <a:lstStyle/>
          <a:p>
            <a:r>
              <a:rPr lang="en-US" dirty="0" smtClean="0"/>
              <a:t>XSS types</a:t>
            </a:r>
            <a:endParaRPr lang="en-US" dirty="0"/>
          </a:p>
        </p:txBody>
      </p:sp>
      <p:sp>
        <p:nvSpPr>
          <p:cNvPr id="3" name="Text Placeholder 2"/>
          <p:cNvSpPr>
            <a:spLocks noGrp="1"/>
          </p:cNvSpPr>
          <p:nvPr>
            <p:ph type="body" idx="1"/>
          </p:nvPr>
        </p:nvSpPr>
        <p:spPr>
          <a:xfrm>
            <a:off x="5436295" y="987425"/>
            <a:ext cx="5681098" cy="4873625"/>
          </a:xfrm>
        </p:spPr>
        <p:txBody>
          <a:bodyPr>
            <a:normAutofit fontScale="62500" lnSpcReduction="20000"/>
          </a:bodyPr>
          <a:lstStyle/>
          <a:p>
            <a:pPr algn="just"/>
            <a:r>
              <a:rPr lang="en-US" b="1" dirty="0" smtClean="0"/>
              <a:t>Stored </a:t>
            </a:r>
            <a:r>
              <a:rPr lang="en-US" b="1" dirty="0"/>
              <a:t>XXS</a:t>
            </a:r>
            <a:r>
              <a:rPr lang="en-US" dirty="0"/>
              <a:t>: Indifference of the reflected category which requires an external means of delivery, the Stored or Persistent XSS is the result of user input stored in the application. Stored XSS have the same impacts as reflected ones, with the difference that an attacker can place those into the application and then do not have to distribute the attack to any potential victims actively. If this occurs in a jam-packed website page, the distribution will be fast and have a high impact.</a:t>
            </a:r>
          </a:p>
          <a:p>
            <a:pPr algn="just"/>
            <a:r>
              <a:rPr lang="en-US" b="1" dirty="0"/>
              <a:t>DOM XSS:</a:t>
            </a:r>
            <a:r>
              <a:rPr lang="en-US" dirty="0"/>
              <a:t> DOM, or “Document Object Model” is the representation of a website in within a browser. It is changed and modified by dynamic content, and via vulnerabilities in those modifications. The DOM-based attacks do not need to interact with the web server, making traditional active defenses, such as web application firewalls, useless.</a:t>
            </a:r>
          </a:p>
          <a:p>
            <a:pPr algn="just"/>
            <a:endParaRPr lang="en-US" dirty="0"/>
          </a:p>
        </p:txBody>
      </p:sp>
      <p:sp>
        <p:nvSpPr>
          <p:cNvPr id="4" name="Text Placeholder 3"/>
          <p:cNvSpPr>
            <a:spLocks noGrp="1"/>
          </p:cNvSpPr>
          <p:nvPr>
            <p:ph type="body" idx="2"/>
          </p:nvPr>
        </p:nvSpPr>
        <p:spPr>
          <a:xfrm>
            <a:off x="739580" y="1355943"/>
            <a:ext cx="4270831" cy="3811588"/>
          </a:xfrm>
        </p:spPr>
        <p:txBody>
          <a:bodyPr>
            <a:noAutofit/>
          </a:bodyPr>
          <a:lstStyle/>
          <a:p>
            <a:pPr algn="just"/>
            <a:r>
              <a:rPr lang="en-US" dirty="0"/>
              <a:t>There are three sub-classes of the XSS vulnerabilities:</a:t>
            </a:r>
          </a:p>
          <a:p>
            <a:pPr algn="just"/>
            <a:r>
              <a:rPr lang="en-US" b="1" dirty="0"/>
              <a:t>Reflected XSS</a:t>
            </a:r>
            <a:r>
              <a:rPr lang="en-US" dirty="0"/>
              <a:t>: This is the most common XSS vulnerability which occur when an internet user makes a request, and the server does not send back a safe response to the browser. The attack is only active during that specific request, requiring the attacker to find a means of distribution</a:t>
            </a:r>
            <a:r>
              <a:rPr lang="en-US" dirty="0" smtClean="0"/>
              <a:t>,</a:t>
            </a:r>
          </a:p>
          <a:p>
            <a:pPr algn="just"/>
            <a:r>
              <a:rPr lang="en-US" dirty="0" smtClean="0"/>
              <a:t> </a:t>
            </a:r>
            <a:r>
              <a:rPr lang="en-US" dirty="0"/>
              <a:t>for example via email, or links from other websites. The danger is that an attacker can convince a user to follow a prepared URL that injects code into the returned page, giving the attacker control over the content of that page. It can lead to the attacker stealing the user's identity, introducing fake content into the website or, for example, changing the login function to send usernames and passwords to the attacker instead of the application.</a:t>
            </a:r>
          </a:p>
          <a:p>
            <a:pPr algn="just"/>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25922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dirty="0"/>
              <a:t>How to prevent XSS attacks</a:t>
            </a:r>
            <a:endParaRPr lang="en-US" dirty="0"/>
          </a:p>
        </p:txBody>
      </p:sp>
      <p:sp>
        <p:nvSpPr>
          <p:cNvPr id="8195" name="Content Placeholder 2"/>
          <p:cNvSpPr>
            <a:spLocks noGrp="1"/>
          </p:cNvSpPr>
          <p:nvPr>
            <p:ph sz="quarter" idx="1"/>
          </p:nvPr>
        </p:nvSpPr>
        <p:spPr/>
        <p:txBody>
          <a:bodyPr>
            <a:normAutofit/>
          </a:bodyPr>
          <a:lstStyle/>
          <a:p>
            <a:r>
              <a:rPr lang="en-US" dirty="0" smtClean="0"/>
              <a:t>Filter </a:t>
            </a:r>
            <a:r>
              <a:rPr lang="en-US" dirty="0"/>
              <a:t>input on arrival. At the point where user input is received, filter as strictly as possible based on what is expected or valid input.</a:t>
            </a:r>
          </a:p>
          <a:p>
            <a:r>
              <a:rPr lang="en-US" dirty="0"/>
              <a:t>Encode data on output. ...</a:t>
            </a:r>
          </a:p>
          <a:p>
            <a:r>
              <a:rPr lang="en-US" dirty="0"/>
              <a:t>Use appropriate response headers. ...</a:t>
            </a:r>
          </a:p>
          <a:p>
            <a:r>
              <a:rPr lang="en-US" dirty="0"/>
              <a:t>Content Security Policy.</a:t>
            </a:r>
          </a:p>
        </p:txBody>
      </p:sp>
      <p:sp>
        <p:nvSpPr>
          <p:cNvPr id="2" name="Rectangle 1"/>
          <p:cNvSpPr/>
          <p:nvPr/>
        </p:nvSpPr>
        <p:spPr>
          <a:xfrm>
            <a:off x="1046474" y="5003704"/>
            <a:ext cx="6115777" cy="307777"/>
          </a:xfrm>
          <a:prstGeom prst="rect">
            <a:avLst/>
          </a:prstGeom>
        </p:spPr>
        <p:txBody>
          <a:bodyPr wrap="none">
            <a:spAutoFit/>
          </a:bodyPr>
          <a:lstStyle/>
          <a:p>
            <a:r>
              <a:rPr lang="en-US" dirty="0"/>
              <a:t>https://outpost24.com/blog/How-identify-Cross-Site-Scripting-vulnerabilities</a:t>
            </a:r>
          </a:p>
        </p:txBody>
      </p:sp>
    </p:spTree>
    <p:extLst>
      <p:ext uri="{BB962C8B-B14F-4D97-AF65-F5344CB8AC3E}">
        <p14:creationId xmlns:p14="http://schemas.microsoft.com/office/powerpoint/2010/main" val="20863750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93" name="Google Shape;293;p11"/>
          <p:cNvSpPr txBox="1"/>
          <p:nvPr/>
        </p:nvSpPr>
        <p:spPr>
          <a:xfrm>
            <a:off x="561051" y="1391654"/>
            <a:ext cx="7575551" cy="7571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Books: </a:t>
            </a:r>
            <a:endParaRPr sz="18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Web Design With HTML, CSS, JavaScript and jQuery Set, 1st Edition, by Jon Duckett.</a:t>
            </a:r>
            <a:endParaRPr dirty="0"/>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Web Applications, 3rd edition, Joel </a:t>
            </a:r>
            <a:r>
              <a:rPr lang="en-US" sz="1800" dirty="0" err="1">
                <a:solidFill>
                  <a:schemeClr val="dk1"/>
                </a:solidFill>
                <a:latin typeface="Times New Roman"/>
                <a:ea typeface="Times New Roman"/>
                <a:cs typeface="Times New Roman"/>
                <a:sym typeface="Times New Roman"/>
              </a:rPr>
              <a:t>Scambray</a:t>
            </a:r>
            <a:r>
              <a:rPr lang="en-US" sz="1800" dirty="0">
                <a:solidFill>
                  <a:schemeClr val="dk1"/>
                </a:solidFill>
                <a:latin typeface="Times New Roman"/>
                <a:ea typeface="Times New Roman"/>
                <a:cs typeface="Times New Roman"/>
                <a:sym typeface="Times New Roman"/>
              </a:rPr>
              <a:t>, Vincent Liu, Caleb Sima, Released October 2010, Publisher(s): McGraw-Hill</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Video Lectures : </a:t>
            </a:r>
            <a:endParaRPr sz="1800" b="1" dirty="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3"/>
              </a:rPr>
              <a:t>https://crashtest-security.com/xss-attack-prevention</a:t>
            </a:r>
            <a:r>
              <a:rPr lang="en-US" sz="1800" dirty="0" smtClean="0">
                <a:solidFill>
                  <a:schemeClr val="dk1"/>
                </a:solidFill>
                <a:latin typeface="Times New Roman"/>
                <a:ea typeface="Times New Roman"/>
                <a:cs typeface="Times New Roman"/>
                <a:sym typeface="Times New Roman"/>
                <a:hlinkClick r:id="rId3"/>
              </a:rPr>
              <a:t>/</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b="1" dirty="0" smtClean="0">
                <a:solidFill>
                  <a:schemeClr val="dk1"/>
                </a:solidFill>
                <a:latin typeface="Times New Roman"/>
                <a:ea typeface="Times New Roman"/>
                <a:cs typeface="Times New Roman"/>
                <a:sym typeface="Times New Roman"/>
                <a:hlinkClick r:id="rId4"/>
              </a:rPr>
              <a:t>https</a:t>
            </a:r>
            <a:r>
              <a:rPr lang="en-US" sz="1800" b="1" dirty="0">
                <a:solidFill>
                  <a:schemeClr val="dk1"/>
                </a:solidFill>
                <a:latin typeface="Times New Roman"/>
                <a:ea typeface="Times New Roman"/>
                <a:cs typeface="Times New Roman"/>
                <a:sym typeface="Times New Roman"/>
                <a:hlinkClick r:id="rId4"/>
              </a:rPr>
              <a:t>://getvoip.com/blog/2020/05/06/voip-security</a:t>
            </a:r>
            <a:r>
              <a:rPr lang="en-US" sz="1800" b="1" dirty="0" smtClean="0">
                <a:solidFill>
                  <a:schemeClr val="dk1"/>
                </a:solidFill>
                <a:latin typeface="Times New Roman"/>
                <a:ea typeface="Times New Roman"/>
                <a:cs typeface="Times New Roman"/>
                <a:sym typeface="Times New Roman"/>
                <a:hlinkClick r:id="rId4"/>
              </a:rPr>
              <a:t>/</a:t>
            </a:r>
            <a:endParaRPr lang="en-US" sz="1800" b="1" dirty="0" smtClean="0">
              <a:solidFill>
                <a:schemeClr val="dk1"/>
              </a:solidFill>
              <a:latin typeface="Times New Roman"/>
              <a:ea typeface="Times New Roman"/>
              <a:cs typeface="Times New Roman"/>
              <a:sym typeface="Times New Roman"/>
            </a:endParaRPr>
          </a:p>
          <a:p>
            <a:pPr marL="342900" lvl="0" indent="-342900">
              <a:buAutoNum type="arabicPeriod"/>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 Links:</a:t>
            </a:r>
            <a:endParaRPr dirty="0"/>
          </a:p>
          <a:p>
            <a:pPr marL="342900" lvl="0" indent="-342900">
              <a:buClr>
                <a:schemeClr val="dk1"/>
              </a:buClr>
              <a:buSzPts val="1800"/>
              <a:buAutoNum type="arabicPeriod"/>
            </a:pPr>
            <a:r>
              <a:rPr lang="en-US" sz="1800" dirty="0">
                <a:solidFill>
                  <a:schemeClr val="dk1"/>
                </a:solidFill>
                <a:latin typeface="Times New Roman"/>
                <a:ea typeface="Times New Roman"/>
                <a:cs typeface="Times New Roman"/>
                <a:sym typeface="Times New Roman"/>
                <a:hlinkClick r:id="rId5"/>
              </a:rPr>
              <a:t>https://</a:t>
            </a:r>
            <a:r>
              <a:rPr lang="en-US" sz="1800" dirty="0" smtClean="0">
                <a:solidFill>
                  <a:schemeClr val="dk1"/>
                </a:solidFill>
                <a:latin typeface="Times New Roman"/>
                <a:ea typeface="Times New Roman"/>
                <a:cs typeface="Times New Roman"/>
                <a:sym typeface="Times New Roman"/>
                <a:hlinkClick r:id="rId5"/>
              </a:rPr>
              <a:t>cheatsheetseries.owasp.org/cheatsheets/Cross_Site_Scripting_Prevention_Cheat_Sheet.html</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6"/>
              </a:rPr>
              <a:t>https://</a:t>
            </a:r>
            <a:r>
              <a:rPr lang="en-US" sz="1800" dirty="0" smtClean="0">
                <a:solidFill>
                  <a:schemeClr val="dk1"/>
                </a:solidFill>
                <a:latin typeface="Times New Roman"/>
                <a:ea typeface="Times New Roman"/>
                <a:cs typeface="Times New Roman"/>
                <a:sym typeface="Times New Roman"/>
                <a:hlinkClick r:id="rId6"/>
              </a:rPr>
              <a:t>portswigger.net/web-security/cross-site-scripting</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7"/>
              </a:rPr>
              <a:t>https://www.ibm.com/garage/method/practices/code/protect-from-cross-site-scripting</a:t>
            </a:r>
            <a:r>
              <a:rPr lang="en-US" sz="1800" dirty="0" smtClean="0">
                <a:solidFill>
                  <a:schemeClr val="dk1"/>
                </a:solidFill>
                <a:latin typeface="Times New Roman"/>
                <a:ea typeface="Times New Roman"/>
                <a:cs typeface="Times New Roman"/>
                <a:sym typeface="Times New Roman"/>
                <a:hlinkClick r:id="rId7"/>
              </a:rPr>
              <a:t>/</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8"/>
              </a:rPr>
              <a:t>https://</a:t>
            </a:r>
            <a:r>
              <a:rPr lang="en-US" sz="1800" dirty="0" smtClean="0">
                <a:solidFill>
                  <a:schemeClr val="dk1"/>
                </a:solidFill>
                <a:latin typeface="Times New Roman"/>
                <a:ea typeface="Times New Roman"/>
                <a:cs typeface="Times New Roman"/>
                <a:sym typeface="Times New Roman"/>
                <a:hlinkClick r:id="rId8"/>
              </a:rPr>
              <a:t>outpost24.com/blog/How-identify-Cross-Site-Scripting-vulnerabilities</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endParaRPr lang="en-US" sz="1800" dirty="0" smtClean="0">
              <a:solidFill>
                <a:schemeClr val="dk1"/>
              </a:solidFill>
              <a:latin typeface="Times New Roman"/>
              <a:ea typeface="Times New Roman"/>
              <a:cs typeface="Times New Roman"/>
              <a:sym typeface="Times New Roman"/>
            </a:endParaRPr>
          </a:p>
          <a:p>
            <a:pPr lvl="0"/>
            <a:endParaRPr lang="en-US" sz="1800" dirty="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sz="1800" dirty="0">
              <a:solidFill>
                <a:schemeClr val="dk1"/>
              </a:solidFill>
              <a:latin typeface="Times New Roman"/>
              <a:ea typeface="Times New Roman"/>
              <a:cs typeface="Times New Roman"/>
              <a:sym typeface="Times New Roman"/>
            </a:endParaRPr>
          </a:p>
        </p:txBody>
      </p:sp>
      <p:grpSp>
        <p:nvGrpSpPr>
          <p:cNvPr id="294" name="Google Shape;294;p11"/>
          <p:cNvGrpSpPr/>
          <p:nvPr/>
        </p:nvGrpSpPr>
        <p:grpSpPr>
          <a:xfrm>
            <a:off x="9858375" y="2028825"/>
            <a:ext cx="1900238" cy="1893887"/>
            <a:chOff x="1259" y="3082"/>
            <a:chExt cx="884" cy="884"/>
          </a:xfrm>
        </p:grpSpPr>
        <p:sp>
          <p:nvSpPr>
            <p:cNvPr id="295" name="Google Shape;295;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05" name="Google Shape;305;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06" name="Google Shape;306;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07" name="Google Shape;307;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08" name="Google Shape;308;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09" name="Google Shape;309;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10" name="Google Shape;310;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12" name="Google Shape;312;p12"/>
          <p:cNvGrpSpPr/>
          <p:nvPr/>
        </p:nvGrpSpPr>
        <p:grpSpPr>
          <a:xfrm>
            <a:off x="222054" y="94089"/>
            <a:ext cx="410563" cy="1538089"/>
            <a:chOff x="83821" y="0"/>
            <a:chExt cx="219636" cy="903079"/>
          </a:xfrm>
        </p:grpSpPr>
        <p:sp>
          <p:nvSpPr>
            <p:cNvPr id="313" name="Google Shape;313;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16" name="Google Shape;316;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90" r:id="rId4" imgW="183878" imgH="183422" progId="">
                    <p:embed/>
                  </p:oleObj>
                </mc:Choice>
                <mc:Fallback>
                  <p:oleObj r:id="rId4" imgW="183878" imgH="183422" progId="">
                    <p:embed/>
                    <p:pic>
                      <p:nvPicPr>
                        <p:cNvPr id="316" name="Google Shape;316;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531</Words>
  <Application>Microsoft Office PowerPoint</Application>
  <PresentationFormat>Custom</PresentationFormat>
  <Paragraphs>63</Paragraphs>
  <Slides>9</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9</vt:i4>
      </vt:variant>
    </vt:vector>
  </HeadingPairs>
  <TitlesOfParts>
    <vt:vector size="16" baseType="lpstr">
      <vt:lpstr>Arial</vt:lpstr>
      <vt:lpstr>Times New Roman</vt:lpstr>
      <vt:lpstr>Calibri</vt:lpstr>
      <vt:lpstr>Raleway ExtraBold</vt:lpstr>
      <vt:lpstr>Arial Black</vt:lpstr>
      <vt:lpstr>1_Office Theme</vt:lpstr>
      <vt:lpstr>Contents Slide Master</vt:lpstr>
      <vt:lpstr>PowerPoint Presentation</vt:lpstr>
      <vt:lpstr>Lecture Objectives </vt:lpstr>
      <vt:lpstr>Web services vulnerabilities discovery</vt:lpstr>
      <vt:lpstr>XSS attack </vt:lpstr>
      <vt:lpstr>How does Cross-site Scripting work?</vt:lpstr>
      <vt:lpstr>XSS types</vt:lpstr>
      <vt:lpstr>How to prevent XSS attacks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42</cp:revision>
  <dcterms:created xsi:type="dcterms:W3CDTF">2019-01-09T10:33:58Z</dcterms:created>
  <dcterms:modified xsi:type="dcterms:W3CDTF">2022-10-12T09:30:44Z</dcterms:modified>
</cp:coreProperties>
</file>