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8" r:id="rId3"/>
    <p:sldId id="257" r:id="rId4"/>
    <p:sldId id="259" r:id="rId5"/>
    <p:sldId id="260" r:id="rId6"/>
    <p:sldId id="262" r:id="rId7"/>
    <p:sldId id="263" r:id="rId8"/>
    <p:sldId id="270" r:id="rId9"/>
    <p:sldId id="304" r:id="rId10"/>
    <p:sldId id="305" r:id="rId11"/>
    <p:sldId id="278" r:id="rId12"/>
    <p:sldId id="306" r:id="rId13"/>
    <p:sldId id="307" r:id="rId14"/>
    <p:sldId id="308" r:id="rId15"/>
    <p:sldId id="309" r:id="rId16"/>
    <p:sldId id="311" r:id="rId17"/>
    <p:sldId id="31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95256" autoAdjust="0"/>
  </p:normalViewPr>
  <p:slideViewPr>
    <p:cSldViewPr>
      <p:cViewPr>
        <p:scale>
          <a:sx n="87" d="100"/>
          <a:sy n="87" d="100"/>
        </p:scale>
        <p:origin x="1435"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90391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341996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25BBD5D-035C-44B7-8CAA-3A91A481DF1B}" type="slidenum">
              <a:rPr lang="en-IN" smtClean="0"/>
              <a:pPr/>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4902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783383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25BBD5D-035C-44B7-8CAA-3A91A481DF1B}" type="slidenum">
              <a:rPr lang="en-IN" smtClean="0"/>
              <a:pPr/>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0669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4228058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376179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3115224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259746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203671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243600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215238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391199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115045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215288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8FB39-F71C-40C1-ADDC-DFEED14C2240}" type="datetimeFigureOut">
              <a:rPr lang="en-IN" smtClean="0"/>
              <a:pPr/>
              <a:t>13-07-2021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25BBD5D-035C-44B7-8CAA-3A91A481DF1B}" type="slidenum">
              <a:rPr lang="en-IN" smtClean="0"/>
              <a:pPr/>
              <a:t>‹#›</a:t>
            </a:fld>
            <a:endParaRPr lang="en-IN"/>
          </a:p>
        </p:txBody>
      </p:sp>
    </p:spTree>
    <p:extLst>
      <p:ext uri="{BB962C8B-B14F-4D97-AF65-F5344CB8AC3E}">
        <p14:creationId xmlns:p14="http://schemas.microsoft.com/office/powerpoint/2010/main" val="201137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2F8FB39-F71C-40C1-ADDC-DFEED14C2240}" type="datetimeFigureOut">
              <a:rPr lang="en-IN" smtClean="0"/>
              <a:pPr/>
              <a:t>13-07-2021</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25BBD5D-035C-44B7-8CAA-3A91A481DF1B}" type="slidenum">
              <a:rPr lang="en-IN" smtClean="0"/>
              <a:pPr/>
              <a:t>‹#›</a:t>
            </a:fld>
            <a:endParaRPr lang="en-IN"/>
          </a:p>
        </p:txBody>
      </p:sp>
    </p:spTree>
    <p:extLst>
      <p:ext uri="{BB962C8B-B14F-4D97-AF65-F5344CB8AC3E}">
        <p14:creationId xmlns:p14="http://schemas.microsoft.com/office/powerpoint/2010/main" val="961338262"/>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GNU_General_Public_License" TargetMode="External"/><Relationship Id="rId13" Type="http://schemas.openxmlformats.org/officeDocument/2006/relationships/hyperlink" Target="https://en.wikipedia.org/wiki/Oracle_Corporation" TargetMode="External"/><Relationship Id="rId3" Type="http://schemas.openxmlformats.org/officeDocument/2006/relationships/hyperlink" Target="https://en.wikipedia.org/wiki/Relational_database_management_system" TargetMode="External"/><Relationship Id="rId7" Type="http://schemas.openxmlformats.org/officeDocument/2006/relationships/hyperlink" Target="https://en.wikipedia.org/wiki/Free_and_open-source_software" TargetMode="External"/><Relationship Id="rId12" Type="http://schemas.openxmlformats.org/officeDocument/2006/relationships/hyperlink" Target="https://en.wikipedia.org/wiki/Sun_Microsystems" TargetMode="External"/><Relationship Id="rId17" Type="http://schemas.openxmlformats.org/officeDocument/2006/relationships/hyperlink" Target="https://en.wikipedia.org/wiki/MySQL_Enterprise" TargetMode="External"/><Relationship Id="rId2" Type="http://schemas.openxmlformats.org/officeDocument/2006/relationships/hyperlink" Target="https://en.wikipedia.org/wiki/Open-source_software" TargetMode="External"/><Relationship Id="rId16" Type="http://schemas.openxmlformats.org/officeDocument/2006/relationships/hyperlink" Target="https://en.wikipedia.org/wiki/MariaDB" TargetMode="External"/><Relationship Id="rId1" Type="http://schemas.openxmlformats.org/officeDocument/2006/relationships/slideLayout" Target="../slideLayouts/slideLayout2.xml"/><Relationship Id="rId6" Type="http://schemas.openxmlformats.org/officeDocument/2006/relationships/hyperlink" Target="https://en.wikipedia.org/wiki/Structured_Query_Language" TargetMode="External"/><Relationship Id="rId11" Type="http://schemas.openxmlformats.org/officeDocument/2006/relationships/hyperlink" Target="https://en.wikipedia.org/wiki/MySQL_AB" TargetMode="External"/><Relationship Id="rId5" Type="http://schemas.openxmlformats.org/officeDocument/2006/relationships/hyperlink" Target="https://en.wikipedia.org/wiki/SQL" TargetMode="External"/><Relationship Id="rId15" Type="http://schemas.openxmlformats.org/officeDocument/2006/relationships/hyperlink" Target="https://en.wikipedia.org/wiki/Open-source" TargetMode="External"/><Relationship Id="rId10" Type="http://schemas.openxmlformats.org/officeDocument/2006/relationships/hyperlink" Target="https://en.wikipedia.org/wiki/Sweden" TargetMode="External"/><Relationship Id="rId4" Type="http://schemas.openxmlformats.org/officeDocument/2006/relationships/hyperlink" Target="https://en.wikipedia.org/wiki/Michael_Widenius" TargetMode="External"/><Relationship Id="rId9" Type="http://schemas.openxmlformats.org/officeDocument/2006/relationships/hyperlink" Target="https://en.wikipedia.org/wiki/Proprietary_software" TargetMode="External"/><Relationship Id="rId14" Type="http://schemas.openxmlformats.org/officeDocument/2006/relationships/hyperlink" Target="https://en.wikipedia.org/wiki/Fork_(software_development)"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0912" y="228600"/>
            <a:ext cx="8305800" cy="2003425"/>
          </a:xfrm>
        </p:spPr>
        <p:txBody>
          <a:bodyPr>
            <a:normAutofit/>
          </a:bodyPr>
          <a:lstStyle/>
          <a:p>
            <a:pPr algn="l"/>
            <a:r>
              <a:rPr lang="en-IN" sz="4000" b="1" dirty="0">
                <a:latin typeface="Times New Roman" panose="02020603050405020304" pitchFamily="18" charset="0"/>
                <a:cs typeface="Times New Roman" panose="02020603050405020304" pitchFamily="18" charset="0"/>
              </a:rPr>
              <a:t>BIBLIOTECA</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(Based on Library Management System)</a:t>
            </a:r>
          </a:p>
        </p:txBody>
      </p:sp>
      <p:sp>
        <p:nvSpPr>
          <p:cNvPr id="3" name="Subtitle 2"/>
          <p:cNvSpPr>
            <a:spLocks noGrp="1"/>
          </p:cNvSpPr>
          <p:nvPr>
            <p:ph type="subTitle" idx="1"/>
          </p:nvPr>
        </p:nvSpPr>
        <p:spPr>
          <a:xfrm>
            <a:off x="1524000" y="3429000"/>
            <a:ext cx="7016824" cy="3124200"/>
          </a:xfrm>
        </p:spPr>
        <p:txBody>
          <a:bodyPr>
            <a:normAutofit lnSpcReduction="10000"/>
          </a:bodyPr>
          <a:lstStyle/>
          <a:p>
            <a:pPr algn="l"/>
            <a:r>
              <a:rPr lang="en-US" b="1" dirty="0">
                <a:solidFill>
                  <a:schemeClr val="tx1"/>
                </a:solidFill>
                <a:latin typeface="Times New Roman" panose="02020603050405020304" pitchFamily="18" charset="0"/>
                <a:cs typeface="Times New Roman" panose="02020603050405020304" pitchFamily="18" charset="0"/>
              </a:rPr>
              <a:t>Submitted by-</a:t>
            </a:r>
          </a:p>
          <a:p>
            <a:pPr algn="l"/>
            <a:endParaRPr lang="en-US" b="1" dirty="0">
              <a:solidFill>
                <a:schemeClr val="tx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ANAND (190720204001)</a:t>
            </a:r>
          </a:p>
          <a:p>
            <a:r>
              <a:rPr lang="en-US" dirty="0">
                <a:latin typeface="Times New Roman" panose="02020603050405020304" pitchFamily="18" charset="0"/>
                <a:cs typeface="Times New Roman" panose="02020603050405020304" pitchFamily="18" charset="0"/>
              </a:rPr>
              <a:t>SAHIL KAUNDAL (180710204031)</a:t>
            </a:r>
          </a:p>
          <a:p>
            <a:r>
              <a:rPr lang="en-US" dirty="0">
                <a:latin typeface="Times New Roman" panose="02020603050405020304" pitchFamily="18" charset="0"/>
                <a:cs typeface="Times New Roman" panose="02020603050405020304" pitchFamily="18" charset="0"/>
              </a:rPr>
              <a:t>SUMIT CHANDEL (180710204041)</a:t>
            </a:r>
          </a:p>
          <a:p>
            <a:r>
              <a:rPr lang="en-US" dirty="0">
                <a:latin typeface="Times New Roman" panose="02020603050405020304" pitchFamily="18" charset="0"/>
                <a:cs typeface="Times New Roman" panose="02020603050405020304" pitchFamily="18" charset="0"/>
              </a:rPr>
              <a:t>ROHIT KUMAR (190720204008)</a:t>
            </a:r>
          </a:p>
          <a:p>
            <a:r>
              <a:rPr lang="en-US" dirty="0">
                <a:latin typeface="Times New Roman" panose="02020603050405020304" pitchFamily="18" charset="0"/>
                <a:cs typeface="Times New Roman" panose="02020603050405020304" pitchFamily="18" charset="0"/>
              </a:rPr>
              <a:t>SONIA SHARMA (180710204040)</a:t>
            </a:r>
          </a:p>
          <a:p>
            <a:r>
              <a:rPr lang="en-US" dirty="0">
                <a:latin typeface="Times New Roman" panose="02020603050405020304" pitchFamily="18" charset="0"/>
                <a:cs typeface="Times New Roman" panose="02020603050405020304" pitchFamily="18" charset="0"/>
              </a:rPr>
              <a:t>SHIVANI DEVI (180710204038)</a:t>
            </a:r>
          </a:p>
          <a:p>
            <a:endParaRPr lang="en-US" dirty="0">
              <a:latin typeface="Times New Roman" panose="02020603050405020304" pitchFamily="18" charset="0"/>
              <a:cs typeface="Times New Roman" panose="02020603050405020304" pitchFamily="18" charset="0"/>
            </a:endParaRPr>
          </a:p>
          <a:p>
            <a:endParaRPr lang="en-IN" b="1" i="1" dirty="0">
              <a:solidFill>
                <a:schemeClr val="tx1"/>
              </a:solidFill>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3274575189"/>
      </p:ext>
    </p:extLst>
  </p:cSld>
  <p:clrMapOvr>
    <a:masterClrMapping/>
  </p:clrMapOvr>
  <p:transition advTm="1000">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853" y="685800"/>
            <a:ext cx="7620000" cy="1447800"/>
          </a:xfrm>
        </p:spPr>
        <p:txBody>
          <a:bodyPr>
            <a:normAutofit fontScale="90000"/>
          </a:bodyPr>
          <a:lstStyle/>
          <a:p>
            <a:r>
              <a:rPr lang="en-IN" b="1" dirty="0">
                <a:latin typeface="Times New Roman" panose="02020603050405020304" pitchFamily="18" charset="0"/>
                <a:cs typeface="Times New Roman" panose="02020603050405020304" pitchFamily="18" charset="0"/>
              </a:rPr>
              <a:t>Technologies Used</a:t>
            </a: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r>
              <a:rPr lang="en-IN" sz="3100" b="1" dirty="0">
                <a:latin typeface="Times New Roman" panose="02020603050405020304" pitchFamily="18" charset="0"/>
                <a:cs typeface="Times New Roman" panose="02020603050405020304" pitchFamily="18" charset="0"/>
              </a:rPr>
              <a:t>MYSQL</a:t>
            </a:r>
            <a:br>
              <a:rPr lang="en-IN" sz="3100" b="1" dirty="0">
                <a:latin typeface="Times New Roman" panose="02020603050405020304" pitchFamily="18" charset="0"/>
                <a:cs typeface="Times New Roman" panose="02020603050405020304" pitchFamily="18" charset="0"/>
              </a:rPr>
            </a:br>
            <a:br>
              <a:rPr lang="en-IN" sz="3100"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451853" y="1905000"/>
            <a:ext cx="6777747" cy="4495800"/>
          </a:xfrm>
        </p:spPr>
        <p:txBody>
          <a:bodyPr>
            <a:normAutofit fontScale="85000" lnSpcReduction="10000"/>
          </a:bodyPr>
          <a:lstStyle/>
          <a:p>
            <a:pPr marL="0" marR="252095" indent="0" algn="just">
              <a:lnSpc>
                <a:spcPct val="109000"/>
              </a:lnSpc>
              <a:spcAft>
                <a:spcPts val="755"/>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252095" indent="-6350" algn="just">
              <a:lnSpc>
                <a:spcPct val="109000"/>
              </a:lnSpc>
              <a:spcAft>
                <a:spcPts val="755"/>
              </a:spcAft>
            </a:pPr>
            <a:r>
              <a:rPr lang="en-US" b="1"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MySQL is an </a:t>
            </a:r>
            <a:r>
              <a:rPr lang="en-US" sz="1800" u="sng" strike="noStrike"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open-source </a:t>
            </a:r>
            <a:r>
              <a:rPr lang="en-US" sz="1800" u="sng" strike="noStrike" dirty="0">
                <a:solidFill>
                  <a:schemeClr val="tx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relational database management system</a:t>
            </a:r>
            <a:r>
              <a:rPr lang="en-US" sz="1800" u="sng" strike="noStrike" dirty="0">
                <a:solidFill>
                  <a:srgbClr val="FB4A18"/>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1800" dirty="0">
                <a:solidFill>
                  <a:srgbClr val="000000"/>
                </a:solidFill>
                <a:effectLst/>
                <a:latin typeface="Times New Roman" panose="02020603050405020304" pitchFamily="18" charset="0"/>
                <a:ea typeface="Times New Roman" panose="02020603050405020304" pitchFamily="18" charset="0"/>
              </a:rPr>
              <a:t>(RDBMS). Its name is a combination of "My", the name of cofounder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Michael Wideness's</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daughter, and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SQL"</a:t>
            </a:r>
            <a:r>
              <a:rPr lang="en-US" sz="1800" dirty="0">
                <a:solidFill>
                  <a:srgbClr val="000000"/>
                </a:solidFill>
                <a:effectLst/>
                <a:latin typeface="Times New Roman" panose="02020603050405020304" pitchFamily="18" charset="0"/>
                <a:ea typeface="Times New Roman" panose="02020603050405020304" pitchFamily="18" charset="0"/>
              </a:rPr>
              <a:t>, the abbreviation for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Structured Query Language.</a:t>
            </a:r>
            <a:r>
              <a:rPr lang="en-US" sz="1800" b="1" dirty="0">
                <a:solidFill>
                  <a:schemeClr val="tx1"/>
                </a:solidFill>
                <a:effectLst/>
                <a:latin typeface="Times New Roman" panose="02020603050405020304" pitchFamily="18" charset="0"/>
                <a:ea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endParaRPr>
          </a:p>
          <a:p>
            <a:pPr marL="6350" marR="252095" indent="-6350" algn="just">
              <a:lnSpc>
                <a:spcPct val="109000"/>
              </a:lnSpc>
              <a:spcAft>
                <a:spcPts val="530"/>
              </a:spcAft>
            </a:pPr>
            <a:r>
              <a:rPr lang="en-US" sz="1800" dirty="0">
                <a:solidFill>
                  <a:srgbClr val="000000"/>
                </a:solidFill>
                <a:effectLst/>
                <a:latin typeface="Times New Roman" panose="02020603050405020304" pitchFamily="18" charset="0"/>
                <a:ea typeface="Times New Roman" panose="02020603050405020304" pitchFamily="18" charset="0"/>
              </a:rPr>
              <a:t> MySQL is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free and open-source software </a:t>
            </a:r>
            <a:r>
              <a:rPr lang="en-US" sz="1800" dirty="0">
                <a:solidFill>
                  <a:srgbClr val="000000"/>
                </a:solidFill>
                <a:effectLst/>
                <a:latin typeface="Times New Roman" panose="02020603050405020304" pitchFamily="18" charset="0"/>
                <a:ea typeface="Times New Roman" panose="02020603050405020304" pitchFamily="18" charset="0"/>
              </a:rPr>
              <a:t>under the terms of the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GNU General Public License,</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and is also available under a variety of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proprietary </a:t>
            </a:r>
            <a:r>
              <a:rPr lang="en-US" sz="1800" dirty="0">
                <a:solidFill>
                  <a:srgbClr val="000000"/>
                </a:solidFill>
                <a:effectLst/>
                <a:latin typeface="Times New Roman" panose="02020603050405020304" pitchFamily="18" charset="0"/>
                <a:ea typeface="Times New Roman" panose="02020603050405020304" pitchFamily="18" charset="0"/>
              </a:rPr>
              <a:t>licenses. MySQL was owned and sponsored by the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10">
                  <a:extLst>
                    <a:ext uri="{A12FA001-AC4F-418D-AE19-62706E023703}">
                      <ahyp:hlinkClr xmlns:ahyp="http://schemas.microsoft.com/office/drawing/2018/hyperlinkcolor" val="tx"/>
                    </a:ext>
                  </a:extLst>
                </a:hlinkClick>
              </a:rPr>
              <a:t>Swedish</a:t>
            </a:r>
            <a:r>
              <a:rPr lang="en-US" sz="1800" u="none" strike="noStrike" dirty="0">
                <a:solidFill>
                  <a:srgbClr val="FB4A18"/>
                </a:solidFill>
                <a:effectLst/>
                <a:latin typeface="Times New Roman" panose="02020603050405020304" pitchFamily="18" charset="0"/>
                <a:ea typeface="Times New Roman" panose="02020603050405020304" pitchFamily="18" charset="0"/>
                <a:hlinkClick r:id="rId10">
                  <a:extLst>
                    <a:ext uri="{A12FA001-AC4F-418D-AE19-62706E023703}">
                      <ahyp:hlinkClr xmlns:ahyp="http://schemas.microsoft.com/office/drawing/2018/hyperlinkcolor" val="tx"/>
                    </a:ext>
                  </a:extLst>
                </a:hlinkClick>
              </a:rPr>
              <a:t> </a:t>
            </a:r>
            <a:r>
              <a:rPr lang="en-US" sz="1800" dirty="0">
                <a:solidFill>
                  <a:srgbClr val="000000"/>
                </a:solidFill>
                <a:effectLst/>
                <a:latin typeface="Times New Roman" panose="02020603050405020304" pitchFamily="18" charset="0"/>
                <a:ea typeface="Times New Roman" panose="02020603050405020304" pitchFamily="18" charset="0"/>
              </a:rPr>
              <a:t>company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11">
                  <a:extLst>
                    <a:ext uri="{A12FA001-AC4F-418D-AE19-62706E023703}">
                      <ahyp:hlinkClr xmlns:ahyp="http://schemas.microsoft.com/office/drawing/2018/hyperlinkcolor" val="tx"/>
                    </a:ext>
                  </a:extLst>
                </a:hlinkClick>
              </a:rPr>
              <a:t>MySQL AB,</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which was bought by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12">
                  <a:extLst>
                    <a:ext uri="{A12FA001-AC4F-418D-AE19-62706E023703}">
                      <ahyp:hlinkClr xmlns:ahyp="http://schemas.microsoft.com/office/drawing/2018/hyperlinkcolor" val="tx"/>
                    </a:ext>
                  </a:extLst>
                </a:hlinkClick>
              </a:rPr>
              <a:t>Sun Microsystems </a:t>
            </a:r>
            <a:r>
              <a:rPr lang="en-US" sz="1800" dirty="0">
                <a:solidFill>
                  <a:srgbClr val="000000"/>
                </a:solidFill>
                <a:effectLst/>
                <a:latin typeface="Times New Roman" panose="02020603050405020304" pitchFamily="18" charset="0"/>
                <a:ea typeface="Times New Roman" panose="02020603050405020304" pitchFamily="18" charset="0"/>
              </a:rPr>
              <a:t>(now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13">
                  <a:extLst>
                    <a:ext uri="{A12FA001-AC4F-418D-AE19-62706E023703}">
                      <ahyp:hlinkClr xmlns:ahyp="http://schemas.microsoft.com/office/drawing/2018/hyperlinkcolor" val="tx"/>
                    </a:ext>
                  </a:extLst>
                </a:hlinkClick>
              </a:rPr>
              <a:t>Oracle Corporation)</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In 2010, when Oracle acquired Sun, Widenius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14">
                  <a:extLst>
                    <a:ext uri="{A12FA001-AC4F-418D-AE19-62706E023703}">
                      <ahyp:hlinkClr xmlns:ahyp="http://schemas.microsoft.com/office/drawing/2018/hyperlinkcolor" val="tx"/>
                    </a:ext>
                  </a:extLst>
                </a:hlinkClick>
              </a:rPr>
              <a:t>forked</a:t>
            </a:r>
            <a:r>
              <a:rPr lang="en-US" sz="1800" u="none" strike="noStrike" dirty="0">
                <a:solidFill>
                  <a:srgbClr val="FB4A18"/>
                </a:solidFill>
                <a:effectLst/>
                <a:latin typeface="Times New Roman" panose="02020603050405020304" pitchFamily="18" charset="0"/>
                <a:ea typeface="Times New Roman" panose="02020603050405020304" pitchFamily="18" charset="0"/>
                <a:hlinkClick r:id="rId14">
                  <a:extLst>
                    <a:ext uri="{A12FA001-AC4F-418D-AE19-62706E023703}">
                      <ahyp:hlinkClr xmlns:ahyp="http://schemas.microsoft.com/office/drawing/2018/hyperlinkcolor" val="tx"/>
                    </a:ext>
                  </a:extLst>
                </a:hlinkClick>
              </a:rPr>
              <a:t> </a:t>
            </a:r>
            <a:r>
              <a:rPr lang="en-US" sz="1800" dirty="0">
                <a:solidFill>
                  <a:srgbClr val="000000"/>
                </a:solidFill>
                <a:effectLst/>
                <a:latin typeface="Times New Roman" panose="02020603050405020304" pitchFamily="18" charset="0"/>
                <a:ea typeface="Times New Roman" panose="02020603050405020304" pitchFamily="18" charset="0"/>
              </a:rPr>
              <a:t>the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15">
                  <a:extLst>
                    <a:ext uri="{A12FA001-AC4F-418D-AE19-62706E023703}">
                      <ahyp:hlinkClr xmlns:ahyp="http://schemas.microsoft.com/office/drawing/2018/hyperlinkcolor" val="tx"/>
                    </a:ext>
                  </a:extLst>
                </a:hlinkClick>
              </a:rPr>
              <a:t>open-source</a:t>
            </a:r>
            <a:r>
              <a:rPr lang="en-US" sz="1800" u="none" strike="noStrike" dirty="0">
                <a:solidFill>
                  <a:srgbClr val="FB4A18"/>
                </a:solidFill>
                <a:effectLst/>
                <a:latin typeface="Times New Roman" panose="02020603050405020304" pitchFamily="18" charset="0"/>
                <a:ea typeface="Times New Roman" panose="02020603050405020304" pitchFamily="18" charset="0"/>
                <a:hlinkClick r:id="rId15">
                  <a:extLst>
                    <a:ext uri="{A12FA001-AC4F-418D-AE19-62706E023703}">
                      <ahyp:hlinkClr xmlns:ahyp="http://schemas.microsoft.com/office/drawing/2018/hyperlinkcolor" val="tx"/>
                    </a:ext>
                  </a:extLst>
                </a:hlinkClick>
              </a:rPr>
              <a:t> </a:t>
            </a:r>
            <a:r>
              <a:rPr lang="en-US" sz="1800" dirty="0">
                <a:solidFill>
                  <a:srgbClr val="000000"/>
                </a:solidFill>
                <a:effectLst/>
                <a:latin typeface="Times New Roman" panose="02020603050405020304" pitchFamily="18" charset="0"/>
                <a:ea typeface="Times New Roman" panose="02020603050405020304" pitchFamily="18" charset="0"/>
              </a:rPr>
              <a:t>MySQL project to create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16">
                  <a:extLst>
                    <a:ext uri="{A12FA001-AC4F-418D-AE19-62706E023703}">
                      <ahyp:hlinkClr xmlns:ahyp="http://schemas.microsoft.com/office/drawing/2018/hyperlinkcolor" val="tx"/>
                    </a:ext>
                  </a:extLst>
                </a:hlinkClick>
              </a:rPr>
              <a:t>MariaDB.</a:t>
            </a:r>
            <a:r>
              <a:rPr lang="en-US" sz="1800" baseline="-25000" dirty="0">
                <a:solidFill>
                  <a:schemeClr val="tx1"/>
                </a:solidFill>
                <a:effectLst/>
                <a:latin typeface="Times New Roman" panose="02020603050405020304" pitchFamily="18" charset="0"/>
                <a:ea typeface="Cambria" panose="020405030504060302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endParaRPr>
          </a:p>
          <a:p>
            <a:pPr marL="6350" marR="252095" indent="-6350" algn="just">
              <a:lnSpc>
                <a:spcPct val="109000"/>
              </a:lnSpc>
              <a:spcAft>
                <a:spcPts val="755"/>
              </a:spcAft>
            </a:pPr>
            <a:r>
              <a:rPr lang="en-US" sz="1800" dirty="0">
                <a:solidFill>
                  <a:srgbClr val="000000"/>
                </a:solidFill>
                <a:effectLst/>
                <a:latin typeface="Times New Roman" panose="02020603050405020304" pitchFamily="18" charset="0"/>
                <a:ea typeface="Times New Roman" panose="02020603050405020304" pitchFamily="18" charset="0"/>
              </a:rPr>
              <a:t> MySQL is offered under two different editions: the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open source </a:t>
            </a:r>
            <a:r>
              <a:rPr lang="en-US" sz="1800" dirty="0">
                <a:solidFill>
                  <a:srgbClr val="000000"/>
                </a:solidFill>
                <a:effectLst/>
                <a:latin typeface="Times New Roman" panose="02020603050405020304" pitchFamily="18" charset="0"/>
                <a:ea typeface="Times New Roman" panose="02020603050405020304" pitchFamily="18" charset="0"/>
              </a:rPr>
              <a:t>MySQL Community Server and the proprietary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17">
                  <a:extLst>
                    <a:ext uri="{A12FA001-AC4F-418D-AE19-62706E023703}">
                      <ahyp:hlinkClr xmlns:ahyp="http://schemas.microsoft.com/office/drawing/2018/hyperlinkcolor" val="tx"/>
                    </a:ext>
                  </a:extLst>
                </a:hlinkClick>
              </a:rPr>
              <a:t>Enterprise Server.</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MySQL Enterprise Server is differentiated by a series of proprietary extensions which install as server plugins, but otherwise shares the version numbering system and is built from the same code base.</a:t>
            </a:r>
            <a:r>
              <a:rPr lang="en-US" sz="1800" baseline="-25000" dirty="0">
                <a:solidFill>
                  <a:srgbClr val="000000"/>
                </a:solidFill>
                <a:effectLst/>
                <a:latin typeface="Times New Roman" panose="02020603050405020304" pitchFamily="18" charset="0"/>
                <a:ea typeface="Cambria" panose="020405030504060302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394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7400" y="609600"/>
            <a:ext cx="6589199" cy="1280890"/>
          </a:xfrm>
        </p:spPr>
        <p:txBody>
          <a:bodyPr/>
          <a:lstStyle/>
          <a:p>
            <a:r>
              <a:rPr lang="en-US" b="1" dirty="0"/>
              <a:t> </a:t>
            </a:r>
            <a:r>
              <a:rPr lang="en-IN" b="1" dirty="0">
                <a:latin typeface="Times New Roman" panose="02020603050405020304" pitchFamily="18" charset="0"/>
                <a:cs typeface="Times New Roman" panose="02020603050405020304" pitchFamily="18" charset="0"/>
              </a:rPr>
              <a:t>Data Flow Diagram</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4444" t="9471" r="25555" b="7871"/>
          <a:stretch/>
        </p:blipFill>
        <p:spPr bwMode="auto">
          <a:xfrm>
            <a:off x="1277400" y="1600200"/>
            <a:ext cx="6319154" cy="4252690"/>
          </a:xfrm>
          <a:prstGeom prst="rect">
            <a:avLst/>
          </a:prstGeom>
          <a:noFill/>
          <a:ln w="9525">
            <a:noFill/>
            <a:miter lim="800000"/>
            <a:headEnd/>
            <a:tailEnd/>
          </a:ln>
          <a:effectLst/>
        </p:spPr>
      </p:pic>
    </p:spTree>
    <p:extLst>
      <p:ext uri="{BB962C8B-B14F-4D97-AF65-F5344CB8AC3E}">
        <p14:creationId xmlns:p14="http://schemas.microsoft.com/office/powerpoint/2010/main" val="410827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7400" y="609600"/>
            <a:ext cx="6589199" cy="762000"/>
          </a:xfrm>
        </p:spPr>
        <p:txBody>
          <a:bodyPr/>
          <a:lstStyle/>
          <a:p>
            <a:r>
              <a:rPr lang="en-US" b="1" dirty="0"/>
              <a:t> </a:t>
            </a:r>
            <a:r>
              <a:rPr lang="en-IN" b="1" dirty="0">
                <a:latin typeface="Times New Roman" panose="02020603050405020304" pitchFamily="18" charset="0"/>
                <a:cs typeface="Times New Roman" panose="02020603050405020304" pitchFamily="18" charset="0"/>
              </a:rPr>
              <a:t>Data Flow Diagram</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3408" t="10751" r="4637" b="12201"/>
          <a:stretch/>
        </p:blipFill>
        <p:spPr bwMode="auto">
          <a:xfrm>
            <a:off x="914401" y="1890490"/>
            <a:ext cx="6952198" cy="3276600"/>
          </a:xfrm>
          <a:prstGeom prst="rect">
            <a:avLst/>
          </a:prstGeom>
          <a:noFill/>
          <a:ln w="9525">
            <a:noFill/>
            <a:miter lim="800000"/>
            <a:headEnd/>
            <a:tailEnd/>
          </a:ln>
          <a:effectLst/>
        </p:spPr>
      </p:pic>
    </p:spTree>
    <p:extLst>
      <p:ext uri="{BB962C8B-B14F-4D97-AF65-F5344CB8AC3E}">
        <p14:creationId xmlns:p14="http://schemas.microsoft.com/office/powerpoint/2010/main" val="290268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7400" y="609600"/>
            <a:ext cx="6589199" cy="609600"/>
          </a:xfrm>
        </p:spPr>
        <p:txBody>
          <a:bodyPr>
            <a:normAutofit fontScale="90000"/>
          </a:bodyPr>
          <a:lstStyle/>
          <a:p>
            <a:r>
              <a:rPr lang="en-US" b="1" dirty="0"/>
              <a:t> </a:t>
            </a:r>
            <a:r>
              <a:rPr lang="en-IN" b="1" dirty="0">
                <a:latin typeface="Times New Roman" panose="02020603050405020304" pitchFamily="18" charset="0"/>
                <a:cs typeface="Times New Roman" panose="02020603050405020304" pitchFamily="18" charset="0"/>
              </a:rPr>
              <a:t>RESULT/OUTPUT</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t="8106" b="8106"/>
          <a:stretch/>
        </p:blipFill>
        <p:spPr bwMode="auto">
          <a:xfrm>
            <a:off x="1095900" y="1676400"/>
            <a:ext cx="6952198" cy="32766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C456DF43-8E42-40AD-A217-5AF6DF00BAAB}"/>
              </a:ext>
            </a:extLst>
          </p:cNvPr>
          <p:cNvSpPr txBox="1"/>
          <p:nvPr/>
        </p:nvSpPr>
        <p:spPr>
          <a:xfrm>
            <a:off x="3276599" y="5334000"/>
            <a:ext cx="25908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IMAGE:</a:t>
            </a:r>
            <a:r>
              <a:rPr lang="en-IN" dirty="0">
                <a:latin typeface="Times New Roman" panose="02020603050405020304" pitchFamily="18" charset="0"/>
                <a:cs typeface="Times New Roman" panose="02020603050405020304" pitchFamily="18" charset="0"/>
              </a:rPr>
              <a:t> Welcome Page</a:t>
            </a:r>
          </a:p>
        </p:txBody>
      </p:sp>
    </p:spTree>
    <p:extLst>
      <p:ext uri="{BB962C8B-B14F-4D97-AF65-F5344CB8AC3E}">
        <p14:creationId xmlns:p14="http://schemas.microsoft.com/office/powerpoint/2010/main" val="185313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7400" y="609600"/>
            <a:ext cx="6589199" cy="609600"/>
          </a:xfrm>
        </p:spPr>
        <p:txBody>
          <a:bodyPr>
            <a:normAutofit fontScale="90000"/>
          </a:bodyPr>
          <a:lstStyle/>
          <a:p>
            <a:r>
              <a:rPr lang="en-US" b="1" dirty="0"/>
              <a:t> </a:t>
            </a:r>
            <a:r>
              <a:rPr lang="en-IN" b="1" dirty="0">
                <a:latin typeface="Times New Roman" panose="02020603050405020304" pitchFamily="18" charset="0"/>
                <a:cs typeface="Times New Roman" panose="02020603050405020304" pitchFamily="18" charset="0"/>
              </a:rPr>
              <a:t>RESULT/OUTPUT</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t="12004" b="10054"/>
          <a:stretch/>
        </p:blipFill>
        <p:spPr bwMode="auto">
          <a:xfrm>
            <a:off x="1095901" y="1828800"/>
            <a:ext cx="6952198" cy="30480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C456DF43-8E42-40AD-A217-5AF6DF00BAAB}"/>
              </a:ext>
            </a:extLst>
          </p:cNvPr>
          <p:cNvSpPr txBox="1"/>
          <p:nvPr/>
        </p:nvSpPr>
        <p:spPr>
          <a:xfrm>
            <a:off x="3124198" y="5301734"/>
            <a:ext cx="289560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IMAGE:</a:t>
            </a:r>
            <a:r>
              <a:rPr lang="en-IN" dirty="0">
                <a:latin typeface="Times New Roman" panose="02020603050405020304" pitchFamily="18" charset="0"/>
                <a:cs typeface="Times New Roman" panose="02020603050405020304" pitchFamily="18" charset="0"/>
              </a:rPr>
              <a:t> Admin Home Page</a:t>
            </a:r>
          </a:p>
        </p:txBody>
      </p:sp>
    </p:spTree>
    <p:extLst>
      <p:ext uri="{BB962C8B-B14F-4D97-AF65-F5344CB8AC3E}">
        <p14:creationId xmlns:p14="http://schemas.microsoft.com/office/powerpoint/2010/main" val="268759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7400" y="609600"/>
            <a:ext cx="6589199" cy="609600"/>
          </a:xfrm>
        </p:spPr>
        <p:txBody>
          <a:bodyPr>
            <a:normAutofit fontScale="90000"/>
          </a:bodyPr>
          <a:lstStyle/>
          <a:p>
            <a:r>
              <a:rPr lang="en-US" b="1" dirty="0"/>
              <a:t> </a:t>
            </a:r>
            <a:r>
              <a:rPr lang="en-IN" b="1" dirty="0">
                <a:latin typeface="Times New Roman" panose="02020603050405020304" pitchFamily="18" charset="0"/>
                <a:cs typeface="Times New Roman" panose="02020603050405020304" pitchFamily="18" charset="0"/>
              </a:rPr>
              <a:t>RESULT/OUTPUT</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t="12978" b="11029"/>
          <a:stretch/>
        </p:blipFill>
        <p:spPr bwMode="auto">
          <a:xfrm>
            <a:off x="1095901" y="1752600"/>
            <a:ext cx="6952198" cy="29718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C456DF43-8E42-40AD-A217-5AF6DF00BAAB}"/>
              </a:ext>
            </a:extLst>
          </p:cNvPr>
          <p:cNvSpPr txBox="1"/>
          <p:nvPr/>
        </p:nvSpPr>
        <p:spPr>
          <a:xfrm>
            <a:off x="3276600" y="5073134"/>
            <a:ext cx="29718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IMAGE:</a:t>
            </a:r>
            <a:r>
              <a:rPr lang="en-IN" dirty="0">
                <a:latin typeface="Times New Roman" panose="02020603050405020304" pitchFamily="18" charset="0"/>
                <a:cs typeface="Times New Roman" panose="02020603050405020304" pitchFamily="18" charset="0"/>
              </a:rPr>
              <a:t> Student Home Page</a:t>
            </a:r>
          </a:p>
        </p:txBody>
      </p:sp>
    </p:spTree>
    <p:extLst>
      <p:ext uri="{BB962C8B-B14F-4D97-AF65-F5344CB8AC3E}">
        <p14:creationId xmlns:p14="http://schemas.microsoft.com/office/powerpoint/2010/main" val="95404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69D6-2A1F-46A1-BDFC-44358A422976}"/>
              </a:ext>
            </a:extLst>
          </p:cNvPr>
          <p:cNvSpPr>
            <a:spLocks noGrp="1"/>
          </p:cNvSpPr>
          <p:nvPr>
            <p:ph type="title"/>
          </p:nvPr>
        </p:nvSpPr>
        <p:spPr>
          <a:xfrm>
            <a:off x="1371600" y="609600"/>
            <a:ext cx="6589199" cy="823690"/>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827BFF6-A770-4299-8D85-EE302C8E8DFB}"/>
              </a:ext>
            </a:extLst>
          </p:cNvPr>
          <p:cNvSpPr>
            <a:spLocks noGrp="1"/>
          </p:cNvSpPr>
          <p:nvPr>
            <p:ph idx="1"/>
          </p:nvPr>
        </p:nvSpPr>
        <p:spPr>
          <a:xfrm>
            <a:off x="990600" y="1676400"/>
            <a:ext cx="6970199" cy="4738910"/>
          </a:xfrm>
        </p:spPr>
        <p:txBody>
          <a:bodyPr>
            <a:normAutofit/>
          </a:bodyPr>
          <a:lstStyle/>
          <a:p>
            <a:pPr algn="just"/>
            <a:r>
              <a:rPr lang="en-US" sz="1800" dirty="0">
                <a:solidFill>
                  <a:srgbClr val="000000"/>
                </a:solidFill>
                <a:effectLst/>
                <a:latin typeface="Times New Roman" panose="02020603050405020304" pitchFamily="18" charset="0"/>
                <a:ea typeface="Times New Roman" panose="02020603050405020304" pitchFamily="18" charset="0"/>
              </a:rPr>
              <a:t>The conclusion of this website is that admin(librarian) can store and maintain all the library records easily also students will be able to search whether the required book is available in the library or not, also students will be able to place order for the reservation of required book if it is available in the library. The website provides a user-friendly interface for both admin and user. Admin can easily view, add, delete, update all the library records. Admin can register by creating an account and can login after creating account through username and password. Also, admin has provided a functionality to issue login credentials to the students when they got registered in Library so that they can access all the resources available for students. Website also includes an easy search option via which both admin and user can easily search for the required book from all the available books.</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31020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7AEA4A-4EDE-4EA1-A0B4-549F7109BC1C}"/>
              </a:ext>
            </a:extLst>
          </p:cNvPr>
          <p:cNvSpPr>
            <a:spLocks noGrp="1"/>
          </p:cNvSpPr>
          <p:nvPr>
            <p:ph type="title"/>
          </p:nvPr>
        </p:nvSpPr>
        <p:spPr>
          <a:xfrm>
            <a:off x="1786200" y="1447800"/>
            <a:ext cx="5571600" cy="3276600"/>
          </a:xfrm>
        </p:spPr>
        <p:txBody>
          <a:bodyPr>
            <a:noAutofit/>
          </a:bodyPr>
          <a:lstStyle/>
          <a:p>
            <a:r>
              <a:rPr lang="en-IN" sz="9600" dirty="0">
                <a:latin typeface="Times New Roman" panose="02020603050405020304" pitchFamily="18" charset="0"/>
                <a:cs typeface="Times New Roman" panose="02020603050405020304" pitchFamily="18" charset="0"/>
              </a:rPr>
              <a:t>Thank </a:t>
            </a:r>
            <a:br>
              <a:rPr lang="en-IN" sz="9600" dirty="0">
                <a:latin typeface="Times New Roman" panose="02020603050405020304" pitchFamily="18" charset="0"/>
                <a:cs typeface="Times New Roman" panose="02020603050405020304" pitchFamily="18" charset="0"/>
              </a:rPr>
            </a:br>
            <a:r>
              <a:rPr lang="en-IN" sz="9600" dirty="0">
                <a:latin typeface="Times New Roman" panose="02020603050405020304" pitchFamily="18" charset="0"/>
                <a:cs typeface="Times New Roman" panose="02020603050405020304" pitchFamily="18" charset="0"/>
              </a:rPr>
              <a:t>					  You</a:t>
            </a:r>
          </a:p>
        </p:txBody>
      </p:sp>
    </p:spTree>
    <p:extLst>
      <p:ext uri="{BB962C8B-B14F-4D97-AF65-F5344CB8AC3E}">
        <p14:creationId xmlns:p14="http://schemas.microsoft.com/office/powerpoint/2010/main" val="219410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6589199" cy="1280890"/>
          </a:xfrm>
        </p:spPr>
        <p:txBody>
          <a:bodyPr>
            <a:normAutofit fontScale="90000"/>
          </a:bodyPr>
          <a:lstStyle/>
          <a:p>
            <a:r>
              <a:rPr lang="en-US" sz="4800" b="1" dirty="0">
                <a:latin typeface="Times New Roman" panose="02020603050405020304" pitchFamily="18" charset="0"/>
                <a:cs typeface="Times New Roman" panose="02020603050405020304" pitchFamily="18" charset="0"/>
              </a:rPr>
              <a:t>INTRODUCTION</a:t>
            </a:r>
            <a:br>
              <a:rPr lang="en-IN" sz="36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6199" y="1981200"/>
            <a:ext cx="7620000" cy="5030688"/>
          </a:xfrm>
        </p:spPr>
        <p:txBody>
          <a:bodyPr>
            <a:noAutofit/>
          </a:bodyPr>
          <a:lstStyle/>
          <a:p>
            <a:pPr marL="6350" marR="255905" indent="-6350" algn="just">
              <a:lnSpc>
                <a:spcPct val="115000"/>
              </a:lnSpc>
              <a:spcAft>
                <a:spcPts val="940"/>
              </a:spcAft>
            </a:pPr>
            <a:r>
              <a:rPr lang="en-US" sz="1800" b="1" dirty="0">
                <a:solidFill>
                  <a:srgbClr val="000000"/>
                </a:solidFill>
                <a:effectLst/>
                <a:latin typeface="Times New Roman" panose="02020603050405020304" pitchFamily="18" charset="0"/>
                <a:ea typeface="Times New Roman" panose="02020603050405020304" pitchFamily="18" charset="0"/>
              </a:rPr>
              <a:t>Biblioteca</a:t>
            </a:r>
            <a:r>
              <a:rPr lang="en-US" sz="1800" dirty="0">
                <a:solidFill>
                  <a:srgbClr val="000000"/>
                </a:solidFill>
                <a:effectLst/>
                <a:latin typeface="Times New Roman" panose="02020603050405020304" pitchFamily="18" charset="0"/>
                <a:ea typeface="Times New Roman" panose="02020603050405020304" pitchFamily="18" charset="0"/>
              </a:rPr>
              <a:t> is an online website where admin can maintain all the records of books of a library and students can search, place order for the reservation of required book. Website provides simplest methods for storing and searching/fetching of all records. Admin can add or remove the books, students from the record easily. Students can also able to get all the facilities after 1</a:t>
            </a:r>
            <a:r>
              <a:rPr lang="en-US" sz="1800" baseline="30000" dirty="0">
                <a:solidFill>
                  <a:srgbClr val="000000"/>
                </a:solidFill>
                <a:effectLst/>
                <a:latin typeface="Times New Roman" panose="02020603050405020304" pitchFamily="18" charset="0"/>
                <a:ea typeface="Times New Roman" panose="02020603050405020304" pitchFamily="18" charset="0"/>
              </a:rPr>
              <a:t>st</a:t>
            </a:r>
            <a:r>
              <a:rPr lang="en-US" sz="1800" dirty="0">
                <a:solidFill>
                  <a:srgbClr val="000000"/>
                </a:solidFill>
                <a:effectLst/>
                <a:latin typeface="Times New Roman" panose="02020603050405020304" pitchFamily="18" charset="0"/>
                <a:ea typeface="Times New Roman" panose="02020603050405020304" pitchFamily="18" charset="0"/>
              </a:rPr>
              <a:t> time getting the login credentials form the admin. This web application is user friendly i.e., admin can easily maintain all the records of books online rather than maintaining it manually. </a:t>
            </a:r>
            <a:endParaRPr lang="en-IN" sz="1800" dirty="0">
              <a:solidFill>
                <a:srgbClr val="000000"/>
              </a:solidFill>
              <a:effectLst/>
              <a:latin typeface="Times New Roman" panose="02020603050405020304" pitchFamily="18" charset="0"/>
              <a:ea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33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6589199" cy="1280890"/>
          </a:xfrm>
        </p:spPr>
        <p:txBody>
          <a:bodyPr/>
          <a:lstStyle/>
          <a:p>
            <a:r>
              <a:rPr lang="en-IN" b="1" dirty="0">
                <a:latin typeface="Times New Roman" panose="02020603050405020304" pitchFamily="18" charset="0"/>
                <a:cs typeface="Times New Roman" panose="02020603050405020304" pitchFamily="18" charset="0"/>
              </a:rPr>
              <a:t>ABSTRACT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0415" y="1752600"/>
            <a:ext cx="6780384" cy="4953000"/>
          </a:xfrm>
        </p:spPr>
        <p:txBody>
          <a:bodyPr>
            <a:normAutofit fontScale="25000" lnSpcReduction="20000"/>
          </a:bodyPr>
          <a:lstStyle/>
          <a:p>
            <a:pPr marL="6350" marR="255905" indent="-6350" algn="just">
              <a:lnSpc>
                <a:spcPct val="150000"/>
              </a:lnSpc>
              <a:spcAft>
                <a:spcPts val="780"/>
              </a:spcAft>
            </a:pPr>
            <a:r>
              <a:rPr lang="en-US" sz="6400" dirty="0">
                <a:solidFill>
                  <a:srgbClr val="000000"/>
                </a:solidFill>
                <a:effectLst/>
                <a:latin typeface="Times New Roman" panose="02020603050405020304" pitchFamily="18" charset="0"/>
                <a:ea typeface="Times New Roman" panose="02020603050405020304" pitchFamily="18" charset="0"/>
              </a:rPr>
              <a:t> Admin(librarian) can store and maintain all the library records easily also students will be able to search whether the required book is available in the library or not, also students will be able to place order for the reservation of required book if it is available in the library. The website provides a user-friendly interface for both admin and user. Admin can easily view, add, delete, update all the library records. Admin can register by creating an account and can login after creating account through username and password. Also, admin has provided a functionality to issue login credentials to the students when they got registered in Library so that they can access all the resources available for students. Website also includes an easy search option via which both admin and user can easily search for the required book from all the available books.</a:t>
            </a:r>
            <a:endParaRPr lang="en-IN" sz="6400" dirty="0">
              <a:solidFill>
                <a:srgbClr val="000000"/>
              </a:solidFill>
              <a:effectLst/>
              <a:latin typeface="Times New Roman" panose="02020603050405020304" pitchFamily="18" charset="0"/>
              <a:ea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17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09600"/>
            <a:ext cx="7772400" cy="914400"/>
          </a:xfrm>
        </p:spPr>
        <p:txBody>
          <a:bodyPr>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lvl="1" algn="l" rtl="0">
              <a:spcBef>
                <a:spcPct val="0"/>
              </a:spcBef>
            </a:pPr>
            <a:r>
              <a:rPr lang="en-US" sz="4400" b="1" dirty="0">
                <a:ln>
                  <a:prstDash val="solid"/>
                </a:ln>
                <a:solidFill>
                  <a:schemeClr val="tx1"/>
                </a:soli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rPr>
              <a:t>Project Overview</a:t>
            </a:r>
            <a:br>
              <a:rPr lang="en-IN" sz="1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br>
            <a:endParaRPr lang="en-IN"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 name="Content Placeholder 2"/>
          <p:cNvSpPr>
            <a:spLocks noGrp="1"/>
          </p:cNvSpPr>
          <p:nvPr>
            <p:ph idx="1"/>
          </p:nvPr>
        </p:nvSpPr>
        <p:spPr>
          <a:xfrm>
            <a:off x="762000" y="1981200"/>
            <a:ext cx="7620000" cy="5328592"/>
          </a:xfrm>
        </p:spPr>
        <p:txBody>
          <a:bodyPr>
            <a:noAutofit/>
          </a:bodyPr>
          <a:lstStyle/>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DejaVu Sans"/>
              </a:rPr>
              <a:t>The Project name</a:t>
            </a:r>
            <a:r>
              <a:rPr lang="en-IN" dirty="0">
                <a:latin typeface="Times New Roman" panose="02020603050405020304" pitchFamily="18" charset="0"/>
                <a:ea typeface="Calibri" panose="020F0502020204030204" pitchFamily="34" charset="0"/>
                <a:cs typeface="DejaVu Sans"/>
              </a:rPr>
              <a:t>d </a:t>
            </a:r>
            <a:r>
              <a:rPr lang="en-IN" sz="1800" b="1" dirty="0">
                <a:effectLst/>
                <a:latin typeface="Times New Roman" panose="02020603050405020304" pitchFamily="18" charset="0"/>
                <a:ea typeface="Calibri" panose="020F0502020204030204" pitchFamily="34" charset="0"/>
                <a:cs typeface="DejaVu Sans"/>
              </a:rPr>
              <a:t>“BIBLIOTECA”</a:t>
            </a:r>
            <a:r>
              <a:rPr lang="en-IN" sz="1800" dirty="0">
                <a:effectLst/>
                <a:latin typeface="Times New Roman" panose="02020603050405020304" pitchFamily="18" charset="0"/>
                <a:ea typeface="Calibri" panose="020F0502020204030204" pitchFamily="34" charset="0"/>
                <a:cs typeface="DejaVu Sans"/>
              </a:rPr>
              <a:t> keeps track and maintain all the information of the library like books, registered students etc, it also helps students to find whether the required book is available in the library or not also students can place order for the reservation of the required book. The user will find it easy to store and retrieve the information in this automated system rather than using the manual writing system. The system is user-friendly and error free. This</a:t>
            </a:r>
            <a:r>
              <a:rPr lang="en-IN" sz="1800" b="1" dirty="0">
                <a:effectLst/>
                <a:latin typeface="Times New Roman" panose="02020603050405020304" pitchFamily="18" charset="0"/>
                <a:ea typeface="Calibri" panose="020F0502020204030204" pitchFamily="34" charset="0"/>
                <a:cs typeface="DejaVu Sans"/>
              </a:rPr>
              <a:t> </a:t>
            </a:r>
            <a:r>
              <a:rPr lang="en-IN" sz="1800" dirty="0">
                <a:effectLst/>
                <a:latin typeface="Times New Roman" panose="02020603050405020304" pitchFamily="18" charset="0"/>
                <a:ea typeface="Calibri" panose="020F0502020204030204" pitchFamily="34" charset="0"/>
                <a:cs typeface="DejaVu Sans"/>
              </a:rPr>
              <a:t>project is also helpful for students to find and apply for the reservation of required book. The software will be able to handle all the necessary information.</a:t>
            </a:r>
            <a:endParaRPr lang="en-IN" sz="1800" dirty="0">
              <a:effectLst/>
              <a:latin typeface="Calibri" panose="020F0502020204030204" pitchFamily="34" charset="0"/>
              <a:ea typeface="Calibri" panose="020F0502020204030204" pitchFamily="34" charset="0"/>
              <a:cs typeface="DejaVu Sans"/>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27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400" y="685800"/>
            <a:ext cx="6589199" cy="1280890"/>
          </a:xfrm>
        </p:spPr>
        <p:txBody>
          <a:bodyPr/>
          <a:lstStyle/>
          <a:p>
            <a:r>
              <a:rPr lang="en-US" b="1" dirty="0">
                <a:latin typeface="Times New Roman" panose="02020603050405020304" pitchFamily="18" charset="0"/>
                <a:cs typeface="Times New Roman" panose="02020603050405020304" pitchFamily="18" charset="0"/>
              </a:rPr>
              <a:t>Advantages are as follows: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1999" y="1326245"/>
            <a:ext cx="7620000" cy="4998355"/>
          </a:xfrm>
        </p:spPr>
        <p:txBody>
          <a:bodyPr>
            <a:normAutofit/>
          </a:bodyPr>
          <a:lstStyle/>
          <a:p>
            <a:pPr marL="114300" indent="0">
              <a:buNone/>
            </a:pPr>
            <a:endParaRPr lang="en-IN" sz="1600" dirty="0"/>
          </a:p>
          <a:p>
            <a:pPr algn="just"/>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 need of maintaining records in registers manually.</a:t>
            </a:r>
          </a:p>
          <a:p>
            <a:pPr lvl="0" algn="just"/>
            <a:r>
              <a:rPr lang="en-US" sz="1800" dirty="0">
                <a:latin typeface="Times New Roman" panose="02020603050405020304" pitchFamily="18" charset="0"/>
                <a:cs typeface="Times New Roman" panose="02020603050405020304" pitchFamily="18" charset="0"/>
              </a:rPr>
              <a:t>User Interface is so easy, so no one would have problem to understand the functionality of Project.</a:t>
            </a:r>
            <a:endParaRPr lang="en-US"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This website is easy to use.</a:t>
            </a:r>
          </a:p>
          <a:p>
            <a:pPr lvl="0" algn="just"/>
            <a:r>
              <a:rPr lang="en-US" sz="1800" dirty="0">
                <a:latin typeface="Times New Roman" panose="02020603050405020304" pitchFamily="18" charset="0"/>
                <a:cs typeface="Times New Roman" panose="02020603050405020304" pitchFamily="18" charset="0"/>
              </a:rPr>
              <a:t>Long term storage of records.</a:t>
            </a:r>
            <a:endPar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 friendly interface.</a:t>
            </a: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Easy to operate</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endPar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Fast access to database.</a:t>
            </a: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Minimal errors.</a:t>
            </a: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Saves lot of time and manpower.</a:t>
            </a: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Saves money</a:t>
            </a:r>
            <a:r>
              <a:rPr lang="en-US" sz="1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16968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400" y="609600"/>
            <a:ext cx="6589199" cy="1280890"/>
          </a:xfrm>
        </p:spPr>
        <p:txBody>
          <a:bodyPr/>
          <a:lstStyle/>
          <a:p>
            <a:r>
              <a:rPr lang="en-US" b="1" dirty="0"/>
              <a:t> </a:t>
            </a:r>
            <a:r>
              <a:rPr lang="en-US" b="1" dirty="0">
                <a:latin typeface="Times New Roman" panose="02020603050405020304" pitchFamily="18" charset="0"/>
                <a:cs typeface="Times New Roman" panose="02020603050405020304" pitchFamily="18" charset="0"/>
              </a:rPr>
              <a:t>EXISTING SYSTEM</a:t>
            </a:r>
            <a:br>
              <a:rPr lang="en-IN" dirty="0"/>
            </a:br>
            <a:endParaRPr lang="en-IN" dirty="0"/>
          </a:p>
        </p:txBody>
      </p:sp>
      <p:sp>
        <p:nvSpPr>
          <p:cNvPr id="3" name="Content Placeholder 2"/>
          <p:cNvSpPr>
            <a:spLocks noGrp="1"/>
          </p:cNvSpPr>
          <p:nvPr>
            <p:ph idx="1"/>
          </p:nvPr>
        </p:nvSpPr>
        <p:spPr>
          <a:xfrm>
            <a:off x="1066800" y="1540188"/>
            <a:ext cx="7010400" cy="5165412"/>
          </a:xfrm>
        </p:spPr>
        <p:txBody>
          <a:bodyPr>
            <a:normAutofit/>
          </a:bodyPr>
          <a:lstStyle/>
          <a:p>
            <a:pPr marL="6350" marR="252095" indent="-6350" algn="just">
              <a:lnSpc>
                <a:spcPct val="109000"/>
              </a:lnSpc>
              <a:spcAft>
                <a:spcPts val="755"/>
              </a:spcAft>
            </a:pPr>
            <a:r>
              <a:rPr lang="en-US" sz="1800" dirty="0">
                <a:solidFill>
                  <a:srgbClr val="000000"/>
                </a:solidFill>
                <a:effectLst/>
                <a:latin typeface="Times New Roman" panose="02020603050405020304" pitchFamily="18" charset="0"/>
                <a:ea typeface="Times New Roman" panose="02020603050405020304" pitchFamily="18" charset="0"/>
              </a:rPr>
              <a:t>  It is a detailed study of the various operations performed by a system which is currently working and their relationship within and outside of the system. Here the key question is what all problems exist in the present system? What must be done to solve the problem? Analysis begins when a user or management begins a study of the program using existing system. Training, experience and common sense are required for collection of relevant information needed to develop the system. The success of the system depends largely on how clearly the problem is defined thoroughly investigated and properly carried out through the choice of solution. A good analysis model should provide not only the mechanisms of problem understanding but also the frame work of the solution. Thus, it should be studied thoroughly by collecting data about the system then the proposed system should be analyzed thoroughly in accordance with the needs.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89497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6589199" cy="685800"/>
          </a:xfrm>
        </p:spPr>
        <p:txBody>
          <a:bodyPr>
            <a:normAutofit fontScale="90000"/>
          </a:bodyPr>
          <a:lstStyle/>
          <a:p>
            <a:r>
              <a:rPr lang="en-US" b="1" dirty="0">
                <a:latin typeface="Times New Roman" panose="02020603050405020304" pitchFamily="18" charset="0"/>
                <a:cs typeface="Times New Roman" panose="02020603050405020304" pitchFamily="18" charset="0"/>
              </a:rPr>
              <a:t>PROPOSED SYSTEM </a:t>
            </a:r>
            <a:br>
              <a:rPr lang="en-IN" dirty="0"/>
            </a:br>
            <a:endParaRPr lang="en-IN" dirty="0"/>
          </a:p>
        </p:txBody>
      </p:sp>
      <p:sp>
        <p:nvSpPr>
          <p:cNvPr id="3" name="Content Placeholder 2"/>
          <p:cNvSpPr>
            <a:spLocks noGrp="1"/>
          </p:cNvSpPr>
          <p:nvPr>
            <p:ph idx="1"/>
          </p:nvPr>
        </p:nvSpPr>
        <p:spPr>
          <a:xfrm>
            <a:off x="1447800" y="1540188"/>
            <a:ext cx="6589199" cy="4479612"/>
          </a:xfrm>
        </p:spPr>
        <p:txBody>
          <a:bodyPr>
            <a:normAutofit lnSpcReduction="10000"/>
          </a:bodyPr>
          <a:lstStyle/>
          <a:p>
            <a:pPr marL="6350" marR="252095" indent="-6350" algn="just">
              <a:lnSpc>
                <a:spcPct val="109000"/>
              </a:lnSpc>
              <a:spcAft>
                <a:spcPts val="755"/>
              </a:spcAft>
            </a:pPr>
            <a:r>
              <a:rPr lang="en-US" sz="1800" dirty="0">
                <a:solidFill>
                  <a:srgbClr val="000000"/>
                </a:solidFill>
                <a:effectLst/>
                <a:latin typeface="Times New Roman" panose="02020603050405020304" pitchFamily="18" charset="0"/>
                <a:ea typeface="Times New Roman" panose="02020603050405020304" pitchFamily="18" charset="0"/>
              </a:rPr>
              <a:t>  In our proposed system i.e., </a:t>
            </a:r>
            <a:r>
              <a:rPr lang="en-US" sz="1800" b="1" dirty="0">
                <a:solidFill>
                  <a:srgbClr val="000000"/>
                </a:solidFill>
                <a:effectLst/>
                <a:latin typeface="Times New Roman" panose="02020603050405020304" pitchFamily="18" charset="0"/>
                <a:ea typeface="Times New Roman" panose="02020603050405020304" pitchFamily="18" charset="0"/>
              </a:rPr>
              <a:t>Biblioteca </a:t>
            </a:r>
            <a:r>
              <a:rPr lang="en-US" sz="1800" dirty="0">
                <a:solidFill>
                  <a:srgbClr val="000000"/>
                </a:solidFill>
                <a:effectLst/>
                <a:latin typeface="Times New Roman" panose="02020603050405020304" pitchFamily="18" charset="0"/>
                <a:ea typeface="Times New Roman" panose="02020603050405020304" pitchFamily="18" charset="0"/>
              </a:rPr>
              <a:t>the admin (Librarian) will be able to maintain and keep track of all the library record online also user(students) will be able to search whether the required book is available in the library or not also they can place order for the reservation of the required book and if the request is approved by admin, then user can go to the library and take his/her book. Proposed system provides easy search option which will help them to search the required book form all the available books by just typing book name. It also provides admin the functionality of registering and issuing of login credentials to students so that they can login into their account and access and use all the options available for students. The admin (Librarian) will be able to view, add, delete, edit books and registered student records. The main motive of the website is to provide an automated system for users to maintain all the library records. </a:t>
            </a:r>
            <a:r>
              <a:rPr lang="en-US"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US" sz="1800" dirty="0"/>
          </a:p>
          <a:p>
            <a:endParaRPr lang="en-IN" sz="1800" dirty="0"/>
          </a:p>
        </p:txBody>
      </p:sp>
    </p:spTree>
    <p:extLst>
      <p:ext uri="{BB962C8B-B14F-4D97-AF65-F5344CB8AC3E}">
        <p14:creationId xmlns:p14="http://schemas.microsoft.com/office/powerpoint/2010/main" val="93113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07" y="685800"/>
            <a:ext cx="7620000" cy="1143000"/>
          </a:xfrm>
        </p:spPr>
        <p:txBody>
          <a:bodyPr>
            <a:normAutofit/>
          </a:bodyPr>
          <a:lstStyle/>
          <a:p>
            <a:r>
              <a:rPr lang="en-IN" b="1" dirty="0">
                <a:latin typeface="Times New Roman" panose="02020603050405020304" pitchFamily="18" charset="0"/>
                <a:cs typeface="Times New Roman" panose="02020603050405020304" pitchFamily="18" charset="0"/>
              </a:rPr>
              <a:t>Technologies Used</a:t>
            </a:r>
            <a:endParaRPr lang="en-IN" dirty="0"/>
          </a:p>
        </p:txBody>
      </p:sp>
      <p:sp>
        <p:nvSpPr>
          <p:cNvPr id="3" name="Content Placeholder 2"/>
          <p:cNvSpPr>
            <a:spLocks noGrp="1"/>
          </p:cNvSpPr>
          <p:nvPr>
            <p:ph idx="1"/>
          </p:nvPr>
        </p:nvSpPr>
        <p:spPr>
          <a:xfrm>
            <a:off x="1428407" y="1828800"/>
            <a:ext cx="6591985" cy="3777622"/>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FRONT END</a:t>
            </a:r>
            <a:endParaRPr lang="en-IN"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In this Project HTML-5, CSS, JAVASCRIPT are used in front-end of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website. Front-end is a front-end web developer is responsible for implementing visual</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elements that users see and interact with in a web application. They are usually supported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back-end web developers, who are responsible for server-side application logic and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integration of the work front-end developers do.</a:t>
            </a:r>
            <a:endParaRPr lang="en-IN"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HTML</a:t>
            </a:r>
            <a:endParaRPr lang="en-IN"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HTML or Hyper Text Mark-up Language is the standard mark-up language used to</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create web pages HTML is written in the form of HTML elements consisting of tags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enclosed in angle brackets (like &lt;html&gt;). HTML tags most commonly come in pairs like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&lt;hl&gt; and &lt;/h]&gt;, although some tags represent empty elements and so are unpaired, for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The ﬁrst tag in a pair is the start tag, and the second tag is the end tag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(they are also called opening tags and closing lags). HTML is the Web’s core language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creating content for everyone to use anywhere HTML stands for Hypertext Markup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Language, and it is the most widely used language to write Web Pages.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7937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853" y="685800"/>
            <a:ext cx="7620000" cy="1447800"/>
          </a:xfrm>
        </p:spPr>
        <p:txBody>
          <a:bodyPr>
            <a:normAutofit fontScale="90000"/>
          </a:bodyPr>
          <a:lstStyle/>
          <a:p>
            <a:r>
              <a:rPr lang="en-IN" b="1" dirty="0">
                <a:latin typeface="Times New Roman" panose="02020603050405020304" pitchFamily="18" charset="0"/>
                <a:cs typeface="Times New Roman" panose="02020603050405020304" pitchFamily="18" charset="0"/>
              </a:rPr>
              <a:t>Technologies Used</a:t>
            </a: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r>
              <a:rPr lang="en-IN" sz="3100" b="1" dirty="0">
                <a:latin typeface="Times New Roman" panose="02020603050405020304" pitchFamily="18" charset="0"/>
                <a:cs typeface="Times New Roman" panose="02020603050405020304" pitchFamily="18" charset="0"/>
              </a:rPr>
              <a:t>PHP</a:t>
            </a:r>
            <a:br>
              <a:rPr lang="en-IN" sz="3100" b="1" dirty="0">
                <a:latin typeface="Times New Roman" panose="02020603050405020304" pitchFamily="18" charset="0"/>
                <a:cs typeface="Times New Roman" panose="02020603050405020304" pitchFamily="18" charset="0"/>
              </a:rPr>
            </a:br>
            <a:br>
              <a:rPr lang="en-IN" sz="3100"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451853" y="1905000"/>
            <a:ext cx="6591985" cy="4082422"/>
          </a:xfrm>
        </p:spPr>
        <p:txBody>
          <a:bodyPr>
            <a:normAutofit fontScale="85000" lnSpcReduction="20000"/>
          </a:bodyPr>
          <a:lstStyle/>
          <a:p>
            <a:pPr marL="0" marR="252095" indent="0" algn="just">
              <a:lnSpc>
                <a:spcPct val="109000"/>
              </a:lnSpc>
              <a:spcAft>
                <a:spcPts val="755"/>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252095" indent="-6350" algn="just">
              <a:lnSpc>
                <a:spcPct val="109000"/>
              </a:lnSpc>
              <a:spcAft>
                <a:spcPts val="755"/>
              </a:spcAft>
            </a:pPr>
            <a:r>
              <a:rPr lang="en-US" sz="1800" dirty="0">
                <a:solidFill>
                  <a:srgbClr val="000000"/>
                </a:solidFill>
                <a:effectLst/>
                <a:latin typeface="Times New Roman" panose="02020603050405020304" pitchFamily="18" charset="0"/>
                <a:ea typeface="Times New Roman" panose="02020603050405020304" pitchFamily="18" charset="0"/>
              </a:rPr>
              <a:t>The PHP framework can be defined as a language platform designed to provide a number of rich and powerful application development tools and technologies. It has an extensive class library that provides wide-ranging support for data access. PHP framework has a dependent code execution and management environment called the WAMP server which compile the PHP code and forward it to the browser and provides an abstract layer on top of the operating system, which allows the elements of the PHP framework to run on many operating systems and devices.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252095" indent="-6350" algn="just">
              <a:lnSpc>
                <a:spcPct val="109000"/>
              </a:lnSpc>
              <a:spcAft>
                <a:spcPts val="755"/>
              </a:spcAft>
            </a:pPr>
            <a:r>
              <a:rPr lang="en-US" sz="1800" dirty="0">
                <a:solidFill>
                  <a:srgbClr val="000000"/>
                </a:solidFill>
                <a:effectLst/>
                <a:latin typeface="Times New Roman" panose="02020603050405020304" pitchFamily="18" charset="0"/>
                <a:ea typeface="Times New Roman" panose="02020603050405020304" pitchFamily="18" charset="0"/>
              </a:rPr>
              <a:t>  PHP is a recursive acronym for "PHP: Hypertext Pre-processor". PHP is a server-side scripting language that is embedded in HTML. It is used to manage dynamic content, databases, session tracking, even build entire e commerce sites.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252095" indent="-6350" algn="just">
              <a:lnSpc>
                <a:spcPct val="109000"/>
              </a:lnSpc>
              <a:spcAft>
                <a:spcPts val="755"/>
              </a:spcAft>
            </a:pPr>
            <a:r>
              <a:rPr lang="en-US" sz="1800" dirty="0">
                <a:solidFill>
                  <a:srgbClr val="000000"/>
                </a:solidFill>
                <a:effectLst/>
                <a:latin typeface="Times New Roman" panose="02020603050405020304" pitchFamily="18" charset="0"/>
                <a:ea typeface="Times New Roman" panose="02020603050405020304" pitchFamily="18" charset="0"/>
              </a:rPr>
              <a:t>  It is integrated with a number of popular databases, including My SQL, PostgreSQL SQL, Oracle, Sybase, Informix, and Microsoft SQL Server.</a:t>
            </a: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496318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399</TotalTime>
  <Words>1610</Words>
  <Application>Microsoft Office PowerPoint</Application>
  <PresentationFormat>On-screen Show (4:3)</PresentationFormat>
  <Paragraphs>62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Wisp</vt:lpstr>
      <vt:lpstr>BIBLIOTECA (Based on Library Management System)</vt:lpstr>
      <vt:lpstr>INTRODUCTION </vt:lpstr>
      <vt:lpstr>ABSTRACT </vt:lpstr>
      <vt:lpstr>Project Overview </vt:lpstr>
      <vt:lpstr>Advantages are as follows: </vt:lpstr>
      <vt:lpstr> EXISTING SYSTEM </vt:lpstr>
      <vt:lpstr>PROPOSED SYSTEM  </vt:lpstr>
      <vt:lpstr>Technologies Used</vt:lpstr>
      <vt:lpstr>Technologies Used  PHP  </vt:lpstr>
      <vt:lpstr>Technologies Used  MYSQL  </vt:lpstr>
      <vt:lpstr> Data Flow Diagram</vt:lpstr>
      <vt:lpstr> Data Flow Diagram</vt:lpstr>
      <vt:lpstr> RESULT/OUTPUT</vt:lpstr>
      <vt:lpstr> RESULT/OUTPUT</vt:lpstr>
      <vt:lpstr> RESULT/OUTPUT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HimTour</dc:title>
  <dc:creator>SUMIT</dc:creator>
  <cp:lastModifiedBy>sahil kaundal</cp:lastModifiedBy>
  <cp:revision>67</cp:revision>
  <dcterms:created xsi:type="dcterms:W3CDTF">2018-11-12T07:57:53Z</dcterms:created>
  <dcterms:modified xsi:type="dcterms:W3CDTF">2021-07-13T11:43:04Z</dcterms:modified>
</cp:coreProperties>
</file>