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75BFD-9114-9582-874C-9700F8E45EDC}" v="268" dt="2024-04-24T01:02:47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0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4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9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5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0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84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9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5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73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200" b="1">
                <a:ea typeface="+mj-lt"/>
                <a:cs typeface="+mj-lt"/>
              </a:rPr>
              <a:t>HR Analytics Recruitment Analysis by Power BI</a:t>
            </a:r>
            <a:endParaRPr lang="en-US" sz="4200"/>
          </a:p>
          <a:p>
            <a:pPr>
              <a:lnSpc>
                <a:spcPct val="110000"/>
              </a:lnSpc>
            </a:pPr>
            <a:endParaRPr lang="en-US" sz="4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cap="all" dirty="0">
                <a:latin typeface="Century Gothic"/>
              </a:rPr>
              <a:t>Presented by- Sahil Sudhir </a:t>
            </a:r>
            <a:r>
              <a:rPr lang="en-US" sz="1500" cap="all" dirty="0" err="1">
                <a:latin typeface="Century Gothic"/>
              </a:rPr>
              <a:t>BhaNdari</a:t>
            </a:r>
          </a:p>
          <a:p>
            <a:pPr>
              <a:lnSpc>
                <a:spcPct val="120000"/>
              </a:lnSpc>
            </a:pPr>
            <a:r>
              <a:rPr lang="en-US" sz="1500" cap="all" dirty="0">
                <a:latin typeface="Century Gothic"/>
              </a:rPr>
              <a:t>Intern id-</a:t>
            </a:r>
            <a:r>
              <a:rPr lang="en-US" sz="1500" cap="all" dirty="0">
                <a:latin typeface="Times New Roman"/>
                <a:cs typeface="Times New Roman"/>
              </a:rPr>
              <a:t>STB03 – T0031</a:t>
            </a:r>
            <a:endParaRPr lang="en-US" sz="1500" dirty="0">
              <a:latin typeface="Aptos" panose="020B0004020202020204"/>
            </a:endParaRPr>
          </a:p>
          <a:p>
            <a:pPr>
              <a:lnSpc>
                <a:spcPct val="120000"/>
              </a:lnSpc>
            </a:pPr>
            <a:r>
              <a:rPr lang="en-US" sz="1500" cap="all" dirty="0">
                <a:latin typeface="Century Gothic"/>
              </a:rPr>
              <a:t>Guided by- </a:t>
            </a:r>
            <a:r>
              <a:rPr lang="en-US" sz="1500" cap="all" dirty="0" err="1">
                <a:latin typeface="Century Gothic"/>
              </a:rPr>
              <a:t>urooj</a:t>
            </a:r>
            <a:r>
              <a:rPr lang="en-US" sz="1500" cap="all" dirty="0">
                <a:latin typeface="Century Gothic"/>
              </a:rPr>
              <a:t> khan</a:t>
            </a:r>
            <a:endParaRPr lang="en-US" sz="15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blue circle with white wings&#10;&#10;Description automatically generated">
            <a:extLst>
              <a:ext uri="{FF2B5EF4-FFF2-40B4-BE49-F238E27FC236}">
                <a16:creationId xmlns:a16="http://schemas.microsoft.com/office/drawing/2014/main" id="{3FFFAEFA-5E90-AA12-578F-9EE7F48D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71" y="1700768"/>
            <a:ext cx="3217333" cy="34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7" name="Picture 36" descr="Sphere of mesh and nodes">
            <a:extLst>
              <a:ext uri="{FF2B5EF4-FFF2-40B4-BE49-F238E27FC236}">
                <a16:creationId xmlns:a16="http://schemas.microsoft.com/office/drawing/2014/main" id="{3606903B-28EB-81C8-1C9E-DC2DAFEE8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7" r="-1" b="23424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D6D63-4EAE-5A36-8AB0-AF98897F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en-US"/>
              <a:t>Power-BI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79E9110-1C92-DDE5-6FC2-E5A80B59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Power BI is a business analytics tool by Microsoft that empowers users to visualize and share insights from their data. With intuitive dashboards, interactive reports, and a user-friendly interface</a:t>
            </a:r>
          </a:p>
          <a:p>
            <a:r>
              <a:rPr lang="en-US" dirty="0"/>
              <a:t>Power BI empowers users to visualize and analyze data, enabling informed decision-making across organizations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1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33B01-9F66-63EF-975E-668F6CBA2547}"/>
              </a:ext>
            </a:extLst>
          </p:cNvPr>
          <p:cNvSpPr txBox="1"/>
          <p:nvPr/>
        </p:nvSpPr>
        <p:spPr>
          <a:xfrm>
            <a:off x="1769437" y="5849328"/>
            <a:ext cx="8394306" cy="698630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b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spc="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Visualization of Hr Analytics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430A944-A9FB-192B-D315-930BEA05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3" y="317971"/>
            <a:ext cx="11306665" cy="532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4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2D0F0D53-134A-04F2-ECC5-F17E0652D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" r="493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28A581D-1BC9-4759-AB42-F7685630E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260035"/>
            <a:ext cx="5959692" cy="3597965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7CE1C1F-C9E2-4C83-BA54-D7BC5D521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406833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31C0CFE-AC9D-4032-8A9F-36B1BA171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38" y="3568843"/>
            <a:ext cx="5185263" cy="3289157"/>
          </a:xfrm>
          <a:custGeom>
            <a:avLst/>
            <a:gdLst>
              <a:gd name="connsiteX0" fmla="*/ 2789606 w 5185263"/>
              <a:gd name="connsiteY0" fmla="*/ 547 h 3289157"/>
              <a:gd name="connsiteX1" fmla="*/ 3615203 w 5185263"/>
              <a:gd name="connsiteY1" fmla="*/ 212024 h 3289157"/>
              <a:gd name="connsiteX2" fmla="*/ 4640523 w 5185263"/>
              <a:gd name="connsiteY2" fmla="*/ 1554014 h 3289157"/>
              <a:gd name="connsiteX3" fmla="*/ 4740928 w 5185263"/>
              <a:gd name="connsiteY3" fmla="*/ 1771262 h 3289157"/>
              <a:gd name="connsiteX4" fmla="*/ 5154813 w 5185263"/>
              <a:gd name="connsiteY4" fmla="*/ 2853998 h 3289157"/>
              <a:gd name="connsiteX5" fmla="*/ 5185263 w 5185263"/>
              <a:gd name="connsiteY5" fmla="*/ 3088987 h 3289157"/>
              <a:gd name="connsiteX6" fmla="*/ 5179508 w 5185263"/>
              <a:gd name="connsiteY6" fmla="*/ 3289157 h 3289157"/>
              <a:gd name="connsiteX7" fmla="*/ 106551 w 5185263"/>
              <a:gd name="connsiteY7" fmla="*/ 3289157 h 3289157"/>
              <a:gd name="connsiteX8" fmla="*/ 64243 w 5185263"/>
              <a:gd name="connsiteY8" fmla="*/ 3124220 h 3289157"/>
              <a:gd name="connsiteX9" fmla="*/ 275 w 5185263"/>
              <a:gd name="connsiteY9" fmla="*/ 2548847 h 3289157"/>
              <a:gd name="connsiteX10" fmla="*/ 221692 w 5185263"/>
              <a:gd name="connsiteY10" fmla="*/ 1451188 h 3289157"/>
              <a:gd name="connsiteX11" fmla="*/ 1011126 w 5185263"/>
              <a:gd name="connsiteY11" fmla="*/ 710513 h 3289157"/>
              <a:gd name="connsiteX12" fmla="*/ 1331439 w 5185263"/>
              <a:gd name="connsiteY12" fmla="*/ 508693 h 3289157"/>
              <a:gd name="connsiteX13" fmla="*/ 2789606 w 5185263"/>
              <a:gd name="connsiteY13" fmla="*/ 547 h 328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85263" h="3289157">
                <a:moveTo>
                  <a:pt x="2789606" y="547"/>
                </a:moveTo>
                <a:cubicBezTo>
                  <a:pt x="3064091" y="7389"/>
                  <a:pt x="3335164" y="78419"/>
                  <a:pt x="3615203" y="212024"/>
                </a:cubicBezTo>
                <a:cubicBezTo>
                  <a:pt x="4105311" y="445850"/>
                  <a:pt x="4339344" y="895220"/>
                  <a:pt x="4640523" y="1554014"/>
                </a:cubicBezTo>
                <a:cubicBezTo>
                  <a:pt x="4674166" y="1627622"/>
                  <a:pt x="4708067" y="1700661"/>
                  <a:pt x="4740928" y="1771262"/>
                </a:cubicBezTo>
                <a:cubicBezTo>
                  <a:pt x="4918908" y="2154224"/>
                  <a:pt x="5086959" y="2515945"/>
                  <a:pt x="5154813" y="2853998"/>
                </a:cubicBezTo>
                <a:cubicBezTo>
                  <a:pt x="5171032" y="2934791"/>
                  <a:pt x="5181222" y="3012769"/>
                  <a:pt x="5185263" y="3088987"/>
                </a:cubicBezTo>
                <a:lnTo>
                  <a:pt x="5179508" y="3289157"/>
                </a:lnTo>
                <a:lnTo>
                  <a:pt x="106551" y="3289157"/>
                </a:lnTo>
                <a:lnTo>
                  <a:pt x="64243" y="3124220"/>
                </a:lnTo>
                <a:cubicBezTo>
                  <a:pt x="24356" y="2932449"/>
                  <a:pt x="2942" y="2740198"/>
                  <a:pt x="275" y="2548847"/>
                </a:cubicBezTo>
                <a:cubicBezTo>
                  <a:pt x="-5129" y="2157654"/>
                  <a:pt x="69311" y="1788324"/>
                  <a:pt x="221692" y="1451188"/>
                </a:cubicBezTo>
                <a:cubicBezTo>
                  <a:pt x="375157" y="1111655"/>
                  <a:pt x="586167" y="971279"/>
                  <a:pt x="1011126" y="710513"/>
                </a:cubicBezTo>
                <a:cubicBezTo>
                  <a:pt x="1113643" y="647635"/>
                  <a:pt x="1219676" y="582554"/>
                  <a:pt x="1331439" y="508693"/>
                </a:cubicBezTo>
                <a:cubicBezTo>
                  <a:pt x="1865178" y="156035"/>
                  <a:pt x="2332131" y="-10858"/>
                  <a:pt x="2789606" y="54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D5532-A7C1-FCC3-425B-DE76069DFC03}"/>
              </a:ext>
            </a:extLst>
          </p:cNvPr>
          <p:cNvSpPr txBox="1"/>
          <p:nvPr/>
        </p:nvSpPr>
        <p:spPr>
          <a:xfrm>
            <a:off x="1052121" y="3870285"/>
            <a:ext cx="3848430" cy="2186393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Cultural Diversity</a:t>
            </a:r>
          </a:p>
        </p:txBody>
      </p:sp>
    </p:spTree>
    <p:extLst>
      <p:ext uri="{BB962C8B-B14F-4D97-AF65-F5344CB8AC3E}">
        <p14:creationId xmlns:p14="http://schemas.microsoft.com/office/powerpoint/2010/main" val="396175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hart&#10;&#10;Description automatically generated">
            <a:extLst>
              <a:ext uri="{FF2B5EF4-FFF2-40B4-BE49-F238E27FC236}">
                <a16:creationId xmlns:a16="http://schemas.microsoft.com/office/drawing/2014/main" id="{59BBAC67-1998-8D2B-F0D9-26072CC65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07" y="321733"/>
            <a:ext cx="2951491" cy="2269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E1CBB2-207D-4AB2-9FE1-BB3DFB5F5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8347" y="-1"/>
            <a:ext cx="2981737" cy="2590799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B06E6060-7604-5464-C76B-31C9B52A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803" y="321734"/>
            <a:ext cx="2806709" cy="39587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7C8768-C0E6-4BF8-9262-74D645629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97165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63FAF9-ACC5-4257-A431-AB2FCFD5C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2928"/>
            <a:ext cx="79552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842A57-5543-489A-8D76-ECB59F25A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6496"/>
            <a:ext cx="3380433" cy="385150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5AB787-5A1E-418D-8980-5F3361C6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5760" y="4508919"/>
            <a:ext cx="420624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C662C-D418-A2BF-ACF4-A40B718223BB}"/>
              </a:ext>
            </a:extLst>
          </p:cNvPr>
          <p:cNvSpPr txBox="1"/>
          <p:nvPr/>
        </p:nvSpPr>
        <p:spPr>
          <a:xfrm>
            <a:off x="4920711" y="154982"/>
            <a:ext cx="240223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 terms of gender diversity, there are 482 male employees and 518 female employees.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B18D1-C060-9950-2DF9-87B4EA89E92F}"/>
              </a:ext>
            </a:extLst>
          </p:cNvPr>
          <p:cNvSpPr txBox="1"/>
          <p:nvPr/>
        </p:nvSpPr>
        <p:spPr>
          <a:xfrm>
            <a:off x="8646241" y="4922274"/>
            <a:ext cx="32999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The total headcount of the company is 1,000 employees.</a:t>
            </a:r>
          </a:p>
        </p:txBody>
      </p:sp>
      <p:pic>
        <p:nvPicPr>
          <p:cNvPr id="8" name="Picture 7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211C7CF2-FD8C-9A61-C5F7-CF26267E4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312" y="3741328"/>
            <a:ext cx="2889761" cy="1636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85605D-B234-2969-C345-91DEBDD842E3}"/>
              </a:ext>
            </a:extLst>
          </p:cNvPr>
          <p:cNvSpPr txBox="1"/>
          <p:nvPr/>
        </p:nvSpPr>
        <p:spPr>
          <a:xfrm>
            <a:off x="299884" y="381491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average salary in the company is $113,000.</a:t>
            </a:r>
          </a:p>
        </p:txBody>
      </p:sp>
    </p:spTree>
    <p:extLst>
      <p:ext uri="{BB962C8B-B14F-4D97-AF65-F5344CB8AC3E}">
        <p14:creationId xmlns:p14="http://schemas.microsoft.com/office/powerpoint/2010/main" val="168616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1" descr="A pie chart with text on it&#10;&#10;Description automatically generated">
            <a:extLst>
              <a:ext uri="{FF2B5EF4-FFF2-40B4-BE49-F238E27FC236}">
                <a16:creationId xmlns:a16="http://schemas.microsoft.com/office/drawing/2014/main" id="{FBFD2232-5668-2300-567A-F21AC034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164164"/>
            <a:ext cx="5524839" cy="3065513"/>
          </a:xfrm>
          <a:prstGeom prst="rect">
            <a:avLst/>
          </a:prstGeom>
        </p:spPr>
      </p:pic>
      <p:pic>
        <p:nvPicPr>
          <p:cNvPr id="3" name="Picture 2" descr="A colorful pie chart with white text&#10;&#10;Description automatically generated">
            <a:extLst>
              <a:ext uri="{FF2B5EF4-FFF2-40B4-BE49-F238E27FC236}">
                <a16:creationId xmlns:a16="http://schemas.microsoft.com/office/drawing/2014/main" id="{FB890F43-D96E-B1DF-C9CF-991EEA27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50" y="3419508"/>
            <a:ext cx="5486005" cy="30670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85DFF-F67D-BE12-1B3A-04CA75017046}"/>
              </a:ext>
            </a:extLst>
          </p:cNvPr>
          <p:cNvSpPr txBox="1"/>
          <p:nvPr/>
        </p:nvSpPr>
        <p:spPr>
          <a:xfrm>
            <a:off x="7723114" y="3220279"/>
            <a:ext cx="3957353" cy="551426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Employee Count </a:t>
            </a:r>
          </a:p>
        </p:txBody>
      </p:sp>
    </p:spTree>
    <p:extLst>
      <p:ext uri="{BB962C8B-B14F-4D97-AF65-F5344CB8AC3E}">
        <p14:creationId xmlns:p14="http://schemas.microsoft.com/office/powerpoint/2010/main" val="42467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 descr="A blue and black table with numbers and text&#10;&#10;Description automatically generated">
            <a:extLst>
              <a:ext uri="{FF2B5EF4-FFF2-40B4-BE49-F238E27FC236}">
                <a16:creationId xmlns:a16="http://schemas.microsoft.com/office/drawing/2014/main" id="{9BAB3712-D602-9A56-CA7F-7E2CC828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1" y="-365071"/>
            <a:ext cx="6266025" cy="70198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D1EA13-AD01-54A0-F96E-710A6E7923C4}"/>
              </a:ext>
            </a:extLst>
          </p:cNvPr>
          <p:cNvSpPr txBox="1"/>
          <p:nvPr/>
        </p:nvSpPr>
        <p:spPr>
          <a:xfrm>
            <a:off x="7657106" y="3220279"/>
            <a:ext cx="4023361" cy="2385392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Employee count by job title</a:t>
            </a:r>
          </a:p>
        </p:txBody>
      </p:sp>
    </p:spTree>
    <p:extLst>
      <p:ext uri="{BB962C8B-B14F-4D97-AF65-F5344CB8AC3E}">
        <p14:creationId xmlns:p14="http://schemas.microsoft.com/office/powerpoint/2010/main" val="395280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rgbClr val="DADA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5DF42400-5EF7-40C0-B1E3-689E2B94E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-5680"/>
            <a:ext cx="2997814" cy="3408838"/>
          </a:xfrm>
          <a:custGeom>
            <a:avLst/>
            <a:gdLst>
              <a:gd name="connsiteX0" fmla="*/ 0 w 2979721"/>
              <a:gd name="connsiteY0" fmla="*/ 0 h 3387852"/>
              <a:gd name="connsiteX1" fmla="*/ 2979721 w 2979721"/>
              <a:gd name="connsiteY1" fmla="*/ 0 h 3387852"/>
              <a:gd name="connsiteX2" fmla="*/ 2979721 w 2979721"/>
              <a:gd name="connsiteY2" fmla="*/ 3387852 h 3387852"/>
              <a:gd name="connsiteX3" fmla="*/ 0 w 2979721"/>
              <a:gd name="connsiteY3" fmla="*/ 3387852 h 338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9721" h="3387852">
                <a:moveTo>
                  <a:pt x="0" y="0"/>
                </a:moveTo>
                <a:lnTo>
                  <a:pt x="2979721" y="0"/>
                </a:lnTo>
                <a:lnTo>
                  <a:pt x="2979721" y="3387852"/>
                </a:lnTo>
                <a:lnTo>
                  <a:pt x="0" y="338785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044749AB-7468-4176-8DA9-9B6A09CBE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003" y="-16875"/>
            <a:ext cx="2999591" cy="3421604"/>
          </a:xfrm>
          <a:custGeom>
            <a:avLst/>
            <a:gdLst>
              <a:gd name="connsiteX0" fmla="*/ 0 w 2980095"/>
              <a:gd name="connsiteY0" fmla="*/ 0 h 3404729"/>
              <a:gd name="connsiteX1" fmla="*/ 2980095 w 2980095"/>
              <a:gd name="connsiteY1" fmla="*/ 0 h 3404729"/>
              <a:gd name="connsiteX2" fmla="*/ 2980095 w 2980095"/>
              <a:gd name="connsiteY2" fmla="*/ 3404729 h 3404729"/>
              <a:gd name="connsiteX3" fmla="*/ 0 w 2980095"/>
              <a:gd name="connsiteY3" fmla="*/ 3404729 h 340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095" h="3404729">
                <a:moveTo>
                  <a:pt x="0" y="0"/>
                </a:moveTo>
                <a:lnTo>
                  <a:pt x="2980095" y="0"/>
                </a:lnTo>
                <a:lnTo>
                  <a:pt x="2980095" y="3404729"/>
                </a:lnTo>
                <a:lnTo>
                  <a:pt x="0" y="340472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146CD24A-3EFC-4E87-ABA0-E93C0778E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3449163"/>
            <a:ext cx="6053328" cy="3408837"/>
          </a:xfrm>
          <a:custGeom>
            <a:avLst/>
            <a:gdLst>
              <a:gd name="connsiteX0" fmla="*/ 0 w 6053328"/>
              <a:gd name="connsiteY0" fmla="*/ 0 h 3387852"/>
              <a:gd name="connsiteX1" fmla="*/ 6053328 w 6053328"/>
              <a:gd name="connsiteY1" fmla="*/ 0 h 3387852"/>
              <a:gd name="connsiteX2" fmla="*/ 6053328 w 6053328"/>
              <a:gd name="connsiteY2" fmla="*/ 3387852 h 3387852"/>
              <a:gd name="connsiteX3" fmla="*/ 0 w 6053328"/>
              <a:gd name="connsiteY3" fmla="*/ 3387852 h 338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3328" h="3387852">
                <a:moveTo>
                  <a:pt x="0" y="0"/>
                </a:moveTo>
                <a:lnTo>
                  <a:pt x="6053328" y="0"/>
                </a:lnTo>
                <a:lnTo>
                  <a:pt x="6053328" y="3387852"/>
                </a:lnTo>
                <a:lnTo>
                  <a:pt x="0" y="338785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6DE05DE9-0A50-4C84-9075-643D6DCB1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4475" cy="6858000"/>
          </a:xfrm>
          <a:custGeom>
            <a:avLst/>
            <a:gdLst>
              <a:gd name="connsiteX0" fmla="*/ 0 w 6053328"/>
              <a:gd name="connsiteY0" fmla="*/ 0 h 6858000"/>
              <a:gd name="connsiteX1" fmla="*/ 6053328 w 6053328"/>
              <a:gd name="connsiteY1" fmla="*/ 0 h 6858000"/>
              <a:gd name="connsiteX2" fmla="*/ 6053328 w 6053328"/>
              <a:gd name="connsiteY2" fmla="*/ 6858000 h 6858000"/>
              <a:gd name="connsiteX3" fmla="*/ 0 w 60533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3328" h="6858000">
                <a:moveTo>
                  <a:pt x="0" y="0"/>
                </a:moveTo>
                <a:lnTo>
                  <a:pt x="6053328" y="0"/>
                </a:lnTo>
                <a:lnTo>
                  <a:pt x="605332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2DE1C57-D84D-454A-97DA-37853D620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830169" y="1343770"/>
            <a:ext cx="4516505" cy="421332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1437A4E-9974-46F8-9CF5-F5274DC0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05542" y="1566412"/>
            <a:ext cx="4140864" cy="384048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B0E7F16-5843-4E77-B45E-A64123E7E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650490" y="1105100"/>
            <a:ext cx="4908132" cy="468844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4B43A0-662A-AB2B-F517-11211D6F4034}"/>
              </a:ext>
            </a:extLst>
          </p:cNvPr>
          <p:cNvSpPr txBox="1"/>
          <p:nvPr/>
        </p:nvSpPr>
        <p:spPr>
          <a:xfrm>
            <a:off x="7442421" y="2247663"/>
            <a:ext cx="3753960" cy="2186393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Attrition Count</a:t>
            </a:r>
          </a:p>
        </p:txBody>
      </p:sp>
      <p:pic>
        <p:nvPicPr>
          <p:cNvPr id="3" name="Picture 2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8A25EFFA-36CF-6146-1979-83BE7519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1" y="338517"/>
            <a:ext cx="2033961" cy="2746590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F3E6F49-B402-6F50-1509-5762DE717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97" y="132381"/>
            <a:ext cx="2410393" cy="29708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B4B1B2-2422-F68D-E48A-700F06377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01" y="3825723"/>
            <a:ext cx="5332064" cy="23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8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2B41A-97D3-6C1B-48DC-C8BFE142C3DD}"/>
              </a:ext>
            </a:extLst>
          </p:cNvPr>
          <p:cNvSpPr txBox="1"/>
          <p:nvPr/>
        </p:nvSpPr>
        <p:spPr>
          <a:xfrm>
            <a:off x="6090045" y="1346200"/>
            <a:ext cx="5624118" cy="3284538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F72F8ED3-AD2A-8012-9E76-C71714EE2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10" r="12506" b="4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68527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SketchLinesVTI</vt:lpstr>
      <vt:lpstr>HR Analytics Recruitment Analysis by Power BI </vt:lpstr>
      <vt:lpstr>Power-BI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124</cp:revision>
  <dcterms:created xsi:type="dcterms:W3CDTF">2024-04-24T00:32:49Z</dcterms:created>
  <dcterms:modified xsi:type="dcterms:W3CDTF">2024-04-24T01:04:05Z</dcterms:modified>
</cp:coreProperties>
</file>