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57" r:id="rId1"/>
  </p:sldMasterIdLst>
  <p:notesMasterIdLst>
    <p:notesMasterId r:id="rId24"/>
  </p:notesMasterIdLst>
  <p:sldIdLst>
    <p:sldId id="314" r:id="rId2"/>
    <p:sldId id="278" r:id="rId3"/>
    <p:sldId id="263" r:id="rId4"/>
    <p:sldId id="288" r:id="rId5"/>
    <p:sldId id="285" r:id="rId6"/>
    <p:sldId id="257" r:id="rId7"/>
    <p:sldId id="290" r:id="rId8"/>
    <p:sldId id="259" r:id="rId9"/>
    <p:sldId id="273" r:id="rId10"/>
    <p:sldId id="296" r:id="rId11"/>
    <p:sldId id="295" r:id="rId12"/>
    <p:sldId id="292" r:id="rId13"/>
    <p:sldId id="293" r:id="rId14"/>
    <p:sldId id="312" r:id="rId15"/>
    <p:sldId id="305" r:id="rId16"/>
    <p:sldId id="306" r:id="rId17"/>
    <p:sldId id="297" r:id="rId18"/>
    <p:sldId id="313" r:id="rId19"/>
    <p:sldId id="294" r:id="rId20"/>
    <p:sldId id="289" r:id="rId21"/>
    <p:sldId id="307" r:id="rId22"/>
    <p:sldId id="270" r:id="rId23"/>
  </p:sldIdLst>
  <p:sldSz cx="9144000" cy="5143500" type="screen16x9"/>
  <p:notesSz cx="6858000" cy="9144000"/>
  <p:embeddedFontLs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3F1"/>
    <a:srgbClr val="ADAD25"/>
    <a:srgbClr val="FFFFFF"/>
    <a:srgbClr val="FDF4E7"/>
    <a:srgbClr val="FAE8CE"/>
    <a:srgbClr val="00FFFF"/>
    <a:srgbClr val="D3AD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291" autoAdjust="0"/>
  </p:normalViewPr>
  <p:slideViewPr>
    <p:cSldViewPr snapToGrid="0">
      <p:cViewPr>
        <p:scale>
          <a:sx n="80" d="100"/>
          <a:sy n="80" d="100"/>
        </p:scale>
        <p:origin x="1068" y="252"/>
      </p:cViewPr>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2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588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e96fd5876e_0_3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e96fd5876e_0_2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06624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r>
              <a:rPr lang="en-US"/>
              <a:t>Click to edit Master title style</a:t>
            </a:r>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7133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2502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r>
              <a:rPr lang="en-US"/>
              <a:t>Click to edit Master title style</a:t>
            </a:r>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7906532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pPr lvl="0"/>
            <a:r>
              <a:rPr lang="en-US"/>
              <a:t>Click to edit Master text styles</a:t>
            </a: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15150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pPr lvl="0"/>
            <a:r>
              <a:rPr lang="en-US"/>
              <a:t>Click to edit Master text styles</a:t>
            </a: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96357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37121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pPr lvl="0"/>
            <a:r>
              <a:rPr lang="en-US"/>
              <a:t>Click to edit Master text styles</a:t>
            </a: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pPr lvl="0"/>
            <a:r>
              <a:rPr lang="en-US"/>
              <a:t>Click to edit Master text styles</a:t>
            </a: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pPr lvl="0"/>
            <a:r>
              <a:rPr lang="en-US"/>
              <a:t>Click to edit Master text styles</a:t>
            </a: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66796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966806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pPr lvl="0"/>
            <a:r>
              <a:rPr lang="en-US"/>
              <a:t>Click to edit Master text styles</a:t>
            </a: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74974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D22F896-40B5-4ADD-8801-0D06FADFA095}" type="slidenum">
              <a:rPr lang="en-US" smtClean="0"/>
              <a:t>‹#›</a:t>
            </a:fld>
            <a:endParaRPr lang="en-US" dirty="0"/>
          </a:p>
        </p:txBody>
      </p:sp>
    </p:spTree>
    <p:extLst>
      <p:ext uri="{BB962C8B-B14F-4D97-AF65-F5344CB8AC3E}">
        <p14:creationId xmlns:p14="http://schemas.microsoft.com/office/powerpoint/2010/main" val="362273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4070349"/>
      </p:ext>
    </p:extLst>
  </p:cSld>
  <p:clrMap bg1="lt1" tx1="dk1" bg2="dk2" tx2="lt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7" name="Google Shape;46;p15">
            <a:extLst>
              <a:ext uri="{FF2B5EF4-FFF2-40B4-BE49-F238E27FC236}">
                <a16:creationId xmlns:a16="http://schemas.microsoft.com/office/drawing/2014/main" id="{EC8A1A44-8056-796D-58FA-9AA6100A8BF5}"/>
              </a:ext>
            </a:extLst>
          </p:cNvPr>
          <p:cNvSpPr txBox="1">
            <a:spLocks/>
          </p:cNvSpPr>
          <p:nvPr/>
        </p:nvSpPr>
        <p:spPr>
          <a:xfrm>
            <a:off x="526018" y="878629"/>
            <a:ext cx="8091963" cy="711000"/>
          </a:xfrm>
          <a:prstGeom prst="rect">
            <a:avLst/>
          </a:prstGeom>
        </p:spPr>
        <p:txBody>
          <a:bodyPr spcFirstLastPara="1" vert="horz" wrap="square" lIns="91425" tIns="91425" rIns="91425" bIns="91425" rtlCol="0" anchor="t" anchorCtr="0">
            <a:noAutofit/>
          </a:bodyPr>
          <a:lstStyle>
            <a:lvl1pPr algn="l" defTabSz="685800" rtl="0" eaLnBrk="1" latinLnBrk="0" hangingPunct="1">
              <a:spcBef>
                <a:spcPct val="0"/>
              </a:spcBef>
              <a:buNone/>
              <a:defRPr sz="3675"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2800" b="1" dirty="0" err="1">
                <a:effectLst/>
                <a:latin typeface="Times New Roman" panose="02020603050405020304" pitchFamily="18" charset="0"/>
                <a:cs typeface="Times New Roman" panose="02020603050405020304" pitchFamily="18" charset="0"/>
              </a:rPr>
              <a:t>Teleco</a:t>
            </a:r>
            <a:r>
              <a:rPr lang="en-US" sz="2800" b="1" dirty="0">
                <a:effectLst/>
                <a:latin typeface="Times New Roman" panose="02020603050405020304" pitchFamily="18" charset="0"/>
                <a:cs typeface="Times New Roman" panose="02020603050405020304" pitchFamily="18" charset="0"/>
              </a:rPr>
              <a:t> Churn Analyzer Using Power Bi</a:t>
            </a:r>
            <a:endParaRPr lang="en-IN" sz="2800" b="1" dirty="0">
              <a:effectLst/>
              <a:latin typeface="Times New Roman" panose="02020603050405020304" pitchFamily="18" charset="0"/>
              <a:cs typeface="Times New Roman" panose="02020603050405020304" pitchFamily="18" charset="0"/>
            </a:endParaRPr>
          </a:p>
        </p:txBody>
      </p:sp>
      <p:sp>
        <p:nvSpPr>
          <p:cNvPr id="8" name="Google Shape;47;p15">
            <a:extLst>
              <a:ext uri="{FF2B5EF4-FFF2-40B4-BE49-F238E27FC236}">
                <a16:creationId xmlns:a16="http://schemas.microsoft.com/office/drawing/2014/main" id="{80D79B19-762B-F77A-A895-51AD374A357F}"/>
              </a:ext>
            </a:extLst>
          </p:cNvPr>
          <p:cNvSpPr txBox="1">
            <a:spLocks/>
          </p:cNvSpPr>
          <p:nvPr/>
        </p:nvSpPr>
        <p:spPr>
          <a:xfrm>
            <a:off x="3281399" y="1757258"/>
            <a:ext cx="2581200" cy="1009004"/>
          </a:xfrm>
          <a:prstGeom prst="rect">
            <a:avLst/>
          </a:prstGeom>
        </p:spPr>
        <p:txBody>
          <a:bodyPr spcFirstLastPara="1" wrap="square" lIns="91425" tIns="91425" rIns="91425" bIns="91425" anchor="t" anchorCtr="0">
            <a:noAutofit/>
          </a:bodyPr>
          <a:lstStyle>
            <a:lvl1pPr marL="205740" indent="-192024" algn="l" defTabSz="685800" rtl="0" eaLnBrk="1" latinLnBrk="0" hangingPunct="1">
              <a:spcBef>
                <a:spcPct val="20000"/>
              </a:spcBef>
              <a:spcAft>
                <a:spcPts val="0"/>
              </a:spcAft>
              <a:buSzPct val="60000"/>
              <a:buFont typeface="Wingdings" pitchFamily="2" charset="2"/>
              <a:buChar char=""/>
              <a:defRPr sz="1575" kern="1200">
                <a:solidFill>
                  <a:schemeClr val="tx1"/>
                </a:solidFill>
                <a:effectLst>
                  <a:outerShdw blurRad="38100" dist="38100" dir="2700000" algn="tl">
                    <a:srgbClr val="000000">
                      <a:alpha val="43137"/>
                    </a:srgbClr>
                  </a:outerShdw>
                </a:effectLst>
                <a:latin typeface="+mn-lt"/>
                <a:ea typeface="+mn-ea"/>
                <a:cs typeface="+mn-cs"/>
              </a:defRPr>
            </a:lvl1pPr>
            <a:lvl2pPr marL="480060" indent="-192024" algn="l" defTabSz="685800" rtl="0" eaLnBrk="1" latinLnBrk="0" hangingPunct="1">
              <a:spcBef>
                <a:spcPct val="20000"/>
              </a:spcBef>
              <a:buSzPct val="60000"/>
              <a:buFont typeface="Wingdings" pitchFamily="2" charset="2"/>
              <a:buChar char=""/>
              <a:defRPr sz="1425" kern="1200">
                <a:solidFill>
                  <a:schemeClr val="tx1"/>
                </a:solidFill>
                <a:effectLst>
                  <a:outerShdw blurRad="38100" dist="38100" dir="2700000" algn="tl">
                    <a:srgbClr val="000000">
                      <a:alpha val="43137"/>
                    </a:srgbClr>
                  </a:outerShdw>
                </a:effectLst>
                <a:latin typeface="+mn-lt"/>
                <a:ea typeface="+mn-ea"/>
                <a:cs typeface="+mn-cs"/>
              </a:defRPr>
            </a:lvl2pPr>
            <a:lvl3pPr marL="754380" indent="-192024" algn="l" defTabSz="685800" rtl="0" eaLnBrk="1" latinLnBrk="0" hangingPunct="1">
              <a:spcBef>
                <a:spcPct val="20000"/>
              </a:spcBef>
              <a:buSzPct val="60000"/>
              <a:buFont typeface="Wingdings" pitchFamily="2" charset="2"/>
              <a:buChar char=""/>
              <a:defRPr sz="1275" kern="1200">
                <a:solidFill>
                  <a:schemeClr val="tx1"/>
                </a:solidFill>
                <a:effectLst>
                  <a:outerShdw blurRad="38100" dist="38100" dir="2700000" algn="tl">
                    <a:srgbClr val="000000">
                      <a:alpha val="43137"/>
                    </a:srgbClr>
                  </a:outerShdw>
                </a:effectLst>
                <a:latin typeface="+mn-lt"/>
                <a:ea typeface="+mn-ea"/>
                <a:cs typeface="+mn-cs"/>
              </a:defRPr>
            </a:lvl3pPr>
            <a:lvl4pPr marL="1028700" indent="-192024" algn="l" defTabSz="685800" rtl="0" eaLnBrk="1" latinLnBrk="0" hangingPunct="1">
              <a:spcBef>
                <a:spcPct val="20000"/>
              </a:spcBef>
              <a:buSzPct val="60000"/>
              <a:buFont typeface="Wingdings" pitchFamily="2" charset="2"/>
              <a:buChar char=""/>
              <a:defRPr sz="1200" kern="1200">
                <a:solidFill>
                  <a:schemeClr val="tx1"/>
                </a:solidFill>
                <a:effectLst>
                  <a:outerShdw blurRad="38100" dist="38100" dir="2700000" algn="tl">
                    <a:srgbClr val="000000">
                      <a:alpha val="43137"/>
                    </a:srgbClr>
                  </a:outerShdw>
                </a:effectLst>
                <a:latin typeface="+mn-lt"/>
                <a:ea typeface="+mn-ea"/>
                <a:cs typeface="+mn-cs"/>
              </a:defRPr>
            </a:lvl4pPr>
            <a:lvl5pPr marL="1234440" indent="-192024" algn="l" defTabSz="685800" rtl="0" eaLnBrk="1" latinLnBrk="0" hangingPunct="1">
              <a:spcBef>
                <a:spcPct val="20000"/>
              </a:spcBef>
              <a:buSzPct val="60000"/>
              <a:buFont typeface="Wingdings" pitchFamily="2" charset="2"/>
              <a:buChar char=""/>
              <a:defRPr sz="1125" kern="1200">
                <a:solidFill>
                  <a:schemeClr val="tx1"/>
                </a:solidFill>
                <a:effectLst>
                  <a:outerShdw blurRad="38100" dist="38100" dir="2700000" algn="tl">
                    <a:srgbClr val="000000">
                      <a:alpha val="43137"/>
                    </a:srgbClr>
                  </a:outerShdw>
                </a:effectLst>
                <a:latin typeface="+mn-lt"/>
                <a:ea typeface="+mn-ea"/>
                <a:cs typeface="+mn-cs"/>
              </a:defRPr>
            </a:lvl5pPr>
            <a:lvl6pPr marL="1474470" indent="-192024" algn="l" defTabSz="685800" rtl="0" eaLnBrk="1" latinLnBrk="0" hangingPunct="1">
              <a:spcBef>
                <a:spcPct val="20000"/>
              </a:spcBef>
              <a:buSzPct val="60000"/>
              <a:buFont typeface="Wingdings" pitchFamily="2" charset="2"/>
              <a:buChar char=""/>
              <a:defRPr sz="1050" kern="1200">
                <a:solidFill>
                  <a:schemeClr val="tx1"/>
                </a:solidFill>
                <a:effectLst>
                  <a:outerShdw blurRad="38100" dist="38100" dir="2700000" algn="ctr" rotWithShape="0">
                    <a:srgbClr val="000000">
                      <a:alpha val="43000"/>
                    </a:srgbClr>
                  </a:outerShdw>
                </a:effectLst>
                <a:latin typeface="+mn-lt"/>
                <a:ea typeface="+mn-ea"/>
                <a:cs typeface="+mn-cs"/>
              </a:defRPr>
            </a:lvl6pPr>
            <a:lvl7pPr marL="1680210" indent="-192024" algn="l" defTabSz="685800" rtl="0" eaLnBrk="1" latinLnBrk="0" hangingPunct="1">
              <a:spcBef>
                <a:spcPct val="20000"/>
              </a:spcBef>
              <a:buSzPct val="60000"/>
              <a:buFont typeface="Wingdings" pitchFamily="2" charset="2"/>
              <a:buChar char=""/>
              <a:defRPr sz="1050" kern="1200">
                <a:solidFill>
                  <a:schemeClr val="tx1"/>
                </a:solidFill>
                <a:effectLst>
                  <a:outerShdw blurRad="38100" dist="38100" dir="2700000" algn="ctr" rotWithShape="0">
                    <a:srgbClr val="000000">
                      <a:alpha val="43000"/>
                    </a:srgbClr>
                  </a:outerShdw>
                </a:effectLst>
                <a:latin typeface="+mn-lt"/>
                <a:ea typeface="+mn-ea"/>
                <a:cs typeface="+mn-cs"/>
              </a:defRPr>
            </a:lvl7pPr>
            <a:lvl8pPr marL="1885950" indent="-192024" algn="l" defTabSz="685800" rtl="0" eaLnBrk="1" latinLnBrk="0" hangingPunct="1">
              <a:spcBef>
                <a:spcPct val="20000"/>
              </a:spcBef>
              <a:buSzPct val="60000"/>
              <a:buFont typeface="Wingdings" pitchFamily="2" charset="2"/>
              <a:buChar char=""/>
              <a:defRPr sz="105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125980" indent="-192024" algn="l" defTabSz="685800" rtl="0" eaLnBrk="1" latinLnBrk="0" hangingPunct="1">
              <a:spcBef>
                <a:spcPct val="20000"/>
              </a:spcBef>
              <a:buSzPct val="60000"/>
              <a:buFont typeface="Wingdings" pitchFamily="2" charset="2"/>
              <a:buChar char=""/>
              <a:defRPr sz="105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0" indent="0" algn="ctr">
              <a:spcBef>
                <a:spcPts val="0"/>
              </a:spcBef>
              <a:buFont typeface="Wingdings" pitchFamily="2" charset="2"/>
              <a:buNone/>
            </a:pPr>
            <a:r>
              <a:rPr lang="en-US" sz="2400" dirty="0">
                <a:effectLst/>
                <a:latin typeface="Times New Roman" panose="02020603050405020304" pitchFamily="18" charset="0"/>
                <a:cs typeface="Times New Roman" panose="02020603050405020304" pitchFamily="18" charset="0"/>
              </a:rPr>
              <a:t>Major Project 2022-2023</a:t>
            </a:r>
          </a:p>
        </p:txBody>
      </p:sp>
      <p:sp>
        <p:nvSpPr>
          <p:cNvPr id="9" name="TextBox 8">
            <a:extLst>
              <a:ext uri="{FF2B5EF4-FFF2-40B4-BE49-F238E27FC236}">
                <a16:creationId xmlns:a16="http://schemas.microsoft.com/office/drawing/2014/main" id="{541ED3D2-2BF6-667E-E4E0-4506178324A3}"/>
              </a:ext>
            </a:extLst>
          </p:cNvPr>
          <p:cNvSpPr txBox="1"/>
          <p:nvPr/>
        </p:nvSpPr>
        <p:spPr>
          <a:xfrm>
            <a:off x="2796362" y="2933891"/>
            <a:ext cx="3551274" cy="2031325"/>
          </a:xfrm>
          <a:prstGeom prst="rect">
            <a:avLst/>
          </a:prstGeom>
          <a:noFill/>
        </p:spPr>
        <p:txBody>
          <a:bodyPr wrap="square" rtlCol="0">
            <a:spAutoFit/>
          </a:bodyPr>
          <a:lstStyle/>
          <a:p>
            <a:pPr lvl="0" algn="ctr"/>
            <a:r>
              <a:rPr lang="en-US" sz="1800" u="sng" dirty="0">
                <a:latin typeface="Times New Roman" panose="02020603050405020304" pitchFamily="18" charset="0"/>
                <a:cs typeface="Times New Roman" panose="02020603050405020304" pitchFamily="18" charset="0"/>
              </a:rPr>
              <a:t>Project made under the guidance of :</a:t>
            </a:r>
          </a:p>
          <a:p>
            <a:pPr lvl="0" algn="ctr"/>
            <a:r>
              <a:rPr lang="en-US" sz="1800" b="1" dirty="0">
                <a:latin typeface="Times New Roman" panose="02020603050405020304" pitchFamily="18" charset="0"/>
                <a:ea typeface="Fira Sans Extra Condensed" panose="020B0503050000020004"/>
                <a:cs typeface="Times New Roman" panose="02020603050405020304" pitchFamily="18" charset="0"/>
                <a:sym typeface="Fira Sans Extra Condensed" panose="020B0503050000020004"/>
              </a:rPr>
              <a:t>Prof. Pramila Mate</a:t>
            </a:r>
          </a:p>
          <a:p>
            <a:pPr marL="114300" indent="0" algn="ctr">
              <a:buNone/>
            </a:pPr>
            <a:r>
              <a:rPr lang="en-US" sz="1800" dirty="0">
                <a:latin typeface="Times New Roman" panose="02020603050405020304" pitchFamily="18" charset="0"/>
                <a:cs typeface="Times New Roman" panose="02020603050405020304" pitchFamily="18" charset="0"/>
              </a:rPr>
              <a:t>Associate Professor</a:t>
            </a:r>
          </a:p>
          <a:p>
            <a:pPr marL="114300" indent="0" algn="ctr">
              <a:buNone/>
            </a:pPr>
            <a:r>
              <a:rPr lang="en-IN" sz="1800" dirty="0">
                <a:latin typeface="Times New Roman" panose="02020603050405020304" pitchFamily="18" charset="0"/>
                <a:cs typeface="Times New Roman" panose="02020603050405020304" pitchFamily="18" charset="0"/>
              </a:rPr>
              <a:t>Terna Engineering College</a:t>
            </a:r>
          </a:p>
          <a:p>
            <a:pPr lvl="0"/>
            <a:endParaRPr lang="en-US" sz="1800" b="1" dirty="0">
              <a:latin typeface="Times New Roman" panose="02020603050405020304" pitchFamily="18" charset="0"/>
              <a:ea typeface="Fira Sans Extra Condensed" panose="020B0503050000020004"/>
              <a:cs typeface="Times New Roman" panose="02020603050405020304" pitchFamily="18" charset="0"/>
              <a:sym typeface="Fira Sans Extra Condensed" panose="020B0503050000020004"/>
            </a:endParaRPr>
          </a:p>
          <a:p>
            <a:endParaRPr lang="en-US" u="sng" dirty="0">
              <a:latin typeface="Times New Roman" panose="02020603050405020304" pitchFamily="18" charset="0"/>
              <a:cs typeface="Times New Roman" panose="02020603050405020304" pitchFamily="18" charset="0"/>
            </a:endParaRPr>
          </a:p>
          <a:p>
            <a:endParaRPr lang="en-IN" dirty="0"/>
          </a:p>
        </p:txBody>
      </p:sp>
      <p:pic>
        <p:nvPicPr>
          <p:cNvPr id="10" name="Google Shape;129;p19">
            <a:extLst>
              <a:ext uri="{FF2B5EF4-FFF2-40B4-BE49-F238E27FC236}">
                <a16:creationId xmlns:a16="http://schemas.microsoft.com/office/drawing/2014/main" id="{723231DD-71BE-D9C9-DF48-237485F57C9A}"/>
              </a:ext>
            </a:extLst>
          </p:cNvPr>
          <p:cNvPicPr preferRelativeResize="0"/>
          <p:nvPr/>
        </p:nvPicPr>
        <p:blipFill rotWithShape="1">
          <a:blip r:embed="rId3"/>
          <a:srcRect/>
          <a:stretch>
            <a:fillRect/>
          </a:stretch>
        </p:blipFill>
        <p:spPr>
          <a:xfrm>
            <a:off x="7697972" y="0"/>
            <a:ext cx="1446028" cy="711000"/>
          </a:xfrm>
          <a:prstGeom prst="rect">
            <a:avLst/>
          </a:prstGeom>
          <a:noFill/>
          <a:ln>
            <a:noFill/>
          </a:ln>
        </p:spPr>
      </p:pic>
    </p:spTree>
    <p:extLst>
      <p:ext uri="{BB962C8B-B14F-4D97-AF65-F5344CB8AC3E}">
        <p14:creationId xmlns:p14="http://schemas.microsoft.com/office/powerpoint/2010/main" val="2045462409"/>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952" y="273844"/>
            <a:ext cx="7877397" cy="994172"/>
          </a:xfrm>
        </p:spPr>
        <p:txBody>
          <a:bodyPr>
            <a:noAutofit/>
          </a:bodyPr>
          <a:lstStyle/>
          <a:p>
            <a:r>
              <a:rPr lang="en-US" sz="2400" b="1" u="sng" dirty="0">
                <a:latin typeface="Times New Roman" panose="02020603050405020304" pitchFamily="18" charset="0"/>
                <a:cs typeface="Times New Roman" panose="02020603050405020304" pitchFamily="18" charset="0"/>
              </a:rPr>
              <a:t>Problem Statement</a:t>
            </a:r>
            <a:endParaRPr lang="en-IN" sz="2400" b="1" u="sng" dirty="0">
              <a:latin typeface="Times New Roman" panose="02020603050405020304" pitchFamily="18" charset="0"/>
              <a:cs typeface="Times New Roman" panose="02020603050405020304" pitchFamily="18" charset="0"/>
            </a:endParaRPr>
          </a:p>
        </p:txBody>
      </p:sp>
      <p:pic>
        <p:nvPicPr>
          <p:cNvPr id="3" name="Google Shape;129;p19"/>
          <p:cNvPicPr preferRelativeResize="0"/>
          <p:nvPr/>
        </p:nvPicPr>
        <p:blipFill rotWithShape="1">
          <a:blip r:embed="rId2"/>
          <a:srcRect/>
          <a:stretch>
            <a:fillRect/>
          </a:stretch>
        </p:blipFill>
        <p:spPr>
          <a:xfrm>
            <a:off x="7697972" y="0"/>
            <a:ext cx="1446028" cy="711000"/>
          </a:xfrm>
          <a:prstGeom prst="rect">
            <a:avLst/>
          </a:prstGeom>
          <a:noFill/>
          <a:ln>
            <a:noFill/>
          </a:ln>
        </p:spPr>
      </p:pic>
      <p:sp>
        <p:nvSpPr>
          <p:cNvPr id="4" name="TextBox 3"/>
          <p:cNvSpPr txBox="1"/>
          <p:nvPr/>
        </p:nvSpPr>
        <p:spPr>
          <a:xfrm>
            <a:off x="637952" y="1541860"/>
            <a:ext cx="819770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retention and acquisition of users are the major concerns in telecom industry. The fast growth of marketplace in every business is giving rise to increased subscriber base. It has become necessary for service-providers to reduce the churn rate of customers since the inattention might negatively influence profitability of the company.</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Churn prediction contributes to identify those users who are likely to switch a company </a:t>
            </a:r>
          </a:p>
          <a:p>
            <a:r>
              <a:rPr lang="en-US" sz="1600" dirty="0">
                <a:latin typeface="Times New Roman" panose="02020603050405020304" pitchFamily="18" charset="0"/>
                <a:cs typeface="Times New Roman" panose="02020603050405020304" pitchFamily="18" charset="0"/>
              </a:rPr>
              <a:t>over another. Telecom is enduring the problem of ever-increasing churn rate. </a:t>
            </a:r>
          </a:p>
          <a:p>
            <a:r>
              <a:rPr lang="en-US" sz="1600" dirty="0">
                <a:latin typeface="Times New Roman" panose="02020603050405020304" pitchFamily="18" charset="0"/>
                <a:cs typeface="Times New Roman" panose="02020603050405020304" pitchFamily="18" charset="0"/>
              </a:rPr>
              <a:t>Machine learning algorithm techniques facilitate these telecom firms to be protected with </a:t>
            </a:r>
          </a:p>
          <a:p>
            <a:r>
              <a:rPr lang="en-US" sz="1600" dirty="0">
                <a:latin typeface="Times New Roman" panose="02020603050405020304" pitchFamily="18" charset="0"/>
                <a:cs typeface="Times New Roman" panose="02020603050405020304" pitchFamily="18" charset="0"/>
              </a:rPr>
              <a:t>efficient approaches for lessening the rate of churn. It must be the aim of the decision-maker and systems lessen the churn ratio since it is a recognized fact that comparatively existing customers are the most beneficial resources for companies than acquiring new one.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839972" y="584441"/>
            <a:ext cx="2604978"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2400" b="1" u="sng" dirty="0">
                <a:latin typeface="Times New Roman" panose="02020603050405020304" pitchFamily="18" charset="0"/>
                <a:cs typeface="Times New Roman" panose="02020603050405020304" pitchFamily="18" charset="0"/>
              </a:rPr>
              <a:t>Proposed System</a:t>
            </a:r>
            <a:r>
              <a:rPr lang="en-GB" sz="2400" b="1" u="sng" dirty="0">
                <a:latin typeface="Times New Roman" panose="02020603050405020304" pitchFamily="18" charset="0"/>
                <a:cs typeface="Times New Roman" panose="02020603050405020304" pitchFamily="18" charset="0"/>
              </a:rPr>
              <a:t> </a:t>
            </a:r>
            <a:endParaRPr sz="2400" b="1" u="sng" dirty="0">
              <a:latin typeface="Times New Roman" panose="02020603050405020304" pitchFamily="18" charset="0"/>
              <a:cs typeface="Times New Roman" panose="02020603050405020304" pitchFamily="18" charset="0"/>
            </a:endParaRPr>
          </a:p>
        </p:txBody>
      </p:sp>
      <p:pic>
        <p:nvPicPr>
          <p:cNvPr id="5" name="Google Shape;129;p19"/>
          <p:cNvPicPr preferRelativeResize="0"/>
          <p:nvPr/>
        </p:nvPicPr>
        <p:blipFill rotWithShape="1">
          <a:blip r:embed="rId3"/>
          <a:srcRect/>
          <a:stretch>
            <a:fillRect/>
          </a:stretch>
        </p:blipFill>
        <p:spPr>
          <a:xfrm>
            <a:off x="7697972" y="0"/>
            <a:ext cx="1446028" cy="711000"/>
          </a:xfrm>
          <a:prstGeom prst="rect">
            <a:avLst/>
          </a:prstGeom>
          <a:noFill/>
          <a:ln>
            <a:noFill/>
          </a:ln>
        </p:spPr>
      </p:pic>
      <p:sp>
        <p:nvSpPr>
          <p:cNvPr id="3" name="TextBox 2"/>
          <p:cNvSpPr txBox="1"/>
          <p:nvPr/>
        </p:nvSpPr>
        <p:spPr>
          <a:xfrm>
            <a:off x="671353" y="1069181"/>
            <a:ext cx="7800975" cy="350865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Proposed System is being made in Power BI tool which is offers the interactive data visualization and analytics tool for business intelligence (BI).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analysis of data is divided into various dashboards so clients can easily understand the situation of the business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system , we are predicting the customers that are at a high risk of leaving.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proposed system the aim is to increase the revenue of the company and helps in taking appropriate decision by analyzing the business problems . </a:t>
            </a:r>
          </a:p>
          <a:p>
            <a:endParaRPr lang="en-US" sz="1600" dirty="0">
              <a:latin typeface="Times New Roman" panose="02020603050405020304" pitchFamily="18" charset="0"/>
              <a:cs typeface="Times New Roman" panose="02020603050405020304" pitchFamily="18" charset="0"/>
            </a:endParaRPr>
          </a:p>
          <a:p>
            <a:pPr>
              <a:lnSpc>
                <a:spcPct val="200000"/>
              </a:lnSpc>
            </a:pPr>
            <a:r>
              <a:rPr lang="en-US" sz="1600" dirty="0">
                <a:latin typeface="Times New Roman" panose="02020603050405020304" pitchFamily="18" charset="0"/>
                <a:cs typeface="Times New Roman" panose="02020603050405020304" pitchFamily="18" charset="0"/>
              </a:rPr>
              <a:t>      </a:t>
            </a:r>
            <a:r>
              <a:rPr lang="en-US" sz="1600" u="sng" dirty="0">
                <a:latin typeface="Times New Roman" panose="02020603050405020304" pitchFamily="18" charset="0"/>
                <a:cs typeface="Times New Roman" panose="02020603050405020304" pitchFamily="18" charset="0"/>
              </a:rPr>
              <a:t> Advantage</a:t>
            </a:r>
            <a:r>
              <a:rPr lang="en-IN" altLang="en-US" sz="1600" u="sng" dirty="0">
                <a:latin typeface="Times New Roman" panose="02020603050405020304" pitchFamily="18" charset="0"/>
                <a:cs typeface="Times New Roman" panose="02020603050405020304" pitchFamily="18" charset="0"/>
              </a:rPr>
              <a:t>s:</a:t>
            </a:r>
            <a:endParaRPr lang="en-US" sz="1600" u="sng"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Proposed system is user friendly for users and clients.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of Proposed system is more than existing system. </a:t>
            </a:r>
          </a:p>
          <a:p>
            <a:endParaRPr lang="en-IN" dirty="0"/>
          </a:p>
        </p:txBody>
      </p:sp>
      <p:sp>
        <p:nvSpPr>
          <p:cNvPr id="6" name="Google Shape;360;p18"/>
          <p:cNvSpPr/>
          <p:nvPr/>
        </p:nvSpPr>
        <p:spPr>
          <a:xfrm>
            <a:off x="2044955" y="93641"/>
            <a:ext cx="4356744" cy="748859"/>
          </a:xfrm>
          <a:prstGeom prst="roundRect">
            <a:avLst>
              <a:gd name="adj" fmla="val 14082"/>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b="1" u="sng" dirty="0">
                <a:latin typeface="Times New Roman" panose="02020603050405020304" pitchFamily="18" charset="0"/>
                <a:cs typeface="Times New Roman" panose="02020603050405020304" pitchFamily="18" charset="0"/>
              </a:rPr>
              <a:t> </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35" y="601693"/>
            <a:ext cx="3244646" cy="218613"/>
          </a:xfrm>
        </p:spPr>
        <p:txBody>
          <a:bodyPr>
            <a:noAutofit/>
          </a:bodyPr>
          <a:lstStyle/>
          <a:p>
            <a:r>
              <a:rPr lang="en-IN" sz="2400" b="1" u="sng" dirty="0">
                <a:latin typeface="Times New Roman" panose="02020603050405020304" pitchFamily="18" charset="0"/>
                <a:cs typeface="Times New Roman" panose="02020603050405020304" pitchFamily="18" charset="0"/>
              </a:rPr>
              <a:t>Methodology</a:t>
            </a:r>
          </a:p>
        </p:txBody>
      </p:sp>
      <p:pic>
        <p:nvPicPr>
          <p:cNvPr id="90" name="Google Shape;129;p19"/>
          <p:cNvPicPr preferRelativeResize="0"/>
          <p:nvPr/>
        </p:nvPicPr>
        <p:blipFill rotWithShape="1">
          <a:blip r:embed="rId2"/>
          <a:srcRect/>
          <a:stretch>
            <a:fillRect/>
          </a:stretch>
        </p:blipFill>
        <p:spPr>
          <a:xfrm>
            <a:off x="7697972" y="0"/>
            <a:ext cx="1446028" cy="711000"/>
          </a:xfrm>
          <a:prstGeom prst="rect">
            <a:avLst/>
          </a:prstGeom>
          <a:noFill/>
          <a:ln>
            <a:noFill/>
          </a:ln>
        </p:spPr>
      </p:pic>
      <p:sp>
        <p:nvSpPr>
          <p:cNvPr id="27" name="Google Shape;360;p18"/>
          <p:cNvSpPr/>
          <p:nvPr/>
        </p:nvSpPr>
        <p:spPr>
          <a:xfrm>
            <a:off x="635" y="-14605"/>
            <a:ext cx="3332480" cy="846455"/>
          </a:xfrm>
          <a:prstGeom prst="roundRect">
            <a:avLst>
              <a:gd name="adj" fmla="val 14082"/>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IN" sz="2400"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409696" y="220804"/>
            <a:ext cx="3871453" cy="4701891"/>
          </a:xfrm>
          <a:prstGeom prst="rect">
            <a:avLst/>
          </a:prstGeom>
        </p:spPr>
      </p:pic>
      <p:sp>
        <p:nvSpPr>
          <p:cNvPr id="3" name="Text Box 2"/>
          <p:cNvSpPr txBox="1"/>
          <p:nvPr/>
        </p:nvSpPr>
        <p:spPr>
          <a:xfrm>
            <a:off x="814066" y="927324"/>
            <a:ext cx="1469445" cy="369332"/>
          </a:xfrm>
          <a:prstGeom prst="rect">
            <a:avLst/>
          </a:prstGeom>
          <a:noFill/>
        </p:spPr>
        <p:txBody>
          <a:bodyPr wrap="square" rtlCol="0">
            <a:spAutoFit/>
          </a:bodyPr>
          <a:lstStyle/>
          <a:p>
            <a:r>
              <a:rPr lang="en-IN" altLang="en-US" sz="1800" i="1"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rPr>
              <a:t>Flowchart :</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23209" y="4481948"/>
            <a:ext cx="1998921"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Figure 2: </a:t>
            </a:r>
          </a:p>
          <a:p>
            <a:pPr algn="ctr"/>
            <a:r>
              <a:rPr lang="en-US" sz="1600" u="sng" dirty="0">
                <a:latin typeface="Times New Roman" panose="02020603050405020304" pitchFamily="18" charset="0"/>
                <a:cs typeface="Times New Roman" panose="02020603050405020304" pitchFamily="18" charset="0"/>
              </a:rPr>
              <a:t>level 1 DFD </a:t>
            </a:r>
            <a:endParaRPr lang="en-IN" sz="1600" u="sng" dirty="0">
              <a:latin typeface="Times New Roman" panose="02020603050405020304" pitchFamily="18" charset="0"/>
              <a:cs typeface="Times New Roman" panose="02020603050405020304" pitchFamily="18" charset="0"/>
            </a:endParaRPr>
          </a:p>
        </p:txBody>
      </p:sp>
      <p:pic>
        <p:nvPicPr>
          <p:cNvPr id="8" name="Google Shape;129;p19"/>
          <p:cNvPicPr preferRelativeResize="0"/>
          <p:nvPr/>
        </p:nvPicPr>
        <p:blipFill rotWithShape="1">
          <a:blip r:embed="rId3"/>
          <a:srcRect/>
          <a:stretch>
            <a:fillRect/>
          </a:stretch>
        </p:blipFill>
        <p:spPr>
          <a:xfrm>
            <a:off x="7697972" y="0"/>
            <a:ext cx="1446028" cy="711000"/>
          </a:xfrm>
          <a:prstGeom prst="rect">
            <a:avLst/>
          </a:prstGeom>
          <a:noFill/>
          <a:ln>
            <a:noFill/>
          </a:ln>
        </p:spPr>
      </p:pic>
      <p:sp>
        <p:nvSpPr>
          <p:cNvPr id="9" name="Google Shape;360;p18"/>
          <p:cNvSpPr/>
          <p:nvPr/>
        </p:nvSpPr>
        <p:spPr>
          <a:xfrm>
            <a:off x="2438400" y="0"/>
            <a:ext cx="3397885" cy="920115"/>
          </a:xfrm>
          <a:prstGeom prst="roundRect">
            <a:avLst>
              <a:gd name="adj" fmla="val 14082"/>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IN" sz="24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4"/>
          <a:srcRect r="363" b="14556"/>
          <a:stretch>
            <a:fillRect/>
          </a:stretch>
        </p:blipFill>
        <p:spPr>
          <a:xfrm>
            <a:off x="3978910" y="1032510"/>
            <a:ext cx="4796155" cy="3435985"/>
          </a:xfrm>
          <a:prstGeom prst="rect">
            <a:avLst/>
          </a:prstGeom>
        </p:spPr>
      </p:pic>
      <p:sp>
        <p:nvSpPr>
          <p:cNvPr id="10" name="TextBox 9"/>
          <p:cNvSpPr txBox="1"/>
          <p:nvPr/>
        </p:nvSpPr>
        <p:spPr>
          <a:xfrm>
            <a:off x="722411" y="4484083"/>
            <a:ext cx="1998921"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Figure 1: </a:t>
            </a:r>
          </a:p>
          <a:p>
            <a:pPr algn="ctr"/>
            <a:r>
              <a:rPr lang="en-IN" sz="1600" u="sng" dirty="0">
                <a:latin typeface="Times New Roman" panose="02020603050405020304" pitchFamily="18" charset="0"/>
                <a:cs typeface="Times New Roman" panose="02020603050405020304" pitchFamily="18" charset="0"/>
              </a:rPr>
              <a:t>Level 0 DFD</a:t>
            </a:r>
          </a:p>
        </p:txBody>
      </p:sp>
      <p:sp>
        <p:nvSpPr>
          <p:cNvPr id="12" name="Rectangle: Rounded Corners 11"/>
          <p:cNvSpPr/>
          <p:nvPr/>
        </p:nvSpPr>
        <p:spPr>
          <a:xfrm>
            <a:off x="1117416" y="1170293"/>
            <a:ext cx="1061884" cy="6710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Set</a:t>
            </a:r>
          </a:p>
        </p:txBody>
      </p:sp>
      <p:cxnSp>
        <p:nvCxnSpPr>
          <p:cNvPr id="14" name="Straight Arrow Connector 13"/>
          <p:cNvCxnSpPr/>
          <p:nvPr/>
        </p:nvCxnSpPr>
        <p:spPr>
          <a:xfrm>
            <a:off x="1648523" y="1853542"/>
            <a:ext cx="0" cy="397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Rounded Corners 15"/>
          <p:cNvSpPr/>
          <p:nvPr/>
        </p:nvSpPr>
        <p:spPr>
          <a:xfrm>
            <a:off x="763455" y="2251301"/>
            <a:ext cx="1769807" cy="87752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Processing </a:t>
            </a:r>
          </a:p>
          <a:p>
            <a:pPr algn="ctr"/>
            <a:r>
              <a:rPr lang="en-IN" dirty="0"/>
              <a:t>And</a:t>
            </a:r>
          </a:p>
          <a:p>
            <a:pPr algn="ctr"/>
            <a:r>
              <a:rPr lang="en-IN" dirty="0"/>
              <a:t>Modelling</a:t>
            </a:r>
          </a:p>
        </p:txBody>
      </p:sp>
      <p:cxnSp>
        <p:nvCxnSpPr>
          <p:cNvPr id="17" name="Straight Arrow Connector 16"/>
          <p:cNvCxnSpPr/>
          <p:nvPr/>
        </p:nvCxnSpPr>
        <p:spPr>
          <a:xfrm>
            <a:off x="1648359" y="3153225"/>
            <a:ext cx="0" cy="397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p:cNvSpPr/>
          <p:nvPr/>
        </p:nvSpPr>
        <p:spPr>
          <a:xfrm>
            <a:off x="884025" y="3554831"/>
            <a:ext cx="1581374" cy="6710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Churn Analysis</a:t>
            </a:r>
          </a:p>
        </p:txBody>
      </p:sp>
      <p:sp>
        <p:nvSpPr>
          <p:cNvPr id="2" name="Text Box 1"/>
          <p:cNvSpPr txBox="1"/>
          <p:nvPr/>
        </p:nvSpPr>
        <p:spPr>
          <a:xfrm>
            <a:off x="806957" y="285750"/>
            <a:ext cx="2092239" cy="461665"/>
          </a:xfrm>
          <a:prstGeom prst="rect">
            <a:avLst/>
          </a:prstGeom>
          <a:noFill/>
        </p:spPr>
        <p:txBody>
          <a:bodyPr wrap="none" rtlCol="0">
            <a:spAutoFit/>
          </a:bodyPr>
          <a:lstStyle/>
          <a:p>
            <a:r>
              <a:rPr lang="en-IN" altLang="en-US" sz="2400" b="1" u="sng" dirty="0">
                <a:solidFill>
                  <a:schemeClr val="accent1"/>
                </a:solidFill>
                <a:latin typeface="Times New Roman" panose="02020603050405020304" pitchFamily="18" charset="0"/>
                <a:cs typeface="Times New Roman" panose="02020603050405020304" pitchFamily="18" charset="0"/>
              </a:rPr>
              <a:t>System Design</a:t>
            </a:r>
          </a:p>
        </p:txBody>
      </p:sp>
      <p:sp>
        <p:nvSpPr>
          <p:cNvPr id="3" name="Text Box 2"/>
          <p:cNvSpPr txBox="1"/>
          <p:nvPr/>
        </p:nvSpPr>
        <p:spPr>
          <a:xfrm>
            <a:off x="836969" y="746125"/>
            <a:ext cx="1587294" cy="338554"/>
          </a:xfrm>
          <a:prstGeom prst="rect">
            <a:avLst/>
          </a:prstGeom>
          <a:noFill/>
        </p:spPr>
        <p:txBody>
          <a:bodyPr wrap="none" rtlCol="0">
            <a:spAutoFit/>
          </a:bodyPr>
          <a:lstStyle/>
          <a:p>
            <a:r>
              <a:rPr lang="en-IN" altLang="en-US" sz="1600" b="1" u="sng" dirty="0">
                <a:latin typeface="Times New Roman" panose="02020603050405020304" pitchFamily="18" charset="0"/>
                <a:cs typeface="Times New Roman" panose="02020603050405020304" pitchFamily="18" charset="0"/>
              </a:rPr>
              <a:t>DFD diagrams </a:t>
            </a:r>
            <a:r>
              <a:rPr lang="en-IN" altLang="en-US" sz="1600" dirty="0">
                <a:latin typeface="Times New Roman" panose="02020603050405020304" pitchFamily="18" charset="0"/>
                <a:cs typeface="Times New Roman" panose="02020603050405020304" pitchFamily="18" charset="0"/>
              </a:rPr>
              <a:t>:</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17374" y="1971279"/>
            <a:ext cx="2956259" cy="1894749"/>
          </a:xfrm>
          <a:prstGeom prst="rect">
            <a:avLst/>
          </a:prstGeom>
          <a:noFill/>
        </p:spPr>
        <p:txBody>
          <a:bodyPr wrap="none" rtlCol="0">
            <a:spAutoFit/>
          </a:bodyPr>
          <a:lstStyle/>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Home module</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Summary module</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Details module</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Churn Reasons</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Ask Question Module </a:t>
            </a:r>
            <a:r>
              <a:rPr lang="en-US" sz="1600" dirty="0" err="1">
                <a:latin typeface="Times New Roman" panose="02020603050405020304" pitchFamily="18" charset="0"/>
                <a:cs typeface="Times New Roman" panose="02020603050405020304" pitchFamily="18" charset="0"/>
              </a:rPr>
              <a:t>module</a:t>
            </a:r>
            <a:endParaRPr lang="en-US" sz="1600"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617374" y="718185"/>
            <a:ext cx="6316153" cy="461665"/>
          </a:xfrm>
          <a:prstGeom prst="rect">
            <a:avLst/>
          </a:prstGeom>
          <a:noFill/>
        </p:spPr>
        <p:txBody>
          <a:bodyPr wrap="none" rtlCol="0">
            <a:spAutoFit/>
          </a:bodyPr>
          <a:lstStyle/>
          <a:p>
            <a:r>
              <a:rPr lang="en-IN" altLang="en-US" sz="2400" b="1" u="sng" dirty="0">
                <a:solidFill>
                  <a:schemeClr val="accent1"/>
                </a:solidFill>
                <a:latin typeface="Times New Roman" panose="02020603050405020304" pitchFamily="18" charset="0"/>
                <a:cs typeface="Times New Roman" panose="02020603050405020304" pitchFamily="18" charset="0"/>
              </a:rPr>
              <a:t>Functional And Non-Functional Requirements</a:t>
            </a:r>
          </a:p>
        </p:txBody>
      </p:sp>
      <p:sp>
        <p:nvSpPr>
          <p:cNvPr id="7" name="Text Box 6"/>
          <p:cNvSpPr txBox="1"/>
          <p:nvPr/>
        </p:nvSpPr>
        <p:spPr>
          <a:xfrm>
            <a:off x="617374" y="1325562"/>
            <a:ext cx="2732479" cy="369332"/>
          </a:xfrm>
          <a:prstGeom prst="rect">
            <a:avLst/>
          </a:prstGeom>
          <a:noFill/>
        </p:spPr>
        <p:txBody>
          <a:bodyPr wrap="none" rtlCol="0">
            <a:spAutoFit/>
          </a:bodyPr>
          <a:lstStyle/>
          <a:p>
            <a:r>
              <a:rPr lang="en-IN" altLang="en-US" sz="1800" b="1" u="sng" dirty="0">
                <a:latin typeface="Times New Roman" panose="02020603050405020304" pitchFamily="18" charset="0"/>
                <a:cs typeface="Times New Roman" panose="02020603050405020304" pitchFamily="18" charset="0"/>
              </a:rPr>
              <a:t>Functional Requirement </a:t>
            </a:r>
            <a:r>
              <a:rPr lang="en-IN" altLang="en-US" sz="1800" b="1" dirty="0">
                <a:latin typeface="Times New Roman" panose="02020603050405020304" pitchFamily="18" charset="0"/>
                <a:cs typeface="Times New Roman" panose="02020603050405020304" pitchFamily="18" charset="0"/>
              </a:rPr>
              <a:t>:</a:t>
            </a:r>
          </a:p>
        </p:txBody>
      </p:sp>
      <p:pic>
        <p:nvPicPr>
          <p:cNvPr id="2" name="Google Shape;129;p19">
            <a:extLst>
              <a:ext uri="{FF2B5EF4-FFF2-40B4-BE49-F238E27FC236}">
                <a16:creationId xmlns:a16="http://schemas.microsoft.com/office/drawing/2014/main" id="{1F8ED972-BCBE-D072-9379-A2229BE48272}"/>
              </a:ext>
            </a:extLst>
          </p:cNvPr>
          <p:cNvPicPr preferRelativeResize="0"/>
          <p:nvPr/>
        </p:nvPicPr>
        <p:blipFill rotWithShape="1">
          <a:blip r:embed="rId2"/>
          <a:srcRect/>
          <a:stretch>
            <a:fillRect/>
          </a:stretch>
        </p:blipFill>
        <p:spPr>
          <a:xfrm>
            <a:off x="7697972" y="0"/>
            <a:ext cx="1446028" cy="711000"/>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10540" y="1665501"/>
            <a:ext cx="3260090" cy="221599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Maintainability</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Reliability</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Availability</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Portability</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Usability</a:t>
            </a:r>
          </a:p>
          <a:p>
            <a:pPr marL="285750" indent="-285750" algn="l"/>
            <a:endParaRPr lang="en-US" sz="18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810540" y="1057962"/>
            <a:ext cx="3405505" cy="369332"/>
          </a:xfrm>
          <a:prstGeom prst="rect">
            <a:avLst/>
          </a:prstGeom>
          <a:noFill/>
        </p:spPr>
        <p:txBody>
          <a:bodyPr wrap="square" rtlCol="0">
            <a:spAutoFit/>
          </a:bodyPr>
          <a:lstStyle/>
          <a:p>
            <a:pPr algn="l"/>
            <a:r>
              <a:rPr lang="en-US" sz="1800" b="1" u="sng" dirty="0">
                <a:latin typeface="Times New Roman" panose="02020603050405020304" pitchFamily="18" charset="0"/>
                <a:cs typeface="Times New Roman" panose="02020603050405020304" pitchFamily="18" charset="0"/>
                <a:sym typeface="+mn-ea"/>
              </a:rPr>
              <a:t>Non-Functional Requirements</a:t>
            </a:r>
            <a:r>
              <a:rPr lang="en-IN" altLang="en-US" sz="1800" b="1" u="sng" dirty="0">
                <a:latin typeface="Times New Roman" panose="02020603050405020304" pitchFamily="18" charset="0"/>
                <a:cs typeface="Times New Roman" panose="02020603050405020304" pitchFamily="18" charset="0"/>
                <a:sym typeface="+mn-ea"/>
              </a:rPr>
              <a:t> </a:t>
            </a:r>
            <a:r>
              <a:rPr lang="en-IN" altLang="en-US" sz="1800" b="1" dirty="0">
                <a:latin typeface="Times New Roman" panose="02020603050405020304" pitchFamily="18" charset="0"/>
                <a:cs typeface="Times New Roman" panose="02020603050405020304" pitchFamily="18" charset="0"/>
                <a:sym typeface="+mn-ea"/>
              </a:rPr>
              <a:t>:</a:t>
            </a:r>
          </a:p>
        </p:txBody>
      </p:sp>
      <p:pic>
        <p:nvPicPr>
          <p:cNvPr id="3" name="Google Shape;129;p19">
            <a:extLst>
              <a:ext uri="{FF2B5EF4-FFF2-40B4-BE49-F238E27FC236}">
                <a16:creationId xmlns:a16="http://schemas.microsoft.com/office/drawing/2014/main" id="{622B565F-D9F5-3053-3DE3-66D7A56A59AE}"/>
              </a:ext>
            </a:extLst>
          </p:cNvPr>
          <p:cNvPicPr preferRelativeResize="0"/>
          <p:nvPr/>
        </p:nvPicPr>
        <p:blipFill rotWithShape="1">
          <a:blip r:embed="rId2"/>
          <a:srcRect/>
          <a:stretch>
            <a:fillRect/>
          </a:stretch>
        </p:blipFill>
        <p:spPr>
          <a:xfrm>
            <a:off x="7697972" y="0"/>
            <a:ext cx="1446028" cy="711000"/>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l="29007" t="21332" r="31269" b="32482"/>
          <a:stretch>
            <a:fillRect/>
          </a:stretch>
        </p:blipFill>
        <p:spPr>
          <a:xfrm>
            <a:off x="1199146" y="1087593"/>
            <a:ext cx="5509260" cy="3245485"/>
          </a:xfrm>
          <a:prstGeom prst="rect">
            <a:avLst/>
          </a:prstGeom>
          <a:ln>
            <a:noFill/>
          </a:ln>
        </p:spPr>
      </p:pic>
      <p:sp>
        <p:nvSpPr>
          <p:cNvPr id="5" name="Text Box 4"/>
          <p:cNvSpPr txBox="1"/>
          <p:nvPr/>
        </p:nvSpPr>
        <p:spPr>
          <a:xfrm>
            <a:off x="578751" y="597770"/>
            <a:ext cx="3375025" cy="369332"/>
          </a:xfrm>
          <a:prstGeom prst="rect">
            <a:avLst/>
          </a:prstGeom>
          <a:noFill/>
        </p:spPr>
        <p:txBody>
          <a:bodyPr wrap="square" rtlCol="0">
            <a:spAutoFit/>
          </a:bodyPr>
          <a:lstStyle/>
          <a:p>
            <a:r>
              <a:rPr lang="en-IN" altLang="en-US" b="1" u="sng" dirty="0">
                <a:latin typeface="Times New Roman" panose="02020603050405020304" pitchFamily="18" charset="0"/>
                <a:cs typeface="Times New Roman" panose="02020603050405020304" pitchFamily="18" charset="0"/>
              </a:rPr>
              <a:t>SDLC Waterfall model</a:t>
            </a:r>
          </a:p>
        </p:txBody>
      </p:sp>
      <p:pic>
        <p:nvPicPr>
          <p:cNvPr id="2" name="Google Shape;129;p19">
            <a:extLst>
              <a:ext uri="{FF2B5EF4-FFF2-40B4-BE49-F238E27FC236}">
                <a16:creationId xmlns:a16="http://schemas.microsoft.com/office/drawing/2014/main" id="{F2C83B9F-BC33-0C87-479C-679A2ED36994}"/>
              </a:ext>
            </a:extLst>
          </p:cNvPr>
          <p:cNvPicPr preferRelativeResize="0"/>
          <p:nvPr/>
        </p:nvPicPr>
        <p:blipFill rotWithShape="1">
          <a:blip r:embed="rId3"/>
          <a:srcRect/>
          <a:stretch>
            <a:fillRect/>
          </a:stretch>
        </p:blipFill>
        <p:spPr>
          <a:xfrm>
            <a:off x="7697972" y="0"/>
            <a:ext cx="1446028" cy="711000"/>
          </a:xfrm>
          <a:prstGeom prst="rect">
            <a:avLst/>
          </a:prstGeom>
          <a:noFill/>
          <a:ln>
            <a:noFill/>
          </a:ln>
        </p:spPr>
      </p:pic>
      <p:sp>
        <p:nvSpPr>
          <p:cNvPr id="6" name="TextBox 5">
            <a:extLst>
              <a:ext uri="{FF2B5EF4-FFF2-40B4-BE49-F238E27FC236}">
                <a16:creationId xmlns:a16="http://schemas.microsoft.com/office/drawing/2014/main" id="{70FC1815-296D-7DBE-48EC-2E83E0553955}"/>
              </a:ext>
            </a:extLst>
          </p:cNvPr>
          <p:cNvSpPr txBox="1"/>
          <p:nvPr/>
        </p:nvSpPr>
        <p:spPr>
          <a:xfrm>
            <a:off x="1885743" y="4453569"/>
            <a:ext cx="4136066" cy="615553"/>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Figure 3: </a:t>
            </a:r>
            <a:r>
              <a:rPr lang="en-IN" altLang="en-US" sz="1600" u="sng" dirty="0">
                <a:latin typeface="Times New Roman" panose="02020603050405020304" pitchFamily="18" charset="0"/>
                <a:cs typeface="Times New Roman" panose="02020603050405020304" pitchFamily="18" charset="0"/>
              </a:rPr>
              <a:t>SDLC Waterfall model</a:t>
            </a:r>
          </a:p>
          <a:p>
            <a:pPr algn="ctr"/>
            <a:endParaRPr lang="en-IN" sz="18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60;p18"/>
          <p:cNvSpPr/>
          <p:nvPr/>
        </p:nvSpPr>
        <p:spPr>
          <a:xfrm>
            <a:off x="-288759" y="436214"/>
            <a:ext cx="3499427" cy="527685"/>
          </a:xfrm>
          <a:prstGeom prst="roundRect">
            <a:avLst>
              <a:gd name="adj" fmla="val 14082"/>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u="sng" dirty="0">
                <a:latin typeface="Times New Roman" panose="02020603050405020304" pitchFamily="18" charset="0"/>
                <a:cs typeface="Times New Roman" panose="02020603050405020304" pitchFamily="18" charset="0"/>
              </a:rPr>
              <a:t>Use Case Diagram</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633" r="11130" b="9337"/>
          <a:stretch/>
        </p:blipFill>
        <p:spPr>
          <a:xfrm>
            <a:off x="2402958" y="616689"/>
            <a:ext cx="5007935" cy="4104167"/>
          </a:xfrm>
          <a:prstGeom prst="rect">
            <a:avLst/>
          </a:prstGeom>
        </p:spPr>
      </p:pic>
      <p:pic>
        <p:nvPicPr>
          <p:cNvPr id="4" name="Google Shape;129;p19">
            <a:extLst>
              <a:ext uri="{FF2B5EF4-FFF2-40B4-BE49-F238E27FC236}">
                <a16:creationId xmlns:a16="http://schemas.microsoft.com/office/drawing/2014/main" id="{452F3FBE-4ACA-69F9-7BF5-B2DDA279DA38}"/>
              </a:ext>
            </a:extLst>
          </p:cNvPr>
          <p:cNvPicPr preferRelativeResize="0"/>
          <p:nvPr/>
        </p:nvPicPr>
        <p:blipFill rotWithShape="1">
          <a:blip r:embed="rId3"/>
          <a:srcRect/>
          <a:stretch>
            <a:fillRect/>
          </a:stretch>
        </p:blipFill>
        <p:spPr>
          <a:xfrm>
            <a:off x="7697972" y="0"/>
            <a:ext cx="1446028" cy="711000"/>
          </a:xfrm>
          <a:prstGeom prst="rect">
            <a:avLst/>
          </a:prstGeom>
          <a:noFill/>
          <a:ln>
            <a:noFill/>
          </a:ln>
        </p:spPr>
      </p:pic>
      <p:sp>
        <p:nvSpPr>
          <p:cNvPr id="6" name="TextBox 5">
            <a:extLst>
              <a:ext uri="{FF2B5EF4-FFF2-40B4-BE49-F238E27FC236}">
                <a16:creationId xmlns:a16="http://schemas.microsoft.com/office/drawing/2014/main" id="{D5A482CB-8665-7466-C21B-7065DB44B269}"/>
              </a:ext>
            </a:extLst>
          </p:cNvPr>
          <p:cNvSpPr txBox="1"/>
          <p:nvPr/>
        </p:nvSpPr>
        <p:spPr>
          <a:xfrm>
            <a:off x="2620925" y="4665034"/>
            <a:ext cx="4572000" cy="338554"/>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Figure 4: </a:t>
            </a:r>
            <a:r>
              <a:rPr lang="en-IN" sz="1600" u="sng" dirty="0">
                <a:latin typeface="Times New Roman" panose="02020603050405020304" pitchFamily="18" charset="0"/>
                <a:cs typeface="Times New Roman" panose="02020603050405020304" pitchFamily="18" charset="0"/>
              </a:rPr>
              <a:t>Use Case Diagram</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61" name="Group 14861"/>
          <p:cNvGrpSpPr/>
          <p:nvPr/>
        </p:nvGrpSpPr>
        <p:grpSpPr>
          <a:xfrm>
            <a:off x="1104310" y="1095425"/>
            <a:ext cx="6694911" cy="3553429"/>
            <a:chOff x="0" y="0"/>
            <a:chExt cx="6695038" cy="2940705"/>
          </a:xfrm>
        </p:grpSpPr>
        <p:sp>
          <p:nvSpPr>
            <p:cNvPr id="1552" name="Rectangle 1552"/>
            <p:cNvSpPr/>
            <p:nvPr/>
          </p:nvSpPr>
          <p:spPr>
            <a:xfrm>
              <a:off x="6635750" y="2304801"/>
              <a:ext cx="59288" cy="262525"/>
            </a:xfrm>
            <a:prstGeom prst="rect">
              <a:avLst/>
            </a:prstGeom>
            <a:ln>
              <a:noFill/>
            </a:ln>
          </p:spPr>
          <p:txBody>
            <a:bodyPr horzOverflow="overflow" vert="horz" lIns="0" tIns="0" rIns="0" bIns="0" rtlCol="0">
              <a:noAutofit/>
            </a:bodyPr>
            <a:lstStyle/>
            <a:p>
              <a:pPr marL="0" indent="0" algn="l">
                <a:lnSpc>
                  <a:spcPct val="108000"/>
                </a:lnSpc>
                <a:spcAft>
                  <a:spcPts val="800"/>
                </a:spcAft>
              </a:pPr>
              <a:endParaRPr lang="en-US" altLang="zh-CN" sz="1200" kern="1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830" name="Rectangle 14830"/>
            <p:cNvSpPr/>
            <p:nvPr/>
          </p:nvSpPr>
          <p:spPr>
            <a:xfrm>
              <a:off x="3745611" y="2678181"/>
              <a:ext cx="59288" cy="262524"/>
            </a:xfrm>
            <a:prstGeom prst="rect">
              <a:avLst/>
            </a:prstGeom>
            <a:ln>
              <a:noFill/>
            </a:ln>
          </p:spPr>
          <p:txBody>
            <a:bodyPr horzOverflow="overflow" vert="horz" lIns="0" tIns="0" rIns="0" bIns="0" rtlCol="0">
              <a:noAutofit/>
            </a:bodyPr>
            <a:lstStyle/>
            <a:p>
              <a:pPr marL="0" indent="0" algn="l">
                <a:lnSpc>
                  <a:spcPct val="108000"/>
                </a:lnSpc>
                <a:spcAft>
                  <a:spcPts val="800"/>
                </a:spcAft>
              </a:pPr>
              <a:endParaRPr lang="en-US" altLang="zh-CN" sz="1200" kern="1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572" name="Picture 1572"/>
            <p:cNvPicPr/>
            <p:nvPr/>
          </p:nvPicPr>
          <p:blipFill>
            <a:blip r:embed="rId2"/>
            <a:stretch>
              <a:fillRect/>
            </a:stretch>
          </p:blipFill>
          <p:spPr>
            <a:xfrm>
              <a:off x="6350" y="6350"/>
              <a:ext cx="6601460" cy="2428875"/>
            </a:xfrm>
            <a:prstGeom prst="rect">
              <a:avLst/>
            </a:prstGeom>
          </p:spPr>
        </p:pic>
        <p:sp>
          <p:nvSpPr>
            <p:cNvPr id="1573" name="Shape 1573"/>
            <p:cNvSpPr/>
            <p:nvPr/>
          </p:nvSpPr>
          <p:spPr>
            <a:xfrm>
              <a:off x="0" y="0"/>
              <a:ext cx="6614160" cy="2441575"/>
            </a:xfrm>
            <a:custGeom>
              <a:avLst/>
              <a:gdLst/>
              <a:ahLst/>
              <a:cxnLst/>
              <a:rect l="0" t="0" r="0" b="0"/>
              <a:pathLst>
                <a:path w="6614160" h="2441575">
                  <a:moveTo>
                    <a:pt x="0" y="2441575"/>
                  </a:moveTo>
                  <a:lnTo>
                    <a:pt x="6614160" y="2441575"/>
                  </a:lnTo>
                  <a:lnTo>
                    <a:pt x="6614160" y="0"/>
                  </a:lnTo>
                  <a:lnTo>
                    <a:pt x="0" y="0"/>
                  </a:lnTo>
                  <a:close/>
                </a:path>
              </a:pathLst>
            </a:custGeom>
            <a:ln w="12700" cap="sq">
              <a:miter lim="127000"/>
            </a:ln>
          </p:spPr>
          <p:style>
            <a:lnRef idx="1">
              <a:srgbClr val="000000"/>
            </a:lnRef>
            <a:fillRef idx="0">
              <a:srgbClr val="000000">
                <a:alpha val="0"/>
              </a:srgbClr>
            </a:fillRef>
            <a:effectRef idx="0">
              <a:scrgbClr r="0" g="0" b="0"/>
            </a:effectRef>
            <a:fontRef idx="none"/>
          </p:style>
        </p:sp>
      </p:grpSp>
      <p:sp>
        <p:nvSpPr>
          <p:cNvPr id="3" name="Text Box 2"/>
          <p:cNvSpPr txBox="1"/>
          <p:nvPr/>
        </p:nvSpPr>
        <p:spPr>
          <a:xfrm>
            <a:off x="453447" y="552976"/>
            <a:ext cx="1832553" cy="338554"/>
          </a:xfrm>
          <a:prstGeom prst="rect">
            <a:avLst/>
          </a:prstGeom>
          <a:noFill/>
        </p:spPr>
        <p:txBody>
          <a:bodyPr wrap="none" rtlCol="0">
            <a:spAutoFit/>
          </a:bodyPr>
          <a:lstStyle/>
          <a:p>
            <a:r>
              <a:rPr lang="en-IN" altLang="en-US" sz="1600" b="1" u="sng" dirty="0">
                <a:latin typeface="Times New Roman" panose="02020603050405020304" pitchFamily="18" charset="0"/>
                <a:cs typeface="Times New Roman" panose="02020603050405020304" pitchFamily="18" charset="0"/>
              </a:rPr>
              <a:t>Sequence Diagram</a:t>
            </a:r>
          </a:p>
        </p:txBody>
      </p:sp>
      <p:pic>
        <p:nvPicPr>
          <p:cNvPr id="2" name="Google Shape;129;p19">
            <a:extLst>
              <a:ext uri="{FF2B5EF4-FFF2-40B4-BE49-F238E27FC236}">
                <a16:creationId xmlns:a16="http://schemas.microsoft.com/office/drawing/2014/main" id="{62B2E10A-5DCA-C8B1-959A-563C91048B81}"/>
              </a:ext>
            </a:extLst>
          </p:cNvPr>
          <p:cNvPicPr preferRelativeResize="0"/>
          <p:nvPr/>
        </p:nvPicPr>
        <p:blipFill rotWithShape="1">
          <a:blip r:embed="rId3"/>
          <a:srcRect/>
          <a:stretch>
            <a:fillRect/>
          </a:stretch>
        </p:blipFill>
        <p:spPr>
          <a:xfrm>
            <a:off x="7697972" y="0"/>
            <a:ext cx="1446028" cy="711000"/>
          </a:xfrm>
          <a:prstGeom prst="rect">
            <a:avLst/>
          </a:prstGeom>
          <a:noFill/>
          <a:ln>
            <a:noFill/>
          </a:ln>
        </p:spPr>
      </p:pic>
      <p:sp>
        <p:nvSpPr>
          <p:cNvPr id="4" name="TextBox 3">
            <a:extLst>
              <a:ext uri="{FF2B5EF4-FFF2-40B4-BE49-F238E27FC236}">
                <a16:creationId xmlns:a16="http://schemas.microsoft.com/office/drawing/2014/main" id="{BA7A81D3-8341-C468-6F78-167F1C0147DE}"/>
              </a:ext>
            </a:extLst>
          </p:cNvPr>
          <p:cNvSpPr txBox="1"/>
          <p:nvPr/>
        </p:nvSpPr>
        <p:spPr>
          <a:xfrm>
            <a:off x="2286000" y="4400868"/>
            <a:ext cx="4572000" cy="338554"/>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Figure 5: </a:t>
            </a:r>
            <a:r>
              <a:rPr lang="en-IN" altLang="en-US" sz="1600" u="sng" dirty="0">
                <a:latin typeface="Times New Roman" panose="02020603050405020304" pitchFamily="18" charset="0"/>
                <a:cs typeface="Times New Roman" panose="02020603050405020304" pitchFamily="18" charset="0"/>
              </a:rPr>
              <a:t>Sequence Diagram</a:t>
            </a: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949" y="382475"/>
            <a:ext cx="3729013" cy="338554"/>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Gantt Chart (Timeline Chart) </a:t>
            </a:r>
            <a:endParaRPr lang="en-IN" sz="1600" b="1" u="sng" dirty="0">
              <a:latin typeface="Times New Roman" panose="02020603050405020304" pitchFamily="18" charset="0"/>
              <a:cs typeface="Times New Roman" panose="02020603050405020304" pitchFamily="18" charset="0"/>
            </a:endParaRPr>
          </a:p>
        </p:txBody>
      </p:sp>
      <p:pic>
        <p:nvPicPr>
          <p:cNvPr id="3" name="Google Shape;129;p19">
            <a:extLst>
              <a:ext uri="{FF2B5EF4-FFF2-40B4-BE49-F238E27FC236}">
                <a16:creationId xmlns:a16="http://schemas.microsoft.com/office/drawing/2014/main" id="{FC62FE6B-2C0B-63A0-2DAE-035D642A086D}"/>
              </a:ext>
            </a:extLst>
          </p:cNvPr>
          <p:cNvPicPr preferRelativeResize="0"/>
          <p:nvPr/>
        </p:nvPicPr>
        <p:blipFill rotWithShape="1">
          <a:blip r:embed="rId2"/>
          <a:srcRect/>
          <a:stretch>
            <a:fillRect/>
          </a:stretch>
        </p:blipFill>
        <p:spPr>
          <a:xfrm>
            <a:off x="7697972" y="0"/>
            <a:ext cx="1446028" cy="711000"/>
          </a:xfrm>
          <a:prstGeom prst="rect">
            <a:avLst/>
          </a:prstGeom>
          <a:noFill/>
          <a:ln>
            <a:noFill/>
          </a:ln>
        </p:spPr>
      </p:pic>
      <p:sp>
        <p:nvSpPr>
          <p:cNvPr id="7" name="TextBox 6">
            <a:extLst>
              <a:ext uri="{FF2B5EF4-FFF2-40B4-BE49-F238E27FC236}">
                <a16:creationId xmlns:a16="http://schemas.microsoft.com/office/drawing/2014/main" id="{BD14318C-4E3D-9318-167E-731EB7E937AC}"/>
              </a:ext>
            </a:extLst>
          </p:cNvPr>
          <p:cNvSpPr txBox="1"/>
          <p:nvPr/>
        </p:nvSpPr>
        <p:spPr>
          <a:xfrm>
            <a:off x="2286000" y="4761025"/>
            <a:ext cx="4572000" cy="338554"/>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Figure 6: </a:t>
            </a:r>
            <a:r>
              <a:rPr lang="en-US" sz="1600" u="sng" dirty="0">
                <a:latin typeface="Times New Roman" panose="02020603050405020304" pitchFamily="18" charset="0"/>
                <a:cs typeface="Times New Roman" panose="02020603050405020304" pitchFamily="18" charset="0"/>
              </a:rPr>
              <a:t>Gantt Chart</a:t>
            </a:r>
            <a:endParaRPr lang="en-IN" sz="16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1CFE6C-B4E6-B109-986B-804D80B9595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7096"/>
          <a:stretch/>
        </p:blipFill>
        <p:spPr>
          <a:xfrm>
            <a:off x="1164479" y="861988"/>
            <a:ext cx="6815042" cy="3899037"/>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9" name="Google Shape;1859;p37"/>
          <p:cNvSpPr/>
          <p:nvPr/>
        </p:nvSpPr>
        <p:spPr>
          <a:xfrm>
            <a:off x="310756" y="430650"/>
            <a:ext cx="6247120" cy="560700"/>
          </a:xfrm>
          <a:prstGeom prst="roundRect">
            <a:avLst>
              <a:gd name="adj" fmla="val 50000"/>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2400" b="1" u="sng" dirty="0">
                <a:solidFill>
                  <a:schemeClr val="accent1"/>
                </a:solidFill>
                <a:latin typeface="Times New Roman" panose="02020603050405020304" pitchFamily="18" charset="0"/>
                <a:cs typeface="Times New Roman" panose="02020603050405020304" pitchFamily="18" charset="0"/>
              </a:rPr>
              <a:t>Team members</a:t>
            </a:r>
          </a:p>
        </p:txBody>
      </p:sp>
      <p:pic>
        <p:nvPicPr>
          <p:cNvPr id="42" name="Google Shape;129;p19"/>
          <p:cNvPicPr preferRelativeResize="0"/>
          <p:nvPr/>
        </p:nvPicPr>
        <p:blipFill rotWithShape="1">
          <a:blip r:embed="rId3"/>
          <a:srcRect/>
          <a:stretch>
            <a:fillRect/>
          </a:stretch>
        </p:blipFill>
        <p:spPr>
          <a:xfrm>
            <a:off x="7697972" y="0"/>
            <a:ext cx="1446028" cy="711000"/>
          </a:xfrm>
          <a:prstGeom prst="rect">
            <a:avLst/>
          </a:prstGeom>
          <a:noFill/>
          <a:ln>
            <a:noFill/>
          </a:ln>
        </p:spPr>
      </p:pic>
      <p:graphicFrame>
        <p:nvGraphicFramePr>
          <p:cNvPr id="2" name="Table 1">
            <a:extLst>
              <a:ext uri="{FF2B5EF4-FFF2-40B4-BE49-F238E27FC236}">
                <a16:creationId xmlns:a16="http://schemas.microsoft.com/office/drawing/2014/main" id="{BF82B287-353A-7894-369A-EFAB0E029315}"/>
              </a:ext>
            </a:extLst>
          </p:cNvPr>
          <p:cNvGraphicFramePr>
            <a:graphicFrameLocks noGrp="1"/>
          </p:cNvGraphicFramePr>
          <p:nvPr>
            <p:extLst>
              <p:ext uri="{D42A27DB-BD31-4B8C-83A1-F6EECF244321}">
                <p14:modId xmlns:p14="http://schemas.microsoft.com/office/powerpoint/2010/main" val="1755302804"/>
              </p:ext>
            </p:extLst>
          </p:nvPr>
        </p:nvGraphicFramePr>
        <p:xfrm>
          <a:off x="1712554" y="1828239"/>
          <a:ext cx="5718892" cy="1285832"/>
        </p:xfrm>
        <a:graphic>
          <a:graphicData uri="http://schemas.openxmlformats.org/drawingml/2006/table">
            <a:tbl>
              <a:tblPr firstRow="1" firstCol="1" bandRow="1">
                <a:tableStyleId>{2D5ABB26-0587-4C30-8999-92F81FD0307C}</a:tableStyleId>
              </a:tblPr>
              <a:tblGrid>
                <a:gridCol w="3252138">
                  <a:extLst>
                    <a:ext uri="{9D8B030D-6E8A-4147-A177-3AD203B41FA5}">
                      <a16:colId xmlns:a16="http://schemas.microsoft.com/office/drawing/2014/main" val="2793704106"/>
                    </a:ext>
                  </a:extLst>
                </a:gridCol>
                <a:gridCol w="2466754">
                  <a:extLst>
                    <a:ext uri="{9D8B030D-6E8A-4147-A177-3AD203B41FA5}">
                      <a16:colId xmlns:a16="http://schemas.microsoft.com/office/drawing/2014/main" val="2507713206"/>
                    </a:ext>
                  </a:extLst>
                </a:gridCol>
              </a:tblGrid>
              <a:tr h="330171">
                <a:tc>
                  <a:txBody>
                    <a:bodyPr/>
                    <a:lstStyle/>
                    <a:p>
                      <a:pPr marL="520700" indent="-6350" algn="l">
                        <a:lnSpc>
                          <a:spcPct val="107000"/>
                        </a:lnSpc>
                        <a:spcAft>
                          <a:spcPts val="20"/>
                        </a:spcAft>
                      </a:pPr>
                      <a:r>
                        <a:rPr lang="en-IN" sz="1600" dirty="0">
                          <a:effectLst/>
                          <a:latin typeface="Times New Roman" panose="02020603050405020304" pitchFamily="18" charset="0"/>
                          <a:cs typeface="Times New Roman" panose="02020603050405020304" pitchFamily="18" charset="0"/>
                        </a:rPr>
                        <a:t>Sahil Sanjiv Bhosale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20700" indent="-6350" algn="just">
                        <a:lnSpc>
                          <a:spcPct val="107000"/>
                        </a:lnSpc>
                        <a:spcAft>
                          <a:spcPts val="20"/>
                        </a:spcAft>
                      </a:pPr>
                      <a:r>
                        <a:rPr lang="en-IN" sz="1600" dirty="0">
                          <a:effectLst/>
                          <a:latin typeface="Times New Roman" panose="02020603050405020304" pitchFamily="18" charset="0"/>
                          <a:cs typeface="Times New Roman" panose="02020603050405020304" pitchFamily="18" charset="0"/>
                        </a:rPr>
                        <a:t>TU3F1920044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53105801"/>
                  </a:ext>
                </a:extLst>
              </a:tr>
              <a:tr h="287079">
                <a:tc>
                  <a:txBody>
                    <a:bodyPr/>
                    <a:lstStyle/>
                    <a:p>
                      <a:pPr marL="520700" indent="-6350" algn="l">
                        <a:lnSpc>
                          <a:spcPct val="107000"/>
                        </a:lnSpc>
                        <a:spcAft>
                          <a:spcPts val="20"/>
                        </a:spcAft>
                      </a:pPr>
                      <a:r>
                        <a:rPr lang="en-IN" sz="1600" dirty="0">
                          <a:effectLst/>
                          <a:latin typeface="Times New Roman" panose="02020603050405020304" pitchFamily="18" charset="0"/>
                          <a:cs typeface="Times New Roman" panose="02020603050405020304" pitchFamily="18" charset="0"/>
                        </a:rPr>
                        <a:t>Manoj </a:t>
                      </a:r>
                      <a:r>
                        <a:rPr lang="en-IN" sz="1600" dirty="0" err="1">
                          <a:effectLst/>
                          <a:latin typeface="Times New Roman" panose="02020603050405020304" pitchFamily="18" charset="0"/>
                          <a:cs typeface="Times New Roman" panose="02020603050405020304" pitchFamily="18" charset="0"/>
                        </a:rPr>
                        <a:t>Dilip</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Landge</a:t>
                      </a:r>
                      <a:r>
                        <a:rPr lang="en-IN" sz="1600" dirty="0">
                          <a:effectLst/>
                          <a:latin typeface="Times New Roman" panose="02020603050405020304" pitchFamily="18" charset="0"/>
                          <a:cs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20700" indent="-6350" algn="just">
                        <a:lnSpc>
                          <a:spcPct val="107000"/>
                        </a:lnSpc>
                        <a:spcAft>
                          <a:spcPts val="20"/>
                        </a:spcAft>
                      </a:pPr>
                      <a:r>
                        <a:rPr lang="en-IN" sz="1600" dirty="0">
                          <a:effectLst/>
                          <a:latin typeface="Times New Roman" panose="02020603050405020304" pitchFamily="18" charset="0"/>
                          <a:cs typeface="Times New Roman" panose="02020603050405020304" pitchFamily="18" charset="0"/>
                        </a:rPr>
                        <a:t>TU3F1920012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98432482"/>
                  </a:ext>
                </a:extLst>
              </a:tr>
              <a:tr h="384737">
                <a:tc>
                  <a:txBody>
                    <a:bodyPr/>
                    <a:lstStyle/>
                    <a:p>
                      <a:pPr marL="520700" indent="-6350" algn="l">
                        <a:lnSpc>
                          <a:spcPct val="107000"/>
                        </a:lnSpc>
                        <a:spcAft>
                          <a:spcPts val="20"/>
                        </a:spcAft>
                      </a:pPr>
                      <a:r>
                        <a:rPr lang="en-IN" sz="1600" dirty="0">
                          <a:effectLst/>
                          <a:latin typeface="Times New Roman" panose="02020603050405020304" pitchFamily="18" charset="0"/>
                          <a:cs typeface="Times New Roman" panose="02020603050405020304" pitchFamily="18" charset="0"/>
                        </a:rPr>
                        <a:t>Parag Vinayak Bhandari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520700" indent="-6350" algn="just">
                        <a:lnSpc>
                          <a:spcPct val="107000"/>
                        </a:lnSpc>
                        <a:spcAft>
                          <a:spcPts val="20"/>
                        </a:spcAft>
                      </a:pPr>
                      <a:r>
                        <a:rPr lang="en-IN" sz="1600" dirty="0">
                          <a:effectLst/>
                          <a:latin typeface="Times New Roman" panose="02020603050405020304" pitchFamily="18" charset="0"/>
                          <a:cs typeface="Times New Roman" panose="02020603050405020304" pitchFamily="18" charset="0"/>
                        </a:rPr>
                        <a:t>TU3F1920036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438859036"/>
                  </a:ext>
                </a:extLst>
              </a:tr>
              <a:tr h="283845">
                <a:tc>
                  <a:txBody>
                    <a:bodyPr/>
                    <a:lstStyle/>
                    <a:p>
                      <a:pPr marL="520700" indent="-6350" algn="l">
                        <a:lnSpc>
                          <a:spcPct val="107000"/>
                        </a:lnSpc>
                        <a:spcAft>
                          <a:spcPts val="20"/>
                        </a:spcAft>
                      </a:pPr>
                      <a:r>
                        <a:rPr lang="en-IN" sz="1600" dirty="0">
                          <a:effectLst/>
                          <a:latin typeface="Times New Roman" panose="02020603050405020304" pitchFamily="18" charset="0"/>
                          <a:cs typeface="Times New Roman" panose="02020603050405020304" pitchFamily="18" charset="0"/>
                        </a:rPr>
                        <a:t>Abhishek Ashok </a:t>
                      </a:r>
                      <a:r>
                        <a:rPr lang="en-IN" sz="1600" dirty="0" err="1">
                          <a:effectLst/>
                          <a:latin typeface="Times New Roman" panose="02020603050405020304" pitchFamily="18" charset="0"/>
                          <a:cs typeface="Times New Roman" panose="02020603050405020304" pitchFamily="18" charset="0"/>
                        </a:rPr>
                        <a:t>Eitkar</a:t>
                      </a:r>
                      <a:r>
                        <a:rPr lang="en-IN" sz="1600" dirty="0">
                          <a:effectLst/>
                          <a:latin typeface="Times New Roman" panose="02020603050405020304" pitchFamily="18" charset="0"/>
                          <a:cs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520700" indent="-6350" algn="just">
                        <a:lnSpc>
                          <a:spcPct val="107000"/>
                        </a:lnSpc>
                        <a:spcAft>
                          <a:spcPts val="20"/>
                        </a:spcAft>
                      </a:pPr>
                      <a:r>
                        <a:rPr lang="en-IN" sz="1600" dirty="0">
                          <a:effectLst/>
                          <a:latin typeface="Times New Roman" panose="02020603050405020304" pitchFamily="18" charset="0"/>
                          <a:cs typeface="Times New Roman" panose="02020603050405020304" pitchFamily="18" charset="0"/>
                        </a:rPr>
                        <a:t>TU3F1920013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456533195"/>
                  </a:ext>
                </a:extLst>
              </a:tr>
            </a:tbl>
          </a:graphicData>
        </a:graphic>
      </p:graphicFrame>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0;p18"/>
          <p:cNvSpPr/>
          <p:nvPr/>
        </p:nvSpPr>
        <p:spPr>
          <a:xfrm>
            <a:off x="557370" y="463784"/>
            <a:ext cx="2962939" cy="879906"/>
          </a:xfrm>
          <a:prstGeom prst="roundRect">
            <a:avLst>
              <a:gd name="adj" fmla="val 14082"/>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u="sng" dirty="0">
                <a:solidFill>
                  <a:schemeClr val="accent1"/>
                </a:solidFill>
                <a:latin typeface="Times New Roman" panose="02020603050405020304" pitchFamily="18" charset="0"/>
                <a:cs typeface="Times New Roman" panose="02020603050405020304" pitchFamily="18" charset="0"/>
              </a:rPr>
              <a:t>Technology Stack</a:t>
            </a:r>
            <a:endParaRPr lang="en-IN" sz="2400" b="1" u="sng" dirty="0">
              <a:solidFill>
                <a:schemeClr val="accent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62515" y="1343690"/>
            <a:ext cx="6611335" cy="3785652"/>
          </a:xfrm>
          <a:prstGeom prst="rect">
            <a:avLst/>
          </a:prstGeom>
          <a:noFill/>
        </p:spPr>
        <p:txBody>
          <a:bodyPr wrap="square" rtlCol="0">
            <a:spAutoFit/>
          </a:bodyPr>
          <a:lstStyle/>
          <a:p>
            <a:pPr marL="285750" indent="-285750">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Front End </a:t>
            </a:r>
            <a:r>
              <a:rPr lang="en-US" sz="1600" dirty="0">
                <a:latin typeface="Times New Roman" panose="02020603050405020304" pitchFamily="18" charset="0"/>
                <a:cs typeface="Times New Roman" panose="02020603050405020304" pitchFamily="18" charset="0"/>
              </a:rPr>
              <a:t>: Power BI</a:t>
            </a:r>
          </a:p>
          <a:p>
            <a:pPr marL="285750" indent="-285750">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Back End </a:t>
            </a:r>
            <a:r>
              <a:rPr lang="en-US" sz="1600" dirty="0">
                <a:latin typeface="Times New Roman" panose="02020603050405020304" pitchFamily="18" charset="0"/>
                <a:cs typeface="Times New Roman" panose="02020603050405020304" pitchFamily="18" charset="0"/>
              </a:rPr>
              <a:t>: Python </a:t>
            </a:r>
          </a:p>
          <a:p>
            <a:endParaRPr lang="en-US" sz="1600" dirty="0">
              <a:latin typeface="Times New Roman" panose="02020603050405020304" pitchFamily="18" charset="0"/>
              <a:cs typeface="Times New Roman" panose="02020603050405020304" pitchFamily="18" charset="0"/>
            </a:endParaRPr>
          </a:p>
          <a:p>
            <a:pPr marL="0" indent="0">
              <a:buNone/>
            </a:pPr>
            <a:r>
              <a:rPr lang="en-IN" sz="1600" b="1" u="sng" dirty="0">
                <a:latin typeface="Times New Roman" panose="02020603050405020304" pitchFamily="18" charset="0"/>
                <a:cs typeface="Times New Roman" panose="02020603050405020304" pitchFamily="18" charset="0"/>
              </a:rPr>
              <a:t>Hardware requirements</a:t>
            </a:r>
          </a:p>
          <a:p>
            <a:pPr marL="0" indent="0">
              <a:buNone/>
            </a:pPr>
            <a:r>
              <a:rPr lang="en-IN" sz="1600" dirty="0">
                <a:latin typeface="Times New Roman" panose="02020603050405020304" pitchFamily="18" charset="0"/>
                <a:cs typeface="Times New Roman" panose="02020603050405020304" pitchFamily="18" charset="0"/>
              </a:rPr>
              <a:t>Processor: Intel Core I5 , AMD </a:t>
            </a:r>
          </a:p>
          <a:p>
            <a:pPr marL="0" indent="0">
              <a:buNone/>
            </a:pPr>
            <a:r>
              <a:rPr lang="en-IN" sz="1600" dirty="0">
                <a:latin typeface="Times New Roman" panose="02020603050405020304" pitchFamily="18" charset="0"/>
                <a:cs typeface="Times New Roman" panose="02020603050405020304" pitchFamily="18" charset="0"/>
              </a:rPr>
              <a:t>Processor Speed: 833 MHz </a:t>
            </a:r>
          </a:p>
          <a:p>
            <a:pPr marL="0" indent="0">
              <a:buNone/>
            </a:pPr>
            <a:r>
              <a:rPr lang="en-IN" sz="1600" dirty="0">
                <a:latin typeface="Times New Roman" panose="02020603050405020304" pitchFamily="18" charset="0"/>
                <a:cs typeface="Times New Roman" panose="02020603050405020304" pitchFamily="18" charset="0"/>
              </a:rPr>
              <a:t>Ram: 4 GB Ram</a:t>
            </a:r>
          </a:p>
          <a:p>
            <a:pPr marL="0" indent="0">
              <a:buNone/>
            </a:pPr>
            <a:r>
              <a:rPr lang="en-IN" sz="1600" dirty="0">
                <a:latin typeface="Times New Roman" panose="02020603050405020304" pitchFamily="18" charset="0"/>
                <a:cs typeface="Times New Roman" panose="02020603050405020304" pitchFamily="18" charset="0"/>
              </a:rPr>
              <a:t>Hard Disk: 512 GB</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b="1" u="sng" dirty="0">
                <a:latin typeface="Times New Roman" panose="02020603050405020304" pitchFamily="18" charset="0"/>
                <a:cs typeface="Times New Roman" panose="02020603050405020304" pitchFamily="18" charset="0"/>
              </a:rPr>
              <a:t>Software requirements</a:t>
            </a:r>
          </a:p>
          <a:p>
            <a:pPr marL="0" indent="0">
              <a:buNone/>
            </a:pPr>
            <a:r>
              <a:rPr lang="en-IN" sz="1600" dirty="0">
                <a:latin typeface="Times New Roman" panose="02020603050405020304" pitchFamily="18" charset="0"/>
                <a:cs typeface="Times New Roman" panose="02020603050405020304" pitchFamily="18" charset="0"/>
              </a:rPr>
              <a:t>Operating System: Windows 7,10,11</a:t>
            </a:r>
          </a:p>
          <a:p>
            <a:pPr marL="0" indent="0">
              <a:buNone/>
            </a:pPr>
            <a:r>
              <a:rPr lang="en-IN" sz="1600" dirty="0">
                <a:latin typeface="Times New Roman" panose="02020603050405020304" pitchFamily="18" charset="0"/>
                <a:cs typeface="Times New Roman" panose="02020603050405020304" pitchFamily="18" charset="0"/>
              </a:rPr>
              <a:t>Environment: Visual Studio Code</a:t>
            </a:r>
          </a:p>
          <a:p>
            <a:pPr marL="0" indent="0">
              <a:buNone/>
            </a:pPr>
            <a:r>
              <a:rPr lang="en-IN" sz="1600" dirty="0">
                <a:latin typeface="Times New Roman" panose="02020603050405020304" pitchFamily="18" charset="0"/>
                <a:cs typeface="Times New Roman" panose="02020603050405020304" pitchFamily="18" charset="0"/>
              </a:rPr>
              <a:t>Language: Python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IN" sz="1600" dirty="0"/>
          </a:p>
        </p:txBody>
      </p:sp>
      <p:pic>
        <p:nvPicPr>
          <p:cNvPr id="2" name="Google Shape;129;p19"/>
          <p:cNvPicPr preferRelativeResize="0"/>
          <p:nvPr/>
        </p:nvPicPr>
        <p:blipFill rotWithShape="1">
          <a:blip r:embed="rId2"/>
          <a:srcRect/>
          <a:stretch>
            <a:fillRect/>
          </a:stretch>
        </p:blipFill>
        <p:spPr>
          <a:xfrm>
            <a:off x="7697972" y="0"/>
            <a:ext cx="1446028" cy="711000"/>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61695" y="1376680"/>
            <a:ext cx="7732395" cy="2062103"/>
          </a:xfrm>
          <a:prstGeom prst="rect">
            <a:avLst/>
          </a:prstGeom>
          <a:noFill/>
        </p:spPr>
        <p:txBody>
          <a:bodyPr wrap="square" rtlCol="0">
            <a:spAutoFit/>
          </a:bodyPr>
          <a:lstStyle/>
          <a:p>
            <a:pPr algn="l"/>
            <a:r>
              <a:rPr lang="en-US" sz="1600" dirty="0">
                <a:latin typeface="Times New Roman" panose="02020603050405020304" pitchFamily="18" charset="0"/>
                <a:cs typeface="Times New Roman" panose="02020603050405020304" pitchFamily="18" charset="0"/>
              </a:rPr>
              <a:t>The project is ready with the all system designs and all user requirements have been addressed, and it will be made as user-friendly as possible. And the system is ready for implementation phase.</a:t>
            </a:r>
          </a:p>
          <a:p>
            <a:pPr algn="l"/>
            <a:r>
              <a:rPr lang="en-US" sz="1600" dirty="0">
                <a:latin typeface="Times New Roman" panose="02020603050405020304" pitchFamily="18" charset="0"/>
                <a:cs typeface="Times New Roman" panose="02020603050405020304" pitchFamily="18" charset="0"/>
              </a:rPr>
              <a:t>The Goal of the project is working on the telecom churn analysis and here we will be doing a complete EDA process to determine if the customer from that particular telecom industry will leave that telecom service or not meanwhile we will draw some insights from data visualization and analysis in </a:t>
            </a:r>
            <a:r>
              <a:rPr lang="en-US" sz="1600" dirty="0" err="1">
                <a:latin typeface="Times New Roman" panose="02020603050405020304" pitchFamily="18" charset="0"/>
                <a:cs typeface="Times New Roman" panose="02020603050405020304" pitchFamily="18" charset="0"/>
              </a:rPr>
              <a:t>PowerBi</a:t>
            </a:r>
            <a:r>
              <a:rPr lang="en-US" sz="1600" dirty="0">
                <a:latin typeface="Times New Roman" panose="02020603050405020304" pitchFamily="18" charset="0"/>
                <a:cs typeface="Times New Roman" panose="02020603050405020304" pitchFamily="18" charset="0"/>
              </a:rPr>
              <a:t> so that we could get the factors which will affect the output i.e. churn of the customer.  </a:t>
            </a:r>
          </a:p>
        </p:txBody>
      </p:sp>
      <p:sp>
        <p:nvSpPr>
          <p:cNvPr id="4" name="Text Box 3"/>
          <p:cNvSpPr txBox="1"/>
          <p:nvPr/>
        </p:nvSpPr>
        <p:spPr>
          <a:xfrm>
            <a:off x="861695" y="711000"/>
            <a:ext cx="1656223" cy="461665"/>
          </a:xfrm>
          <a:prstGeom prst="rect">
            <a:avLst/>
          </a:prstGeom>
          <a:noFill/>
        </p:spPr>
        <p:txBody>
          <a:bodyPr wrap="none" rtlCol="0">
            <a:spAutoFit/>
          </a:bodyPr>
          <a:lstStyle/>
          <a:p>
            <a:r>
              <a:rPr lang="en-IN" altLang="en-US" sz="2400" b="1" u="sng" dirty="0">
                <a:solidFill>
                  <a:schemeClr val="accent1"/>
                </a:solidFill>
                <a:latin typeface="Times New Roman" panose="02020603050405020304" pitchFamily="18" charset="0"/>
                <a:cs typeface="Times New Roman" panose="02020603050405020304" pitchFamily="18" charset="0"/>
              </a:rPr>
              <a:t>Conclusion</a:t>
            </a:r>
          </a:p>
        </p:txBody>
      </p:sp>
      <p:pic>
        <p:nvPicPr>
          <p:cNvPr id="3" name="Google Shape;129;p19">
            <a:extLst>
              <a:ext uri="{FF2B5EF4-FFF2-40B4-BE49-F238E27FC236}">
                <a16:creationId xmlns:a16="http://schemas.microsoft.com/office/drawing/2014/main" id="{EAFC8D3B-A8AE-7FDC-2C0D-89193E6112FC}"/>
              </a:ext>
            </a:extLst>
          </p:cNvPr>
          <p:cNvPicPr preferRelativeResize="0"/>
          <p:nvPr/>
        </p:nvPicPr>
        <p:blipFill rotWithShape="1">
          <a:blip r:embed="rId2"/>
          <a:srcRect/>
          <a:stretch>
            <a:fillRect/>
          </a:stretch>
        </p:blipFill>
        <p:spPr>
          <a:xfrm>
            <a:off x="7697972" y="0"/>
            <a:ext cx="1446028" cy="711000"/>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46568" y="870738"/>
            <a:ext cx="2299823"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u="sng" dirty="0">
                <a:latin typeface="Times New Roman" panose="02020603050405020304" pitchFamily="18" charset="0"/>
                <a:cs typeface="Times New Roman" panose="02020603050405020304" pitchFamily="18" charset="0"/>
              </a:rPr>
              <a:t>References </a:t>
            </a:r>
            <a:endParaRPr sz="2400" b="1" u="sng"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29491" y="1502229"/>
            <a:ext cx="7511143" cy="2523255"/>
          </a:xfrm>
          <a:prstGeom prst="rect">
            <a:avLst/>
          </a:prstGeom>
          <a:noFill/>
        </p:spPr>
        <p:txBody>
          <a:bodyPr wrap="square" rtlCol="0">
            <a:spAutoFit/>
          </a:bodyPr>
          <a:lstStyle/>
          <a:p>
            <a:pPr>
              <a:lnSpc>
                <a:spcPct val="110000"/>
              </a:lnSpc>
            </a:pP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B.N.Krishna</a:t>
            </a:r>
            <a:r>
              <a:rPr lang="en-US" sz="1600" dirty="0">
                <a:latin typeface="Times New Roman" panose="02020603050405020304" pitchFamily="18" charset="0"/>
                <a:cs typeface="Times New Roman" panose="02020603050405020304" pitchFamily="18" charset="0"/>
              </a:rPr>
              <a:t> - Predictive Analysis and Modeling of Customer Churn in Telecom using Machine Learning Technique Volume 7 , </a:t>
            </a:r>
            <a:r>
              <a:rPr lang="en-IN" sz="1600" dirty="0">
                <a:latin typeface="Times New Roman" panose="02020603050405020304" pitchFamily="18" charset="0"/>
                <a:cs typeface="Times New Roman" panose="02020603050405020304" pitchFamily="18" charset="0"/>
              </a:rPr>
              <a:t>81542 - 81554 June 2019</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Pushkar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Bhuse</a:t>
            </a:r>
            <a:r>
              <a:rPr lang="en-US" sz="1600" dirty="0">
                <a:latin typeface="Times New Roman" panose="02020603050405020304" pitchFamily="18" charset="0"/>
                <a:cs typeface="Times New Roman" panose="02020603050405020304" pitchFamily="18" charset="0"/>
              </a:rPr>
              <a:t> - Machine Learning Based Telecom-Customer Churn Prediction Dec 2020 </a:t>
            </a:r>
          </a:p>
          <a:p>
            <a:pPr marL="0" indent="0">
              <a:lnSpc>
                <a:spcPct val="150000"/>
              </a:lnSpc>
              <a:buNone/>
            </a:pPr>
            <a:r>
              <a:rPr lang="en-IN" sz="1600" dirty="0">
                <a:latin typeface="Times New Roman" panose="02020603050405020304" pitchFamily="18" charset="0"/>
                <a:cs typeface="Times New Roman" panose="02020603050405020304" pitchFamily="18" charset="0"/>
              </a:rPr>
              <a:t>[3] </a:t>
            </a:r>
            <a:r>
              <a:rPr lang="en-IN" sz="1600" dirty="0" err="1">
                <a:latin typeface="Times New Roman" panose="02020603050405020304" pitchFamily="18" charset="0"/>
                <a:cs typeface="Times New Roman" panose="02020603050405020304" pitchFamily="18" charset="0"/>
              </a:rPr>
              <a:t>Kamil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Dimililer</a:t>
            </a:r>
            <a:r>
              <a:rPr lang="en-IN"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Customer Churn Prediction For Business Intelligence April 2021 </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5" name="Google Shape;129;p19"/>
          <p:cNvPicPr preferRelativeResize="0"/>
          <p:nvPr/>
        </p:nvPicPr>
        <p:blipFill rotWithShape="1">
          <a:blip r:embed="rId3"/>
          <a:srcRect/>
          <a:stretch>
            <a:fillRect/>
          </a:stretch>
        </p:blipFill>
        <p:spPr>
          <a:xfrm>
            <a:off x="7697972" y="0"/>
            <a:ext cx="1446028" cy="711000"/>
          </a:xfrm>
          <a:prstGeom prst="rect">
            <a:avLst/>
          </a:prstGeom>
          <a:noFill/>
          <a:ln>
            <a:noFill/>
          </a:ln>
        </p:spPr>
      </p:pic>
      <p:sp>
        <p:nvSpPr>
          <p:cNvPr id="6" name="Google Shape;360;p18"/>
          <p:cNvSpPr/>
          <p:nvPr/>
        </p:nvSpPr>
        <p:spPr>
          <a:xfrm>
            <a:off x="2403145" y="176532"/>
            <a:ext cx="4356744" cy="879906"/>
          </a:xfrm>
          <a:prstGeom prst="roundRect">
            <a:avLst>
              <a:gd name="adj" fmla="val 14082"/>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b="1" u="sng" dirty="0">
                <a:latin typeface="Times New Roman" panose="02020603050405020304" pitchFamily="18" charset="0"/>
                <a:cs typeface="Times New Roman" panose="02020603050405020304" pitchFamily="18" charset="0"/>
              </a:rPr>
              <a:t> </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0" y="239751"/>
            <a:ext cx="8229600" cy="447186"/>
          </a:xfrm>
          <a:prstGeom prst="rect">
            <a:avLst/>
          </a:prstGeom>
        </p:spPr>
        <p:txBody>
          <a:bodyPr spcFirstLastPara="1" wrap="square" lIns="91425" tIns="91425" rIns="91425" bIns="91425" anchor="ctr" anchorCtr="0">
            <a:noAutofit/>
          </a:bodyPr>
          <a:lstStyle/>
          <a:p>
            <a:pPr marL="0" lvl="0" indent="0" rtl="0">
              <a:lnSpc>
                <a:spcPct val="11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a:t>
            </a:r>
            <a:r>
              <a:rPr lang="en-IN" sz="2400" b="1" u="sng" cap="none" dirty="0">
                <a:latin typeface="Times New Roman" panose="02020603050405020304" pitchFamily="18" charset="0"/>
                <a:cs typeface="Times New Roman" panose="02020603050405020304" pitchFamily="18" charset="0"/>
              </a:rPr>
              <a:t>Agenda</a:t>
            </a:r>
            <a:endParaRPr lang="en-IN" sz="2400" dirty="0">
              <a:latin typeface="Times New Roman" panose="02020603050405020304" pitchFamily="18" charset="0"/>
              <a:cs typeface="Times New Roman" panose="02020603050405020304" pitchFamily="18" charset="0"/>
            </a:endParaRPr>
          </a:p>
        </p:txBody>
      </p:sp>
      <p:pic>
        <p:nvPicPr>
          <p:cNvPr id="31" name="Google Shape;129;p19"/>
          <p:cNvPicPr preferRelativeResize="0"/>
          <p:nvPr/>
        </p:nvPicPr>
        <p:blipFill rotWithShape="1">
          <a:blip r:embed="rId3"/>
          <a:srcRect/>
          <a:stretch>
            <a:fillRect/>
          </a:stretch>
        </p:blipFill>
        <p:spPr>
          <a:xfrm>
            <a:off x="7697972" y="0"/>
            <a:ext cx="1446028" cy="711000"/>
          </a:xfrm>
          <a:prstGeom prst="rect">
            <a:avLst/>
          </a:prstGeom>
          <a:noFill/>
          <a:ln>
            <a:noFill/>
          </a:ln>
        </p:spPr>
      </p:pic>
      <p:pic>
        <p:nvPicPr>
          <p:cNvPr id="3" name="Picture 2"/>
          <p:cNvPicPr>
            <a:picLocks noChangeAspect="1"/>
          </p:cNvPicPr>
          <p:nvPr/>
        </p:nvPicPr>
        <p:blipFill rotWithShape="1">
          <a:blip r:embed="rId4"/>
          <a:srcRect l="26279" r="29084"/>
          <a:stretch>
            <a:fillRect/>
          </a:stretch>
        </p:blipFill>
        <p:spPr>
          <a:xfrm>
            <a:off x="6015841" y="1390029"/>
            <a:ext cx="2510631" cy="2363442"/>
          </a:xfrm>
          <a:prstGeom prst="rect">
            <a:avLst/>
          </a:prstGeom>
          <a:ln>
            <a:noFill/>
          </a:ln>
          <a:effectLst>
            <a:softEdge rad="112500"/>
          </a:effectLst>
        </p:spPr>
      </p:pic>
      <p:sp>
        <p:nvSpPr>
          <p:cNvPr id="5" name="Text Box 4"/>
          <p:cNvSpPr txBox="1"/>
          <p:nvPr/>
        </p:nvSpPr>
        <p:spPr>
          <a:xfrm>
            <a:off x="2510632" y="490089"/>
            <a:ext cx="3505209" cy="4880182"/>
          </a:xfrm>
          <a:prstGeom prst="rect">
            <a:avLst/>
          </a:prstGeom>
          <a:noFill/>
        </p:spPr>
        <p:txBody>
          <a:bodyPr wrap="square" rtlCol="0">
            <a:spAutoFit/>
          </a:bodyPr>
          <a:lstStyle/>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Abstract</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Introduction</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Aim and Objective</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Scope</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Literature Survey</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Existing System Limitations</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Problem Statement</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Proposed System</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Methodology</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System Design</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Technology Stack</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Conclusion</a:t>
            </a:r>
            <a:endParaRPr lang="en-US" sz="1600" dirty="0">
              <a:latin typeface="Times New Roman" panose="02020603050405020304" pitchFamily="18" charset="0"/>
              <a:cs typeface="Times New Roman" panose="02020603050405020304" pitchFamily="18" charset="0"/>
            </a:endParaRPr>
          </a:p>
          <a:p>
            <a:pPr marL="457200" indent="-457200" algn="l">
              <a:lnSpc>
                <a:spcPct val="14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References</a:t>
            </a:r>
            <a:endParaRPr lang="en-US" sz="1600" dirty="0">
              <a:latin typeface="Times New Roman" panose="02020603050405020304" pitchFamily="18" charset="0"/>
              <a:cs typeface="Times New Roman" panose="02020603050405020304" pitchFamily="18" charset="0"/>
            </a:endParaRPr>
          </a:p>
          <a:p>
            <a:pPr>
              <a:lnSpc>
                <a:spcPct val="140000"/>
              </a:lnSpc>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59;p37"/>
          <p:cNvSpPr/>
          <p:nvPr/>
        </p:nvSpPr>
        <p:spPr>
          <a:xfrm>
            <a:off x="313389" y="711000"/>
            <a:ext cx="2220157" cy="565797"/>
          </a:xfrm>
          <a:prstGeom prst="roundRect">
            <a:avLst>
              <a:gd name="adj" fmla="val 50000"/>
            </a:avLst>
          </a:prstGeom>
          <a:noFill/>
          <a:ln>
            <a:no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400" b="1" u="sng" dirty="0">
                <a:solidFill>
                  <a:schemeClr val="accent1"/>
                </a:solidFill>
                <a:latin typeface="Times New Roman" panose="02020603050405020304" pitchFamily="18" charset="0"/>
                <a:cs typeface="Times New Roman" panose="02020603050405020304" pitchFamily="18" charset="0"/>
              </a:rPr>
              <a:t>Abstract</a:t>
            </a:r>
            <a:endParaRPr lang="en-IN" sz="2400" b="1" u="sng"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762635" y="1409366"/>
            <a:ext cx="7618730" cy="1815882"/>
          </a:xfrm>
          <a:prstGeom prst="rect">
            <a:avLst/>
          </a:prstGeom>
        </p:spPr>
        <p:txBody>
          <a:bodyPr wrap="square">
            <a:spAutoFit/>
          </a:bodyPr>
          <a:lstStyle/>
          <a:p>
            <a:pPr marL="0" indent="0" algn="l">
              <a:buSzPts val="2800"/>
              <a:buNone/>
            </a:pPr>
            <a:r>
              <a:rPr lang="en-US" sz="1600" dirty="0">
                <a:latin typeface="Times New Roman" panose="02020603050405020304" pitchFamily="18" charset="0"/>
                <a:cs typeface="Times New Roman" panose="02020603050405020304" pitchFamily="18" charset="0"/>
              </a:rPr>
              <a:t>Churners have always been a big issue for any service providing company. Churning increases cost of the company as well as decreases the rate of profit. </a:t>
            </a:r>
          </a:p>
          <a:p>
            <a:pPr marL="0" indent="0" algn="l">
              <a:buSzPts val="2800"/>
              <a:buNone/>
            </a:pPr>
            <a:r>
              <a:rPr lang="en-US" sz="1600" dirty="0">
                <a:latin typeface="Times New Roman" panose="02020603050405020304" pitchFamily="18" charset="0"/>
                <a:cs typeface="Times New Roman" panose="02020603050405020304" pitchFamily="18" charset="0"/>
              </a:rPr>
              <a:t>The aim of the our project is to analysis the customers past service usage, service performance, spending and other behavior patterns, the likelihood of whether a customer wants to terminate service can be determined .</a:t>
            </a:r>
          </a:p>
          <a:p>
            <a:pPr marL="0" indent="0" algn="l">
              <a:buSzPts val="2800"/>
              <a:buNone/>
            </a:pPr>
            <a:r>
              <a:rPr lang="en-US" sz="1600" dirty="0">
                <a:latin typeface="Times New Roman" panose="02020603050405020304" pitchFamily="18" charset="0"/>
                <a:cs typeface="Times New Roman" panose="02020603050405020304" pitchFamily="18" charset="0"/>
              </a:rPr>
              <a:t>And predict whether a customer will churn in the near future or not based on the predictive analysis using billing data of a telecom company.</a:t>
            </a:r>
            <a:endParaRPr lang="en-IN" sz="1600" dirty="0">
              <a:latin typeface="Times New Roman" panose="02020603050405020304" pitchFamily="18" charset="0"/>
              <a:cs typeface="Times New Roman" panose="02020603050405020304" pitchFamily="18" charset="0"/>
            </a:endParaRPr>
          </a:p>
        </p:txBody>
      </p:sp>
      <p:pic>
        <p:nvPicPr>
          <p:cNvPr id="6" name="Google Shape;129;p19"/>
          <p:cNvPicPr preferRelativeResize="0"/>
          <p:nvPr/>
        </p:nvPicPr>
        <p:blipFill rotWithShape="1">
          <a:blip r:embed="rId2"/>
          <a:srcRect/>
          <a:stretch>
            <a:fillRect/>
          </a:stretch>
        </p:blipFill>
        <p:spPr>
          <a:xfrm>
            <a:off x="7697972" y="0"/>
            <a:ext cx="1446028" cy="711000"/>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74" name="Google Shape;2274;p44"/>
          <p:cNvSpPr txBox="1"/>
          <p:nvPr/>
        </p:nvSpPr>
        <p:spPr>
          <a:xfrm>
            <a:off x="-492356" y="712137"/>
            <a:ext cx="4750800"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u="sng" dirty="0">
                <a:solidFill>
                  <a:schemeClr val="accent1"/>
                </a:solidFill>
                <a:latin typeface="Times New Roman" panose="02020603050405020304" pitchFamily="18" charset="0"/>
                <a:ea typeface="Fira Sans Extra Condensed" panose="020B0503050000020004"/>
                <a:cs typeface="Times New Roman" panose="02020603050405020304" pitchFamily="18" charset="0"/>
                <a:sym typeface="Fira Sans Extra Condensed" panose="020B0503050000020004"/>
              </a:rPr>
              <a:t>Introduction </a:t>
            </a:r>
            <a:endParaRPr sz="2800" b="1" u="sng" dirty="0">
              <a:solidFill>
                <a:schemeClr val="accent1"/>
              </a:solidFill>
              <a:latin typeface="Times New Roman" panose="02020603050405020304" pitchFamily="18" charset="0"/>
              <a:ea typeface="Fira Sans Extra Condensed" panose="020B0503050000020004"/>
              <a:cs typeface="Times New Roman" panose="02020603050405020304" pitchFamily="18" charset="0"/>
              <a:sym typeface="Fira Sans Extra Condensed" panose="020B0503050000020004"/>
            </a:endParaRPr>
          </a:p>
        </p:txBody>
      </p:sp>
      <p:pic>
        <p:nvPicPr>
          <p:cNvPr id="6" name="Google Shape;129;p19"/>
          <p:cNvPicPr preferRelativeResize="0"/>
          <p:nvPr/>
        </p:nvPicPr>
        <p:blipFill rotWithShape="1">
          <a:blip r:embed="rId3"/>
          <a:srcRect/>
          <a:stretch>
            <a:fillRect/>
          </a:stretch>
        </p:blipFill>
        <p:spPr>
          <a:xfrm>
            <a:off x="7697972" y="0"/>
            <a:ext cx="1446028" cy="711000"/>
          </a:xfrm>
          <a:prstGeom prst="rect">
            <a:avLst/>
          </a:prstGeom>
          <a:noFill/>
          <a:ln>
            <a:noFill/>
          </a:ln>
        </p:spPr>
      </p:pic>
      <p:sp>
        <p:nvSpPr>
          <p:cNvPr id="2" name="TextBox 1"/>
          <p:cNvSpPr txBox="1"/>
          <p:nvPr/>
        </p:nvSpPr>
        <p:spPr>
          <a:xfrm>
            <a:off x="783102" y="1594574"/>
            <a:ext cx="7818637"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Churn analysis is probably one of the most important task for telecom companies . In our project we are going to analyze the telecom customer churn which plays a major factor in the overall profits earned by the company.</a:t>
            </a:r>
          </a:p>
          <a:p>
            <a:r>
              <a:rPr lang="en-US" sz="1600" dirty="0">
                <a:latin typeface="Times New Roman" panose="02020603050405020304" pitchFamily="18" charset="0"/>
                <a:cs typeface="Times New Roman" panose="02020603050405020304" pitchFamily="18" charset="0"/>
              </a:rPr>
              <a:t>we will also predict the customers that are at a high risk of leaving. The overall project we are making in Power BI which is very useful business analytics tool .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388122" y="13885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2400" b="1" u="sng" cap="none" dirty="0">
                <a:latin typeface="Times New Roman" panose="02020603050405020304" pitchFamily="18" charset="0"/>
                <a:cs typeface="Times New Roman" panose="02020603050405020304" pitchFamily="18" charset="0"/>
              </a:rPr>
              <a:t>Aim &amp; </a:t>
            </a:r>
            <a:r>
              <a:rPr lang="en-IN" sz="2400" b="1" u="sng" cap="none" dirty="0">
                <a:latin typeface="Times New Roman" panose="02020603050405020304" pitchFamily="18" charset="0"/>
                <a:cs typeface="Times New Roman" panose="02020603050405020304" pitchFamily="18" charset="0"/>
              </a:rPr>
              <a:t>Objectives </a:t>
            </a:r>
          </a:p>
        </p:txBody>
      </p:sp>
      <p:sp>
        <p:nvSpPr>
          <p:cNvPr id="2" name="TextBox 1"/>
          <p:cNvSpPr txBox="1"/>
          <p:nvPr/>
        </p:nvSpPr>
        <p:spPr>
          <a:xfrm>
            <a:off x="2964767" y="992664"/>
            <a:ext cx="5775196" cy="3158172"/>
          </a:xfrm>
          <a:prstGeom prst="rect">
            <a:avLst/>
          </a:prstGeom>
          <a:noFill/>
        </p:spPr>
        <p:txBody>
          <a:bodyPr wrap="square" rtlCol="0">
            <a:spAutoFit/>
          </a:bodyPr>
          <a:lstStyle/>
          <a:p>
            <a:pPr marL="288000" indent="-285750" algn="l">
              <a:lnSpc>
                <a:spcPct val="114000"/>
              </a:lnSpc>
              <a:buFont typeface="Wingdings" panose="05000000000000000000" pitchFamily="2" charset="2"/>
              <a:buChar char="v"/>
            </a:pPr>
            <a:r>
              <a:rPr lang="en-US" sz="1600" b="0" i="0" u="none" strike="noStrike" baseline="0" dirty="0">
                <a:latin typeface="Times New Roman" panose="02020603050405020304" pitchFamily="18" charset="0"/>
              </a:rPr>
              <a:t>To explore the customer churn prediction in telecom using machine learning in big </a:t>
            </a:r>
            <a:r>
              <a:rPr lang="en-IN" sz="1600" b="0" i="0" u="none" strike="noStrike" baseline="0" dirty="0">
                <a:latin typeface="Times New Roman" panose="02020603050405020304" pitchFamily="18" charset="0"/>
              </a:rPr>
              <a:t>data platform.</a:t>
            </a:r>
          </a:p>
          <a:p>
            <a:pPr marL="288000" indent="-285750" algn="l">
              <a:lnSpc>
                <a:spcPct val="114000"/>
              </a:lnSpc>
              <a:buFont typeface="Wingdings" panose="05000000000000000000" pitchFamily="2" charset="2"/>
              <a:buChar char="v"/>
            </a:pPr>
            <a:r>
              <a:rPr lang="en-US" sz="1600" b="0" i="0" u="none" strike="noStrike" baseline="0" dirty="0">
                <a:latin typeface="Times New Roman" panose="02020603050405020304" pitchFamily="18" charset="0"/>
              </a:rPr>
              <a:t>To investigate the impact of customer churn in telecom industry as a whole</a:t>
            </a:r>
            <a:r>
              <a:rPr lang="en-IN" sz="1600" dirty="0">
                <a:latin typeface="Times New Roman" panose="02020603050405020304" pitchFamily="18" charset="0"/>
              </a:rPr>
              <a:t>.</a:t>
            </a:r>
          </a:p>
          <a:p>
            <a:pPr marL="288000" indent="-285750" algn="l">
              <a:lnSpc>
                <a:spcPct val="114000"/>
              </a:lnSpc>
              <a:buFont typeface="Wingdings" panose="05000000000000000000" pitchFamily="2" charset="2"/>
              <a:buChar char="v"/>
            </a:pPr>
            <a:r>
              <a:rPr lang="en-US" sz="1600" b="0" i="0" u="none" strike="noStrike" baseline="0" dirty="0">
                <a:latin typeface="Times New Roman" panose="02020603050405020304" pitchFamily="18" charset="0"/>
              </a:rPr>
              <a:t>To discuss the significance of different tools models for customer </a:t>
            </a:r>
            <a:r>
              <a:rPr lang="en-US" sz="1600" dirty="0">
                <a:latin typeface="Times New Roman" panose="02020603050405020304" pitchFamily="18" charset="0"/>
              </a:rPr>
              <a:t>c</a:t>
            </a:r>
            <a:r>
              <a:rPr lang="en-US" sz="1600" b="0" i="0" u="none" strike="noStrike" baseline="0" dirty="0">
                <a:latin typeface="Times New Roman" panose="02020603050405020304" pitchFamily="18" charset="0"/>
              </a:rPr>
              <a:t>hurn in telecom industry</a:t>
            </a:r>
            <a:r>
              <a:rPr lang="en-IN" sz="1600" b="0" i="0" u="none" strike="noStrike" baseline="0" dirty="0">
                <a:latin typeface="Times New Roman" panose="02020603050405020304" pitchFamily="18" charset="0"/>
              </a:rPr>
              <a:t>.</a:t>
            </a:r>
          </a:p>
          <a:p>
            <a:pPr marL="288000" indent="-285750" algn="l">
              <a:lnSpc>
                <a:spcPct val="114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To reduce time complexity for better decisions to bring back customers which are at high risk of loosing services of company.</a:t>
            </a:r>
          </a:p>
          <a:p>
            <a:pPr marL="288000" indent="-285750" algn="l">
              <a:lnSpc>
                <a:spcPct val="114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To develop simple understandable dashboards by the data visualization techniques of different software tools like Power Bi.</a:t>
            </a:r>
          </a:p>
        </p:txBody>
      </p:sp>
      <p:pic>
        <p:nvPicPr>
          <p:cNvPr id="33" name="Google Shape;129;p19"/>
          <p:cNvPicPr preferRelativeResize="0"/>
          <p:nvPr/>
        </p:nvPicPr>
        <p:blipFill rotWithShape="1">
          <a:blip r:embed="rId3"/>
          <a:srcRect/>
          <a:stretch>
            <a:fillRect/>
          </a:stretch>
        </p:blipFill>
        <p:spPr>
          <a:xfrm>
            <a:off x="7697972" y="0"/>
            <a:ext cx="1446028" cy="711000"/>
          </a:xfrm>
          <a:prstGeom prst="rect">
            <a:avLst/>
          </a:prstGeom>
          <a:noFill/>
          <a:ln>
            <a:noFill/>
          </a:ln>
        </p:spPr>
      </p:pic>
      <p:pic>
        <p:nvPicPr>
          <p:cNvPr id="4" name="Picture 3"/>
          <p:cNvPicPr>
            <a:picLocks noChangeAspect="1"/>
          </p:cNvPicPr>
          <p:nvPr/>
        </p:nvPicPr>
        <p:blipFill>
          <a:blip r:embed="rId4"/>
          <a:stretch>
            <a:fillRect/>
          </a:stretch>
        </p:blipFill>
        <p:spPr>
          <a:xfrm>
            <a:off x="149382" y="2966837"/>
            <a:ext cx="2815385" cy="2111539"/>
          </a:xfrm>
          <a:prstGeom prst="rect">
            <a:avLst/>
          </a:prstGeom>
          <a:ln>
            <a:noFill/>
          </a:ln>
          <a:effectLst>
            <a:softEdge rad="112500"/>
          </a:effectLst>
        </p:spPr>
      </p:pic>
      <p:pic>
        <p:nvPicPr>
          <p:cNvPr id="6" name="Picture 5"/>
          <p:cNvPicPr>
            <a:picLocks noChangeAspect="1"/>
          </p:cNvPicPr>
          <p:nvPr/>
        </p:nvPicPr>
        <p:blipFill>
          <a:blip r:embed="rId5"/>
          <a:stretch>
            <a:fillRect/>
          </a:stretch>
        </p:blipFill>
        <p:spPr>
          <a:xfrm>
            <a:off x="206825" y="754484"/>
            <a:ext cx="2441843" cy="1968125"/>
          </a:xfrm>
          <a:prstGeom prst="rect">
            <a:avLst/>
          </a:prstGeom>
          <a:ln>
            <a:noFill/>
          </a:ln>
          <a:effectLst>
            <a:softEdge rad="112500"/>
          </a:effectLst>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p:cNvSpPr/>
          <p:nvPr/>
        </p:nvSpPr>
        <p:spPr>
          <a:xfrm>
            <a:off x="329610" y="1529704"/>
            <a:ext cx="6262576" cy="3054311"/>
          </a:xfrm>
          <a:prstGeom prst="snip2DiagRect">
            <a:avLst>
              <a:gd name="adj1" fmla="val 0"/>
              <a:gd name="adj2" fmla="val 11445"/>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latin typeface="Times New Roman" panose="02020603050405020304" pitchFamily="18" charset="0"/>
              <a:cs typeface="Times New Roman" panose="02020603050405020304" pitchFamily="18" charset="0"/>
            </a:endParaRPr>
          </a:p>
        </p:txBody>
      </p:sp>
      <p:sp>
        <p:nvSpPr>
          <p:cNvPr id="5" name="Rectangle: Diagonal Corners Rounded 4"/>
          <p:cNvSpPr/>
          <p:nvPr/>
        </p:nvSpPr>
        <p:spPr>
          <a:xfrm>
            <a:off x="-132347" y="559485"/>
            <a:ext cx="2845330" cy="424053"/>
          </a:xfrm>
          <a:prstGeom prst="round2DiagRect">
            <a:avLst>
              <a:gd name="adj1" fmla="val 29394"/>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accent1"/>
                </a:solidFill>
                <a:latin typeface="Times New Roman" panose="02020603050405020304" pitchFamily="18" charset="0"/>
                <a:cs typeface="Times New Roman" panose="02020603050405020304" pitchFamily="18" charset="0"/>
              </a:rPr>
              <a:t>Scope</a:t>
            </a:r>
          </a:p>
        </p:txBody>
      </p:sp>
      <p:sp>
        <p:nvSpPr>
          <p:cNvPr id="6" name="TextBox 5"/>
          <p:cNvSpPr txBox="1"/>
          <p:nvPr/>
        </p:nvSpPr>
        <p:spPr>
          <a:xfrm>
            <a:off x="457202" y="1529704"/>
            <a:ext cx="6262576" cy="2679580"/>
          </a:xfrm>
          <a:prstGeom prst="rect">
            <a:avLst/>
          </a:prstGeom>
          <a:noFill/>
        </p:spPr>
        <p:txBody>
          <a:bodyPr wrap="square" rtlCol="0">
            <a:spAutoFit/>
          </a:bodyPr>
          <a:lstStyle/>
          <a:p>
            <a:pPr marL="285750" indent="-285750" algn="l">
              <a:lnSpc>
                <a:spcPct val="150000"/>
              </a:lnSpc>
              <a:buClr>
                <a:schemeClr val="bg1"/>
              </a:buClr>
              <a:buFont typeface="Wingdings" panose="05000000000000000000" pitchFamily="2" charset="2"/>
              <a:buChar char="v"/>
            </a:pPr>
            <a:endParaRPr lang="en-US" b="0" i="0" u="none" strike="noStrike" baseline="0" dirty="0">
              <a:solidFill>
                <a:schemeClr val="bg1"/>
              </a:solidFill>
              <a:latin typeface="Times New Roman" panose="02020603050405020304" pitchFamily="18" charset="0"/>
              <a:cs typeface="Times New Roman" panose="02020603050405020304" pitchFamily="18" charset="0"/>
            </a:endParaRPr>
          </a:p>
          <a:p>
            <a:pPr marL="285750" indent="-285750" algn="l">
              <a:lnSpc>
                <a:spcPct val="150000"/>
              </a:lnSpc>
              <a:buClr>
                <a:schemeClr val="bg1"/>
              </a:buClr>
              <a:buFont typeface="Wingdings" panose="05000000000000000000" pitchFamily="2" charset="2"/>
              <a:buChar char="v"/>
            </a:pPr>
            <a:r>
              <a:rPr lang="en-US" sz="1600" b="0" i="0" u="none" strike="noStrike" baseline="0" dirty="0">
                <a:solidFill>
                  <a:schemeClr val="bg1"/>
                </a:solidFill>
                <a:latin typeface="Times New Roman" panose="02020603050405020304" pitchFamily="18" charset="0"/>
                <a:cs typeface="Times New Roman" panose="02020603050405020304" pitchFamily="18" charset="0"/>
              </a:rPr>
              <a:t>Use of complete dataset to implement churn </a:t>
            </a:r>
            <a:r>
              <a:rPr lang="en-IN" sz="1600" b="0" i="0" u="none" strike="noStrike" baseline="0" dirty="0">
                <a:solidFill>
                  <a:schemeClr val="bg1"/>
                </a:solidFill>
                <a:latin typeface="Times New Roman" panose="02020603050405020304" pitchFamily="18" charset="0"/>
                <a:cs typeface="Times New Roman" panose="02020603050405020304" pitchFamily="18" charset="0"/>
              </a:rPr>
              <a:t>analysis method.</a:t>
            </a:r>
          </a:p>
          <a:p>
            <a:pPr marL="285750" indent="-285750">
              <a:lnSpc>
                <a:spcPct val="150000"/>
              </a:lnSpc>
              <a:buClr>
                <a:schemeClr val="bg1"/>
              </a:buClr>
              <a:buFont typeface="Wingdings" panose="05000000000000000000" pitchFamily="2" charset="2"/>
              <a:buChar char="v"/>
            </a:pPr>
            <a:r>
              <a:rPr lang="en-US" sz="1600" b="0" i="0" u="none" strike="noStrike" baseline="0" dirty="0">
                <a:solidFill>
                  <a:schemeClr val="bg1"/>
                </a:solidFill>
                <a:latin typeface="Times New Roman" panose="02020603050405020304" pitchFamily="18" charset="0"/>
                <a:cs typeface="Times New Roman" panose="02020603050405020304" pitchFamily="18" charset="0"/>
              </a:rPr>
              <a:t>Properly use data modelling tool to predict the </a:t>
            </a:r>
            <a:r>
              <a:rPr lang="en-IN" sz="1600" b="0" i="0" u="none" strike="noStrike" baseline="0" dirty="0">
                <a:solidFill>
                  <a:schemeClr val="bg1"/>
                </a:solidFill>
                <a:latin typeface="Times New Roman" panose="02020603050405020304" pitchFamily="18" charset="0"/>
                <a:cs typeface="Times New Roman" panose="02020603050405020304" pitchFamily="18" charset="0"/>
              </a:rPr>
              <a:t>churning.</a:t>
            </a:r>
          </a:p>
          <a:p>
            <a:pPr marL="285750" indent="-285750">
              <a:lnSpc>
                <a:spcPct val="150000"/>
              </a:lnSpc>
              <a:buClr>
                <a:schemeClr val="bg1"/>
              </a:buClr>
              <a:buFont typeface="Wingdings" panose="05000000000000000000" pitchFamily="2" charset="2"/>
              <a:buChar char="v"/>
            </a:pPr>
            <a:r>
              <a:rPr lang="en-US" sz="1600" b="0" i="0" u="none" strike="noStrike" baseline="0" dirty="0">
                <a:solidFill>
                  <a:schemeClr val="bg1"/>
                </a:solidFill>
                <a:latin typeface="Times New Roman" panose="02020603050405020304" pitchFamily="18" charset="0"/>
                <a:cs typeface="Times New Roman" panose="02020603050405020304" pitchFamily="18" charset="0"/>
              </a:rPr>
              <a:t>Implement multiple methods to analyze churn.</a:t>
            </a:r>
          </a:p>
          <a:p>
            <a:pPr marL="285750" indent="-285750">
              <a:lnSpc>
                <a:spcPct val="150000"/>
              </a:lnSpc>
              <a:buClr>
                <a:schemeClr val="bg1"/>
              </a:buClr>
              <a:buFont typeface="Wingdings" panose="05000000000000000000" pitchFamily="2" charset="2"/>
              <a:buChar char="v"/>
            </a:pPr>
            <a:r>
              <a:rPr lang="en-US" sz="1600" b="0" i="0" u="none" strike="noStrike" baseline="0" dirty="0">
                <a:solidFill>
                  <a:schemeClr val="bg1"/>
                </a:solidFill>
                <a:latin typeface="Times New Roman" panose="02020603050405020304" pitchFamily="18" charset="0"/>
                <a:cs typeface="Times New Roman" panose="02020603050405020304" pitchFamily="18" charset="0"/>
              </a:rPr>
              <a:t>Compare different methods to find the optimal </a:t>
            </a:r>
            <a:r>
              <a:rPr lang="en-IN" sz="1600" b="0" i="0" u="none" strike="noStrike" baseline="0" dirty="0">
                <a:solidFill>
                  <a:schemeClr val="bg1"/>
                </a:solidFill>
                <a:latin typeface="Times New Roman" panose="02020603050405020304" pitchFamily="18" charset="0"/>
                <a:cs typeface="Times New Roman" panose="02020603050405020304" pitchFamily="18" charset="0"/>
              </a:rPr>
              <a:t>one.</a:t>
            </a:r>
          </a:p>
          <a:p>
            <a:pPr marL="285750" indent="-285750">
              <a:lnSpc>
                <a:spcPct val="150000"/>
              </a:lnSpc>
              <a:buClr>
                <a:schemeClr val="bg1"/>
              </a:buClr>
              <a:buFont typeface="Wingdings" panose="05000000000000000000" pitchFamily="2" charset="2"/>
              <a:buChar char="v"/>
            </a:pPr>
            <a:r>
              <a:rPr lang="en-US" sz="1600" b="0" i="0" u="none" strike="noStrike" baseline="0" dirty="0">
                <a:solidFill>
                  <a:schemeClr val="bg1"/>
                </a:solidFill>
                <a:latin typeface="Times New Roman" panose="02020603050405020304" pitchFamily="18" charset="0"/>
                <a:cs typeface="Times New Roman" panose="02020603050405020304" pitchFamily="18" charset="0"/>
              </a:rPr>
              <a:t>Use and compare multiple data visualization techniques.</a:t>
            </a:r>
          </a:p>
          <a:p>
            <a:pPr marL="285750" indent="-285750">
              <a:lnSpc>
                <a:spcPct val="150000"/>
              </a:lnSpc>
              <a:buClr>
                <a:schemeClr val="bg1"/>
              </a:buClr>
              <a:buFont typeface="Wingdings" panose="05000000000000000000" pitchFamily="2" charset="2"/>
              <a:buChar char="v"/>
            </a:pPr>
            <a:r>
              <a:rPr lang="en-IN" sz="1600" dirty="0">
                <a:solidFill>
                  <a:schemeClr val="bg1"/>
                </a:solidFill>
                <a:latin typeface="Times New Roman" panose="02020603050405020304" pitchFamily="18" charset="0"/>
                <a:cs typeface="Times New Roman" panose="02020603050405020304" pitchFamily="18" charset="0"/>
              </a:rPr>
              <a:t>Use of different dashboards for different by selected parameters.</a:t>
            </a:r>
          </a:p>
        </p:txBody>
      </p:sp>
      <p:pic>
        <p:nvPicPr>
          <p:cNvPr id="7" name="Google Shape;129;p19"/>
          <p:cNvPicPr preferRelativeResize="0"/>
          <p:nvPr/>
        </p:nvPicPr>
        <p:blipFill rotWithShape="1">
          <a:blip r:embed="rId2"/>
          <a:srcRect/>
          <a:stretch>
            <a:fillRect/>
          </a:stretch>
        </p:blipFill>
        <p:spPr>
          <a:xfrm>
            <a:off x="7697972" y="0"/>
            <a:ext cx="1446028" cy="711000"/>
          </a:xfrm>
          <a:prstGeom prst="rect">
            <a:avLst/>
          </a:prstGeom>
          <a:noFill/>
          <a:ln>
            <a:noFill/>
          </a:ln>
        </p:spPr>
      </p:pic>
      <p:pic>
        <p:nvPicPr>
          <p:cNvPr id="11" name="Picture 10"/>
          <p:cNvPicPr>
            <a:picLocks noChangeAspect="1"/>
          </p:cNvPicPr>
          <p:nvPr/>
        </p:nvPicPr>
        <p:blipFill rotWithShape="1">
          <a:blip r:embed="rId3"/>
          <a:srcRect l="11302" r="9070"/>
          <a:stretch>
            <a:fillRect/>
          </a:stretch>
        </p:blipFill>
        <p:spPr>
          <a:xfrm>
            <a:off x="6762306" y="1529704"/>
            <a:ext cx="2275368"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817404" y="355500"/>
            <a:ext cx="4356744" cy="555986"/>
          </a:xfrm>
          <a:prstGeom prst="roundRect">
            <a:avLst>
              <a:gd name="adj" fmla="val 14082"/>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b="1" u="sng" dirty="0">
                <a:solidFill>
                  <a:schemeClr val="accent1"/>
                </a:solidFill>
                <a:latin typeface="Times New Roman" panose="02020603050405020304" pitchFamily="18" charset="0"/>
                <a:cs typeface="Times New Roman" panose="02020603050405020304" pitchFamily="18" charset="0"/>
              </a:rPr>
              <a:t>Literature survey </a:t>
            </a: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pic>
        <p:nvPicPr>
          <p:cNvPr id="13" name="Google Shape;129;p19"/>
          <p:cNvPicPr preferRelativeResize="0"/>
          <p:nvPr/>
        </p:nvPicPr>
        <p:blipFill rotWithShape="1">
          <a:blip r:embed="rId3"/>
          <a:srcRect/>
          <a:stretch>
            <a:fillRect/>
          </a:stretch>
        </p:blipFill>
        <p:spPr>
          <a:xfrm>
            <a:off x="7697972" y="0"/>
            <a:ext cx="1446028" cy="71100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245743485"/>
              </p:ext>
            </p:extLst>
          </p:nvPr>
        </p:nvGraphicFramePr>
        <p:xfrm>
          <a:off x="198473" y="1056169"/>
          <a:ext cx="8796675" cy="3880129"/>
        </p:xfrm>
        <a:graphic>
          <a:graphicData uri="http://schemas.openxmlformats.org/drawingml/2006/table">
            <a:tbl>
              <a:tblPr firstRow="1" bandRow="1">
                <a:tableStyleId>{5940675A-B579-460E-94D1-54222C63F5DA}</a:tableStyleId>
              </a:tblPr>
              <a:tblGrid>
                <a:gridCol w="873090">
                  <a:extLst>
                    <a:ext uri="{9D8B030D-6E8A-4147-A177-3AD203B41FA5}">
                      <a16:colId xmlns:a16="http://schemas.microsoft.com/office/drawing/2014/main" val="20000"/>
                    </a:ext>
                  </a:extLst>
                </a:gridCol>
                <a:gridCol w="1621631">
                  <a:extLst>
                    <a:ext uri="{9D8B030D-6E8A-4147-A177-3AD203B41FA5}">
                      <a16:colId xmlns:a16="http://schemas.microsoft.com/office/drawing/2014/main" val="20001"/>
                    </a:ext>
                  </a:extLst>
                </a:gridCol>
                <a:gridCol w="2971802">
                  <a:extLst>
                    <a:ext uri="{9D8B030D-6E8A-4147-A177-3AD203B41FA5}">
                      <a16:colId xmlns:a16="http://schemas.microsoft.com/office/drawing/2014/main" val="20002"/>
                    </a:ext>
                  </a:extLst>
                </a:gridCol>
                <a:gridCol w="3330152">
                  <a:extLst>
                    <a:ext uri="{9D8B030D-6E8A-4147-A177-3AD203B41FA5}">
                      <a16:colId xmlns:a16="http://schemas.microsoft.com/office/drawing/2014/main" val="20003"/>
                    </a:ext>
                  </a:extLst>
                </a:gridCol>
              </a:tblGrid>
              <a:tr h="494025">
                <a:tc>
                  <a:txBody>
                    <a:bodyPr/>
                    <a:lstStyle/>
                    <a:p>
                      <a:r>
                        <a:rPr lang="en-US" sz="1600" dirty="0">
                          <a:solidFill>
                            <a:sysClr val="windowText" lastClr="000000"/>
                          </a:solidFill>
                        </a:rPr>
                        <a:t>Year </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ysClr val="windowText" lastClr="000000"/>
                          </a:solidFill>
                        </a:rPr>
                        <a:t>Author Name</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ysClr val="windowText" lastClr="000000"/>
                          </a:solidFill>
                        </a:rPr>
                        <a:t>Paper Name</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ysClr val="windowText" lastClr="000000"/>
                          </a:solidFill>
                        </a:rPr>
                        <a:t>Description </a:t>
                      </a:r>
                      <a:endParaRPr lang="en-IN" sz="1600"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58024">
                <a:tc>
                  <a:txBody>
                    <a:bodyPr/>
                    <a:lstStyle/>
                    <a:p>
                      <a:r>
                        <a:rPr lang="en-US" sz="1600" dirty="0"/>
                        <a:t>2021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a:t>B.N.Krishna</a:t>
                      </a:r>
                      <a:r>
                        <a:rPr lang="en-IN" sz="1600" dirty="0"/>
                        <a:t> Sai</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Predictive Analysis and Modeling of Customer Churn in Telecom using Machine Learning Technique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In this paper ,</a:t>
                      </a:r>
                      <a:r>
                        <a:rPr lang="en-US" sz="1600" baseline="0" dirty="0"/>
                        <a:t> author used random forest algorithm and got 82% accuracy for churn analysis.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08664">
                <a:tc>
                  <a:txBody>
                    <a:bodyPr/>
                    <a:lstStyle/>
                    <a:p>
                      <a:r>
                        <a:rPr lang="en-US" sz="1600" dirty="0"/>
                        <a:t>2020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a:t>Pushkar</a:t>
                      </a:r>
                      <a:r>
                        <a:rPr lang="en-IN" sz="1600" dirty="0"/>
                        <a:t> </a:t>
                      </a:r>
                      <a:r>
                        <a:rPr lang="en-IN" sz="1600" dirty="0" err="1"/>
                        <a:t>Bhuse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Machine Learning Based Telecom-Customer Churn Prediction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In</a:t>
                      </a:r>
                      <a:r>
                        <a:rPr lang="en-US" sz="1600" baseline="0" dirty="0"/>
                        <a:t> this paper , author used decision tree algorithm and got 80% accuracy in churn prediction.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983808">
                <a:tc>
                  <a:txBody>
                    <a:bodyPr/>
                    <a:lstStyle/>
                    <a:p>
                      <a:r>
                        <a:rPr lang="en-US" sz="1600" dirty="0"/>
                        <a:t>2019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a:t>Kamil</a:t>
                      </a:r>
                      <a:r>
                        <a:rPr lang="en-IN" sz="1600" dirty="0"/>
                        <a:t> </a:t>
                      </a:r>
                      <a:r>
                        <a:rPr lang="en-IN" sz="1600" dirty="0" err="1"/>
                        <a:t>Dimililer</a:t>
                      </a:r>
                      <a:r>
                        <a:rPr lang="en-IN" sz="1600" dirty="0"/>
                        <a:t>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Customer Churn Prediction For Business Intelligence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In this paper , author proposed the model</a:t>
                      </a:r>
                      <a:r>
                        <a:rPr lang="en-US" sz="1600" baseline="0" dirty="0"/>
                        <a:t> using logistic regression with accuracy of 78% which was able to predict churn and the trends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528" name="Google Shape;1528;p32"/>
          <p:cNvSpPr txBox="1"/>
          <p:nvPr/>
        </p:nvSpPr>
        <p:spPr>
          <a:xfrm>
            <a:off x="316474" y="355500"/>
            <a:ext cx="4712726" cy="100756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u="sng" dirty="0">
                <a:solidFill>
                  <a:schemeClr val="accent1"/>
                </a:solidFill>
                <a:latin typeface="Times New Roman" panose="02020603050405020304" pitchFamily="18" charset="0"/>
                <a:ea typeface="Fira Sans Extra Condensed" panose="020B0503050000020004"/>
                <a:cs typeface="Times New Roman" panose="02020603050405020304" pitchFamily="18" charset="0"/>
                <a:sym typeface="Fira Sans Extra Condensed" panose="020B0503050000020004"/>
              </a:rPr>
              <a:t>Existing system and Limitations</a:t>
            </a:r>
            <a:endParaRPr sz="2400" b="1" u="sng" dirty="0">
              <a:solidFill>
                <a:schemeClr val="accent1"/>
              </a:solidFill>
              <a:latin typeface="Times New Roman" panose="02020603050405020304" pitchFamily="18" charset="0"/>
              <a:ea typeface="Fira Sans Extra Condensed" panose="020B0503050000020004"/>
              <a:cs typeface="Times New Roman" panose="02020603050405020304" pitchFamily="18" charset="0"/>
              <a:sym typeface="Fira Sans Extra Condensed" panose="020B0503050000020004"/>
            </a:endParaRPr>
          </a:p>
        </p:txBody>
      </p:sp>
      <p:sp>
        <p:nvSpPr>
          <p:cNvPr id="1531" name="Google Shape;1531;p32"/>
          <p:cNvSpPr txBox="1"/>
          <p:nvPr/>
        </p:nvSpPr>
        <p:spPr>
          <a:xfrm>
            <a:off x="6773017" y="1404138"/>
            <a:ext cx="178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800" b="1" dirty="0">
              <a:solidFill>
                <a:schemeClr val="dk1"/>
              </a:solidFill>
              <a:latin typeface="Times New Roman" panose="02020603050405020304" pitchFamily="18" charset="0"/>
              <a:ea typeface="Fira Sans Extra Condensed" panose="020B0503050000020004"/>
              <a:cs typeface="Times New Roman" panose="02020603050405020304" pitchFamily="18" charset="0"/>
              <a:sym typeface="Fira Sans Extra Condensed" panose="020B0503050000020004"/>
            </a:endParaRPr>
          </a:p>
        </p:txBody>
      </p:sp>
      <p:sp>
        <p:nvSpPr>
          <p:cNvPr id="1408" name="TextBox 1407"/>
          <p:cNvSpPr txBox="1"/>
          <p:nvPr/>
        </p:nvSpPr>
        <p:spPr>
          <a:xfrm>
            <a:off x="569741" y="2995168"/>
            <a:ext cx="7781303" cy="1877437"/>
          </a:xfrm>
          <a:prstGeom prst="rect">
            <a:avLst/>
          </a:prstGeom>
          <a:noFill/>
        </p:spPr>
        <p:txBody>
          <a:bodyPr wrap="square" rtlCol="0">
            <a:spAutoFit/>
          </a:bodyPr>
          <a:lstStyle/>
          <a:p>
            <a:r>
              <a:rPr lang="en-US" sz="1800" u="sng" dirty="0">
                <a:latin typeface="Times New Roman" panose="02020603050405020304" pitchFamily="18" charset="0"/>
                <a:cs typeface="Times New Roman" panose="02020603050405020304" pitchFamily="18" charset="0"/>
              </a:rPr>
              <a:t>Limitations Of Existing System</a:t>
            </a:r>
          </a:p>
          <a:p>
            <a:endParaRPr lang="en-US" sz="1800"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Existing System , the analysis and visualization was very difficult to understand for the clients .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prediction and analysis was very much time consuming and costly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impacts on the overall profit and revenue of company . </a:t>
            </a:r>
          </a:p>
          <a:p>
            <a:endParaRPr lang="en-US" sz="1600" u="sng" dirty="0">
              <a:latin typeface="Times New Roman" panose="02020603050405020304" pitchFamily="18" charset="0"/>
              <a:cs typeface="Times New Roman" panose="02020603050405020304" pitchFamily="18" charset="0"/>
            </a:endParaRPr>
          </a:p>
        </p:txBody>
      </p:sp>
      <p:pic>
        <p:nvPicPr>
          <p:cNvPr id="12" name="Google Shape;129;p19"/>
          <p:cNvPicPr preferRelativeResize="0"/>
          <p:nvPr/>
        </p:nvPicPr>
        <p:blipFill rotWithShape="1">
          <a:blip r:embed="rId3"/>
          <a:srcRect/>
          <a:stretch>
            <a:fillRect/>
          </a:stretch>
        </p:blipFill>
        <p:spPr>
          <a:xfrm>
            <a:off x="7697972" y="0"/>
            <a:ext cx="1446028" cy="711000"/>
          </a:xfrm>
          <a:prstGeom prst="rect">
            <a:avLst/>
          </a:prstGeom>
          <a:noFill/>
          <a:ln>
            <a:noFill/>
          </a:ln>
        </p:spPr>
      </p:pic>
      <p:sp>
        <p:nvSpPr>
          <p:cNvPr id="6" name="TextBox 5"/>
          <p:cNvSpPr txBox="1"/>
          <p:nvPr/>
        </p:nvSpPr>
        <p:spPr>
          <a:xfrm>
            <a:off x="569741" y="1209613"/>
            <a:ext cx="8151712" cy="1546577"/>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Existing System :</a:t>
            </a:r>
          </a:p>
          <a:p>
            <a:endParaRPr lang="en-US" sz="1050" u="sng" dirty="0"/>
          </a:p>
          <a:p>
            <a:pPr marL="171450" indent="-1714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major contribution of the current study is to present a model of churn prediction that helps telecom companies to find users who are more intending to churn. </a:t>
            </a:r>
          </a:p>
          <a:p>
            <a:pPr marL="171450" indent="-1714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significance of this purpose is apparent, given the reality that the expenditure for acquisition of customer is comparatively higher than that of the retention of customer.</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Gower · SlidesCarnival</Template>
  <TotalTime>152</TotalTime>
  <Words>1163</Words>
  <Application>Microsoft Office PowerPoint</Application>
  <PresentationFormat>On-screen Show (16:9)</PresentationFormat>
  <Paragraphs>151</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Source Sans Pro</vt:lpstr>
      <vt:lpstr>Wingdings</vt:lpstr>
      <vt:lpstr>Roboto Slab</vt:lpstr>
      <vt:lpstr>Times New Roman</vt:lpstr>
      <vt:lpstr>Arial</vt:lpstr>
      <vt:lpstr>Cordelia template</vt:lpstr>
      <vt:lpstr>PowerPoint Presentation</vt:lpstr>
      <vt:lpstr>PowerPoint Presentation</vt:lpstr>
      <vt:lpstr>     Agenda</vt:lpstr>
      <vt:lpstr>PowerPoint Presentation</vt:lpstr>
      <vt:lpstr>PowerPoint Presentation</vt:lpstr>
      <vt:lpstr>Aim &amp; Objectives </vt:lpstr>
      <vt:lpstr>PowerPoint Presentation</vt:lpstr>
      <vt:lpstr>PowerPoint Presentation</vt:lpstr>
      <vt:lpstr>PowerPoint Presentation</vt:lpstr>
      <vt:lpstr>Problem Statement</vt:lpstr>
      <vt:lpstr>Proposed System </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parag</dc:creator>
  <cp:lastModifiedBy>manoj</cp:lastModifiedBy>
  <cp:revision>104</cp:revision>
  <dcterms:created xsi:type="dcterms:W3CDTF">2022-10-30T08:26:00Z</dcterms:created>
  <dcterms:modified xsi:type="dcterms:W3CDTF">2022-10-30T15:50:52Z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806A34F2A1B94672B089C142585628DD</vt:lpwstr>
  </property>
  <property fmtid="{D5CDD505-2E9C-101B-9397-08002B2CF9AE}" pid="3" name="KSOProductBuildVer">
    <vt:lpwstr>1033-11.2.0.11380</vt:lpwstr>
  </property>
</Properties>
</file>