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8" r:id="rId3"/>
    <p:sldId id="278" r:id="rId4"/>
    <p:sldId id="263" r:id="rId5"/>
    <p:sldId id="288" r:id="rId6"/>
    <p:sldId id="259" r:id="rId7"/>
    <p:sldId id="273" r:id="rId8"/>
    <p:sldId id="257" r:id="rId9"/>
    <p:sldId id="267" r:id="rId10"/>
    <p:sldId id="289" r:id="rId11"/>
    <p:sldId id="285" r:id="rId12"/>
    <p:sldId id="290" r:id="rId13"/>
    <p:sldId id="270" r:id="rId14"/>
  </p:sldIdLst>
  <p:sldSz cx="9144000" cy="5143500" type="screen16x9"/>
  <p:notesSz cx="6858000" cy="9144000"/>
  <p:embeddedFontLst>
    <p:embeddedFont>
      <p:font typeface="Fira Sans Extra Condensed" panose="020B0503050000020004" pitchFamily="3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4E7"/>
    <a:srgbClr val="FAE8CE"/>
    <a:srgbClr val="00FFFF"/>
    <a:srgbClr val="D3ADC1"/>
    <a:srgbClr val="ADAD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60D83F-8FD3-43EC-868F-ECE1C36B9A02}">
  <a:tblStyle styleId="{8560D83F-8FD3-43EC-868F-ECE1C36B9A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626496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763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05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16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053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e96fd5876e_0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0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674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3493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92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445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97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20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95192" y="1830234"/>
            <a:ext cx="3545700"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3200" b="1" dirty="0">
                <a:latin typeface="Times New Roman" panose="02020603050405020304" pitchFamily="18" charset="0"/>
                <a:cs typeface="Times New Roman" panose="02020603050405020304" pitchFamily="18" charset="0"/>
              </a:rPr>
              <a:t>HEART DISEASE PREDICTION</a:t>
            </a:r>
          </a:p>
        </p:txBody>
      </p:sp>
      <p:sp>
        <p:nvSpPr>
          <p:cNvPr id="47" name="Google Shape;47;p15"/>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dirty="0">
                <a:latin typeface="Times New Roman" panose="02020603050405020304" pitchFamily="18" charset="0"/>
                <a:cs typeface="Times New Roman" panose="02020603050405020304" pitchFamily="18" charset="0"/>
              </a:rPr>
              <a:t>Mini Project 2B</a:t>
            </a:r>
            <a:endParaRPr sz="2400" dirty="0">
              <a:latin typeface="Times New Roman" panose="02020603050405020304" pitchFamily="18" charset="0"/>
              <a:cs typeface="Times New Roman" panose="02020603050405020304" pitchFamily="18" charset="0"/>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1" name="Google Shape;129;p19">
            <a:extLst>
              <a:ext uri="{FF2B5EF4-FFF2-40B4-BE49-F238E27FC236}">
                <a16:creationId xmlns:a16="http://schemas.microsoft.com/office/drawing/2014/main" id="{29CB2DED-B8F6-4128-8AD1-794A5682BACB}"/>
              </a:ext>
            </a:extLst>
          </p:cNvPr>
          <p:cNvPicPr preferRelativeResize="0"/>
          <p:nvPr/>
        </p:nvPicPr>
        <p:blipFill rotWithShape="1">
          <a:blip r:embed="rId3">
            <a:alphaModFix/>
          </a:blip>
          <a:srcRect/>
          <a:stretch/>
        </p:blipFill>
        <p:spPr>
          <a:xfrm>
            <a:off x="5923498" y="594721"/>
            <a:ext cx="2268034" cy="11022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064" y="87918"/>
            <a:ext cx="8229600" cy="371400"/>
          </a:xfrm>
        </p:spPr>
        <p:txBody>
          <a:bodyPr>
            <a:normAutofit fontScale="90000"/>
          </a:bodyPr>
          <a:lstStyle/>
          <a:p>
            <a:r>
              <a:rPr lang="en-IN" u="sng" dirty="0">
                <a:latin typeface="Times New Roman" panose="02020603050405020304" pitchFamily="18" charset="0"/>
                <a:cs typeface="Times New Roman" panose="02020603050405020304" pitchFamily="18" charset="0"/>
              </a:rPr>
              <a:t>Proposed methodology </a:t>
            </a:r>
            <a:endParaRPr lang="en-IN" dirty="0"/>
          </a:p>
        </p:txBody>
      </p:sp>
      <p:sp>
        <p:nvSpPr>
          <p:cNvPr id="3" name="Flowchart: Magnetic Disk 2"/>
          <p:cNvSpPr/>
          <p:nvPr/>
        </p:nvSpPr>
        <p:spPr>
          <a:xfrm>
            <a:off x="429064" y="956605"/>
            <a:ext cx="752621" cy="80889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239150" y="2511083"/>
            <a:ext cx="1132448" cy="724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688124" y="1146517"/>
            <a:ext cx="1856936" cy="436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917856" y="1146517"/>
            <a:ext cx="1856936" cy="436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160384" y="1143002"/>
            <a:ext cx="1984810" cy="436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603252" y="2396559"/>
            <a:ext cx="1197452" cy="758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2566728" y="3692117"/>
            <a:ext cx="5669279" cy="436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566729" y="4466066"/>
            <a:ext cx="5669279" cy="436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Google Shape;1781;p35"/>
          <p:cNvCxnSpPr>
            <a:endCxn id="6" idx="1"/>
          </p:cNvCxnSpPr>
          <p:nvPr/>
        </p:nvCxnSpPr>
        <p:spPr>
          <a:xfrm>
            <a:off x="1181685" y="1364461"/>
            <a:ext cx="506439" cy="105"/>
          </a:xfrm>
          <a:prstGeom prst="straightConnector1">
            <a:avLst/>
          </a:prstGeom>
          <a:noFill/>
          <a:ln w="9525" cap="flat" cmpd="sng">
            <a:solidFill>
              <a:schemeClr val="dk2"/>
            </a:solidFill>
            <a:prstDash val="solid"/>
            <a:round/>
            <a:headEnd type="none" w="med" len="med"/>
            <a:tailEnd type="triangle" w="med" len="med"/>
          </a:ln>
        </p:spPr>
      </p:cxnSp>
      <p:cxnSp>
        <p:nvCxnSpPr>
          <p:cNvPr id="19" name="Google Shape;1781;p35"/>
          <p:cNvCxnSpPr>
            <a:stCxn id="5" idx="0"/>
          </p:cNvCxnSpPr>
          <p:nvPr/>
        </p:nvCxnSpPr>
        <p:spPr>
          <a:xfrm flipV="1">
            <a:off x="805374" y="1765498"/>
            <a:ext cx="105" cy="745585"/>
          </a:xfrm>
          <a:prstGeom prst="straightConnector1">
            <a:avLst/>
          </a:prstGeom>
          <a:noFill/>
          <a:ln w="9525" cap="flat" cmpd="sng">
            <a:solidFill>
              <a:schemeClr val="dk2"/>
            </a:solidFill>
            <a:prstDash val="solid"/>
            <a:round/>
            <a:headEnd type="none" w="med" len="med"/>
            <a:tailEnd type="triangle" w="med" len="med"/>
          </a:ln>
        </p:spPr>
      </p:cxnSp>
      <p:cxnSp>
        <p:nvCxnSpPr>
          <p:cNvPr id="21" name="Google Shape;1781;p35"/>
          <p:cNvCxnSpPr/>
          <p:nvPr/>
        </p:nvCxnSpPr>
        <p:spPr>
          <a:xfrm>
            <a:off x="3545060" y="1374376"/>
            <a:ext cx="360000" cy="105"/>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1781;p35"/>
          <p:cNvCxnSpPr/>
          <p:nvPr/>
        </p:nvCxnSpPr>
        <p:spPr>
          <a:xfrm>
            <a:off x="5787588" y="1361051"/>
            <a:ext cx="360000" cy="105"/>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1783;p35"/>
          <p:cNvCxnSpPr>
            <a:stCxn id="8" idx="2"/>
            <a:endCxn id="9" idx="0"/>
          </p:cNvCxnSpPr>
          <p:nvPr/>
        </p:nvCxnSpPr>
        <p:spPr>
          <a:xfrm flipH="1">
            <a:off x="4201978" y="1579100"/>
            <a:ext cx="2950811" cy="81745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Google Shape;1783;p35"/>
          <p:cNvCxnSpPr>
            <a:stCxn id="8" idx="2"/>
            <a:endCxn id="76" idx="0"/>
          </p:cNvCxnSpPr>
          <p:nvPr/>
        </p:nvCxnSpPr>
        <p:spPr>
          <a:xfrm>
            <a:off x="7152789" y="1579100"/>
            <a:ext cx="29513" cy="81068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Google Shape;1781;p35"/>
          <p:cNvCxnSpPr/>
          <p:nvPr/>
        </p:nvCxnSpPr>
        <p:spPr>
          <a:xfrm rot="5400000" flipV="1">
            <a:off x="3907006" y="3412992"/>
            <a:ext cx="468000" cy="105"/>
          </a:xfrm>
          <a:prstGeom prst="straightConnector1">
            <a:avLst/>
          </a:prstGeom>
          <a:noFill/>
          <a:ln w="9525" cap="flat" cmpd="sng">
            <a:solidFill>
              <a:schemeClr val="dk2"/>
            </a:solidFill>
            <a:prstDash val="solid"/>
            <a:round/>
            <a:headEnd type="none" w="med" len="med"/>
            <a:tailEnd type="triangle" w="med" len="med"/>
          </a:ln>
        </p:spPr>
      </p:cxnSp>
      <p:cxnSp>
        <p:nvCxnSpPr>
          <p:cNvPr id="37" name="Google Shape;1781;p35"/>
          <p:cNvCxnSpPr/>
          <p:nvPr/>
        </p:nvCxnSpPr>
        <p:spPr>
          <a:xfrm rot="5400000" flipV="1">
            <a:off x="5221423" y="4289075"/>
            <a:ext cx="360000" cy="105"/>
          </a:xfrm>
          <a:prstGeom prst="straightConnector1">
            <a:avLst/>
          </a:prstGeom>
          <a:noFill/>
          <a:ln w="9525" cap="flat" cmpd="sng">
            <a:solidFill>
              <a:schemeClr val="dk2"/>
            </a:solidFill>
            <a:prstDash val="solid"/>
            <a:round/>
            <a:headEnd type="none" w="med" len="med"/>
            <a:tailEnd type="triangle" w="med" len="med"/>
          </a:ln>
        </p:spPr>
      </p:cxnSp>
      <p:sp>
        <p:nvSpPr>
          <p:cNvPr id="39" name="TextBox 38"/>
          <p:cNvSpPr txBox="1"/>
          <p:nvPr/>
        </p:nvSpPr>
        <p:spPr>
          <a:xfrm>
            <a:off x="344658" y="2588455"/>
            <a:ext cx="942536"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Patient</a:t>
            </a:r>
          </a:p>
          <a:p>
            <a:pPr algn="ctr"/>
            <a:r>
              <a:rPr lang="en-IN" dirty="0">
                <a:latin typeface="Times New Roman" panose="02020603050405020304" pitchFamily="18" charset="0"/>
                <a:cs typeface="Times New Roman" panose="02020603050405020304" pitchFamily="18" charset="0"/>
              </a:rPr>
              <a:t>Details</a:t>
            </a:r>
          </a:p>
        </p:txBody>
      </p:sp>
      <p:sp>
        <p:nvSpPr>
          <p:cNvPr id="42" name="TextBox 41"/>
          <p:cNvSpPr txBox="1"/>
          <p:nvPr/>
        </p:nvSpPr>
        <p:spPr>
          <a:xfrm>
            <a:off x="506437" y="1230923"/>
            <a:ext cx="569741"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Data set</a:t>
            </a:r>
          </a:p>
        </p:txBody>
      </p:sp>
      <p:sp>
        <p:nvSpPr>
          <p:cNvPr id="44" name="TextBox 43"/>
          <p:cNvSpPr txBox="1"/>
          <p:nvPr/>
        </p:nvSpPr>
        <p:spPr>
          <a:xfrm>
            <a:off x="1776686" y="1207162"/>
            <a:ext cx="1856936"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Attributes Selection</a:t>
            </a:r>
          </a:p>
        </p:txBody>
      </p:sp>
      <p:sp>
        <p:nvSpPr>
          <p:cNvPr id="45" name="TextBox 44"/>
          <p:cNvSpPr txBox="1"/>
          <p:nvPr/>
        </p:nvSpPr>
        <p:spPr>
          <a:xfrm>
            <a:off x="3975249" y="1203646"/>
            <a:ext cx="1856936"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Pre-processing on data</a:t>
            </a:r>
          </a:p>
        </p:txBody>
      </p:sp>
      <p:sp>
        <p:nvSpPr>
          <p:cNvPr id="46" name="TextBox 45"/>
          <p:cNvSpPr txBox="1"/>
          <p:nvPr/>
        </p:nvSpPr>
        <p:spPr>
          <a:xfrm>
            <a:off x="6147588" y="1203646"/>
            <a:ext cx="2141170"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Classification Techniques</a:t>
            </a:r>
          </a:p>
        </p:txBody>
      </p:sp>
      <p:sp>
        <p:nvSpPr>
          <p:cNvPr id="51" name="TextBox 50"/>
          <p:cNvSpPr txBox="1"/>
          <p:nvPr/>
        </p:nvSpPr>
        <p:spPr>
          <a:xfrm>
            <a:off x="3735572" y="2480833"/>
            <a:ext cx="1120506"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Logistic Regression</a:t>
            </a:r>
          </a:p>
        </p:txBody>
      </p:sp>
      <p:sp>
        <p:nvSpPr>
          <p:cNvPr id="55" name="TextBox 54"/>
          <p:cNvSpPr txBox="1"/>
          <p:nvPr/>
        </p:nvSpPr>
        <p:spPr>
          <a:xfrm>
            <a:off x="2579348" y="4530226"/>
            <a:ext cx="5574952"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Disease Prediction GUI</a:t>
            </a:r>
          </a:p>
        </p:txBody>
      </p:sp>
      <p:sp>
        <p:nvSpPr>
          <p:cNvPr id="56" name="TextBox 55"/>
          <p:cNvSpPr txBox="1"/>
          <p:nvPr/>
        </p:nvSpPr>
        <p:spPr>
          <a:xfrm>
            <a:off x="2617716" y="3756277"/>
            <a:ext cx="5574952"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Accuracy Measure</a:t>
            </a:r>
          </a:p>
        </p:txBody>
      </p:sp>
      <p:sp>
        <p:nvSpPr>
          <p:cNvPr id="74" name="Rectangle 73"/>
          <p:cNvSpPr/>
          <p:nvPr/>
        </p:nvSpPr>
        <p:spPr>
          <a:xfrm>
            <a:off x="5068186" y="2404167"/>
            <a:ext cx="1156004" cy="7335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p:cNvSpPr/>
          <p:nvPr/>
        </p:nvSpPr>
        <p:spPr>
          <a:xfrm>
            <a:off x="6583745" y="2389789"/>
            <a:ext cx="1197113" cy="7335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7" name="Google Shape;1781;p35"/>
          <p:cNvCxnSpPr/>
          <p:nvPr/>
        </p:nvCxnSpPr>
        <p:spPr>
          <a:xfrm>
            <a:off x="5623667" y="3163044"/>
            <a:ext cx="106" cy="511461"/>
          </a:xfrm>
          <a:prstGeom prst="straightConnector1">
            <a:avLst/>
          </a:prstGeom>
          <a:noFill/>
          <a:ln w="9525" cap="flat" cmpd="sng">
            <a:solidFill>
              <a:schemeClr val="dk2"/>
            </a:solidFill>
            <a:prstDash val="solid"/>
            <a:round/>
            <a:headEnd type="none" w="med" len="med"/>
            <a:tailEnd type="triangle" w="med" len="med"/>
          </a:ln>
        </p:spPr>
      </p:cxnSp>
      <p:cxnSp>
        <p:nvCxnSpPr>
          <p:cNvPr id="78" name="Google Shape;1781;p35"/>
          <p:cNvCxnSpPr>
            <a:stCxn id="76" idx="2"/>
          </p:cNvCxnSpPr>
          <p:nvPr/>
        </p:nvCxnSpPr>
        <p:spPr>
          <a:xfrm flipH="1">
            <a:off x="7182301" y="3123342"/>
            <a:ext cx="1" cy="568774"/>
          </a:xfrm>
          <a:prstGeom prst="straightConnector1">
            <a:avLst/>
          </a:prstGeom>
          <a:noFill/>
          <a:ln w="9525" cap="flat" cmpd="sng">
            <a:solidFill>
              <a:schemeClr val="dk2"/>
            </a:solidFill>
            <a:prstDash val="solid"/>
            <a:round/>
            <a:headEnd type="none" w="med" len="med"/>
            <a:tailEnd type="triangle" w="med" len="med"/>
          </a:ln>
        </p:spPr>
      </p:cxnSp>
      <p:cxnSp>
        <p:nvCxnSpPr>
          <p:cNvPr id="80" name="Google Shape;1783;p35"/>
          <p:cNvCxnSpPr>
            <a:stCxn id="8" idx="2"/>
            <a:endCxn id="74" idx="0"/>
          </p:cNvCxnSpPr>
          <p:nvPr/>
        </p:nvCxnSpPr>
        <p:spPr>
          <a:xfrm flipH="1">
            <a:off x="5646188" y="1579100"/>
            <a:ext cx="1506601" cy="82506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5040983" y="2480833"/>
            <a:ext cx="1165577"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Decision Tree</a:t>
            </a:r>
          </a:p>
        </p:txBody>
      </p:sp>
      <p:sp>
        <p:nvSpPr>
          <p:cNvPr id="89" name="TextBox 88"/>
          <p:cNvSpPr txBox="1"/>
          <p:nvPr/>
        </p:nvSpPr>
        <p:spPr>
          <a:xfrm>
            <a:off x="6583745" y="2454850"/>
            <a:ext cx="1224316"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Random Forest</a:t>
            </a:r>
          </a:p>
        </p:txBody>
      </p:sp>
      <p:pic>
        <p:nvPicPr>
          <p:cNvPr id="90" name="Google Shape;129;p19">
            <a:extLst>
              <a:ext uri="{FF2B5EF4-FFF2-40B4-BE49-F238E27FC236}">
                <a16:creationId xmlns:a16="http://schemas.microsoft.com/office/drawing/2014/main" id="{583E75E3-C32A-48DE-8C91-BF456AD2E867}"/>
              </a:ext>
            </a:extLst>
          </p:cNvPr>
          <p:cNvPicPr preferRelativeResize="0"/>
          <p:nvPr/>
        </p:nvPicPr>
        <p:blipFill rotWithShape="1">
          <a:blip r:embed="rId2">
            <a:alphaModFix/>
          </a:blip>
          <a:srcRect/>
          <a:stretch/>
        </p:blipFill>
        <p:spPr>
          <a:xfrm>
            <a:off x="7697972" y="0"/>
            <a:ext cx="1446028" cy="711000"/>
          </a:xfrm>
          <a:prstGeom prst="rect">
            <a:avLst/>
          </a:prstGeom>
          <a:noFill/>
          <a:ln>
            <a:noFill/>
          </a:ln>
        </p:spPr>
      </p:pic>
    </p:spTree>
    <p:extLst>
      <p:ext uri="{BB962C8B-B14F-4D97-AF65-F5344CB8AC3E}">
        <p14:creationId xmlns:p14="http://schemas.microsoft.com/office/powerpoint/2010/main" val="156683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60" name="Google Shape;2260;p44"/>
          <p:cNvSpPr/>
          <p:nvPr/>
        </p:nvSpPr>
        <p:spPr>
          <a:xfrm>
            <a:off x="1382232" y="777086"/>
            <a:ext cx="6422065" cy="336606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3" name="Google Shape;2273;p44"/>
          <p:cNvSpPr/>
          <p:nvPr/>
        </p:nvSpPr>
        <p:spPr>
          <a:xfrm>
            <a:off x="1382232" y="217162"/>
            <a:ext cx="6315740" cy="575067"/>
          </a:xfrm>
          <a:prstGeom prst="roundRect">
            <a:avLst>
              <a:gd name="adj" fmla="val 50000"/>
            </a:avLst>
          </a:prstGeom>
          <a:solidFill>
            <a:schemeClr val="accent1">
              <a:alpha val="25098"/>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4" name="Google Shape;2274;p44"/>
          <p:cNvSpPr txBox="1"/>
          <p:nvPr/>
        </p:nvSpPr>
        <p:spPr>
          <a:xfrm>
            <a:off x="2254702" y="335046"/>
            <a:ext cx="475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u="sng" dirty="0">
                <a:solidFill>
                  <a:schemeClr val="dk1"/>
                </a:solidFill>
                <a:latin typeface="Times New Roman" panose="02020603050405020304" pitchFamily="18" charset="0"/>
                <a:ea typeface="Fira Sans Extra Condensed"/>
                <a:cs typeface="Times New Roman" panose="02020603050405020304" pitchFamily="18" charset="0"/>
                <a:sym typeface="Fira Sans Extra Condensed"/>
              </a:rPr>
              <a:t>Conclusion</a:t>
            </a:r>
            <a:endParaRPr sz="2800" b="1" u="sng" dirty="0">
              <a:solidFill>
                <a:schemeClr val="dk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3" name="TextBox 2"/>
          <p:cNvSpPr txBox="1"/>
          <p:nvPr/>
        </p:nvSpPr>
        <p:spPr>
          <a:xfrm>
            <a:off x="1709031" y="1352153"/>
            <a:ext cx="5725937" cy="2246769"/>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proposed system is GUI-based, user-friendly, scalable, reliable and an expandable system.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proposed working system can also help in reducing treatment costs by providing Initial diagnostics in time. The model can also serve the purpose of training tool for medical students and will be a soft diagnostic tool available for physician and cardiologist.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successfully compared the accuracy of various machine learning algorithms . Random forest algorithm is the best algorithm which gives a great accuracy standard for producing the best estimation result .  </a:t>
            </a:r>
            <a:endParaRPr lang="en-IN" dirty="0">
              <a:latin typeface="Times New Roman" panose="02020603050405020304" pitchFamily="18" charset="0"/>
              <a:cs typeface="Times New Roman" panose="02020603050405020304" pitchFamily="18" charset="0"/>
            </a:endParaRPr>
          </a:p>
        </p:txBody>
      </p:sp>
      <p:pic>
        <p:nvPicPr>
          <p:cNvPr id="6" name="Google Shape;129;p19">
            <a:extLst>
              <a:ext uri="{FF2B5EF4-FFF2-40B4-BE49-F238E27FC236}">
                <a16:creationId xmlns:a16="http://schemas.microsoft.com/office/drawing/2014/main" id="{EA63AE14-B006-4921-8C4A-179C1D1C6CEB}"/>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2366398" y="33657"/>
            <a:ext cx="4356744" cy="879906"/>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u="sng" dirty="0">
                <a:latin typeface="Times New Roman" panose="02020603050405020304" pitchFamily="18" charset="0"/>
                <a:cs typeface="Times New Roman" panose="02020603050405020304" pitchFamily="18" charset="0"/>
              </a:rPr>
              <a:t>Future Scope</a:t>
            </a: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5" name="Rectangle: Diagonal Corners Rounded 4">
            <a:extLst>
              <a:ext uri="{FF2B5EF4-FFF2-40B4-BE49-F238E27FC236}">
                <a16:creationId xmlns:a16="http://schemas.microsoft.com/office/drawing/2014/main" id="{95CA0AD9-FEE8-4E33-A91D-A2D5D402009B}"/>
              </a:ext>
            </a:extLst>
          </p:cNvPr>
          <p:cNvSpPr/>
          <p:nvPr/>
        </p:nvSpPr>
        <p:spPr>
          <a:xfrm>
            <a:off x="279965" y="1060597"/>
            <a:ext cx="8757709" cy="3915439"/>
          </a:xfrm>
          <a:prstGeom prst="round2Diag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2" name="Google Shape;422;p18"/>
          <p:cNvSpPr txBox="1"/>
          <p:nvPr/>
        </p:nvSpPr>
        <p:spPr>
          <a:xfrm>
            <a:off x="279965" y="1247793"/>
            <a:ext cx="8864035" cy="2835109"/>
          </a:xfrm>
          <a:prstGeom prst="rect">
            <a:avLst/>
          </a:prstGeom>
          <a:noFill/>
          <a:ln>
            <a:noFill/>
          </a:ln>
        </p:spPr>
        <p:txBody>
          <a:bodyPr spcFirstLastPara="1" wrap="square" lIns="91425" tIns="91425" rIns="91425" bIns="91425" anchor="ctr" anchorCtr="0">
            <a:noAutofit/>
          </a:bodyPr>
          <a:lstStyle/>
          <a:p>
            <a:pPr marL="285750" indent="-285750"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General physicians can utilize this tool for initial diagnosis of cardio-</a:t>
            </a:r>
            <a:r>
              <a:rPr lang="en-US" b="0" i="0" dirty="0" err="1">
                <a:solidFill>
                  <a:srgbClr val="000000"/>
                </a:solidFill>
                <a:effectLst/>
                <a:latin typeface="Times New Roman" panose="02020603050405020304" pitchFamily="18" charset="0"/>
                <a:cs typeface="Times New Roman" panose="02020603050405020304" pitchFamily="18" charset="0"/>
              </a:rPr>
              <a:t>patients.There</a:t>
            </a:r>
            <a:r>
              <a:rPr lang="en-US" b="0" i="0" dirty="0">
                <a:solidFill>
                  <a:srgbClr val="000000"/>
                </a:solidFill>
                <a:effectLst/>
                <a:latin typeface="Times New Roman" panose="02020603050405020304" pitchFamily="18" charset="0"/>
                <a:cs typeface="Times New Roman" panose="02020603050405020304" pitchFamily="18" charset="0"/>
              </a:rPr>
              <a:t> are many possible improvements that could be explored to improve the scalability and accuracy of this prediction system. </a:t>
            </a:r>
          </a:p>
          <a:p>
            <a:pPr marL="285750" indent="-285750" algn="l">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a:t>
            </a:r>
            <a:r>
              <a:rPr lang="en-US" b="0" i="0" dirty="0">
                <a:solidFill>
                  <a:srgbClr val="000000"/>
                </a:solidFill>
                <a:effectLst/>
                <a:latin typeface="Times New Roman" panose="02020603050405020304" pitchFamily="18" charset="0"/>
                <a:cs typeface="Times New Roman" panose="02020603050405020304" pitchFamily="18" charset="0"/>
              </a:rPr>
              <a:t>enerally, the dimensionality of the heart database is high, so identification and selection of significant attributes for better diagnosis of heart disease are very </a:t>
            </a:r>
            <a:r>
              <a:rPr lang="en-US" dirty="0">
                <a:latin typeface="Times New Roman" panose="02020603050405020304" pitchFamily="18" charset="0"/>
                <a:cs typeface="Times New Roman" panose="02020603050405020304" pitchFamily="18" charset="0"/>
              </a:rPr>
              <a:t>easy</a:t>
            </a:r>
            <a:r>
              <a:rPr lang="en-US" b="0" i="0" dirty="0">
                <a:solidFill>
                  <a:srgbClr val="000000"/>
                </a:solidFill>
                <a:effectLst/>
                <a:latin typeface="Times New Roman" panose="02020603050405020304" pitchFamily="18" charset="0"/>
                <a:cs typeface="Times New Roman" panose="02020603050405020304" pitchFamily="18" charset="0"/>
              </a:rPr>
              <a:t> tasks for future research.</a:t>
            </a:r>
          </a:p>
          <a:p>
            <a:pPr marL="285750" indent="-285750" algn="l">
              <a:buFont typeface="Wingdings" panose="05000000000000000000" pitchFamily="2" charset="2"/>
              <a:buChar char="v"/>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As we have developed a generalized system, in future we can use this system for the analysis of different data sets. The performance of the health’s diagnosis can be improved significantly by handling numerous class labels in the prediction process and it can be another positive direction of future research. </a:t>
            </a:r>
          </a:p>
        </p:txBody>
      </p:sp>
      <p:pic>
        <p:nvPicPr>
          <p:cNvPr id="13" name="Google Shape;129;p19">
            <a:extLst>
              <a:ext uri="{FF2B5EF4-FFF2-40B4-BE49-F238E27FC236}">
                <a16:creationId xmlns:a16="http://schemas.microsoft.com/office/drawing/2014/main" id="{3B4B7EEA-E3E1-41A7-BFE4-2A5F5EC8BE63}"/>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spTree>
    <p:extLst>
      <p:ext uri="{BB962C8B-B14F-4D97-AF65-F5344CB8AC3E}">
        <p14:creationId xmlns:p14="http://schemas.microsoft.com/office/powerpoint/2010/main" val="331157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502921" y="35550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dirty="0">
                <a:latin typeface="Times New Roman" panose="02020603050405020304" pitchFamily="18" charset="0"/>
                <a:cs typeface="Times New Roman" panose="02020603050405020304" pitchFamily="18" charset="0"/>
              </a:rPr>
              <a:t>References </a:t>
            </a:r>
            <a:endParaRPr u="sng"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29491" y="1502229"/>
            <a:ext cx="7511143" cy="1858970"/>
          </a:xfrm>
          <a:prstGeom prst="rect">
            <a:avLst/>
          </a:prstGeom>
          <a:noFill/>
        </p:spPr>
        <p:txBody>
          <a:bodyPr wrap="square" rtlCol="0">
            <a:spAutoFit/>
          </a:bodyPr>
          <a:lstStyle/>
          <a:p>
            <a:pPr>
              <a:lnSpc>
                <a:spcPct val="110000"/>
              </a:lnSpc>
            </a:pPr>
            <a:r>
              <a:rPr lang="en-US"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Gautam</a:t>
            </a:r>
            <a:r>
              <a:rPr lang="en-IN" dirty="0">
                <a:latin typeface="Times New Roman" panose="02020603050405020304" pitchFamily="18" charset="0"/>
                <a:cs typeface="Times New Roman" panose="02020603050405020304" pitchFamily="18" charset="0"/>
              </a:rPr>
              <a:t> Srivastava </a:t>
            </a:r>
            <a:r>
              <a:rPr lang="en-US" dirty="0">
                <a:latin typeface="Times New Roman" panose="02020603050405020304" pitchFamily="18" charset="0"/>
                <a:cs typeface="Times New Roman" panose="02020603050405020304" pitchFamily="18" charset="0"/>
              </a:rPr>
              <a:t>Effective Heart Disease Prediction Using Hybrid Machine Learning Techniques Volume 7 , </a:t>
            </a:r>
            <a:r>
              <a:rPr lang="en-IN" dirty="0">
                <a:latin typeface="Times New Roman" panose="02020603050405020304" pitchFamily="18" charset="0"/>
                <a:cs typeface="Times New Roman" panose="02020603050405020304" pitchFamily="18" charset="0"/>
              </a:rPr>
              <a:t>81542 - 81554 June 2019</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Vijeta</a:t>
            </a:r>
            <a:r>
              <a:rPr lang="en-US" dirty="0">
                <a:latin typeface="Times New Roman" panose="02020603050405020304" pitchFamily="18" charset="0"/>
                <a:cs typeface="Times New Roman" panose="02020603050405020304" pitchFamily="18" charset="0"/>
              </a:rPr>
              <a:t> Sharma  , Heart Disease Prediction using Machine Learning Techniques. 2nd International Conference on Advances in Computing Dec 2020 </a:t>
            </a:r>
          </a:p>
          <a:p>
            <a:pPr marL="0" indent="0">
              <a:lnSpc>
                <a:spcPct val="150000"/>
              </a:lnSpc>
              <a:buNone/>
            </a:pPr>
            <a:r>
              <a:rPr lang="en-IN" dirty="0">
                <a:latin typeface="Times New Roman" panose="02020603050405020304" pitchFamily="18" charset="0"/>
                <a:cs typeface="Times New Roman" panose="02020603050405020304" pitchFamily="18" charset="0"/>
              </a:rPr>
              <a:t>[3] M. Anurag </a:t>
            </a:r>
            <a:r>
              <a:rPr lang="en-US" dirty="0">
                <a:latin typeface="Times New Roman" panose="02020603050405020304" pitchFamily="18" charset="0"/>
                <a:cs typeface="Times New Roman" panose="02020603050405020304" pitchFamily="18" charset="0"/>
              </a:rPr>
              <a:t>Machine Learning Based Heart Disease Prediction System. International Conference on Computer Communication and Informatics (ICCCI) April 2021</a:t>
            </a:r>
          </a:p>
        </p:txBody>
      </p:sp>
      <p:pic>
        <p:nvPicPr>
          <p:cNvPr id="5" name="Google Shape;129;p19">
            <a:extLst>
              <a:ext uri="{FF2B5EF4-FFF2-40B4-BE49-F238E27FC236}">
                <a16:creationId xmlns:a16="http://schemas.microsoft.com/office/drawing/2014/main" id="{611DB15C-87FE-4EFE-B31A-68371F39521B}"/>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2539388" y="1701009"/>
            <a:ext cx="4926507" cy="2962212"/>
          </a:xfrm>
          <a:prstGeom prst="roundRect">
            <a:avLst>
              <a:gd name="adj" fmla="val 16667"/>
            </a:avLst>
          </a:prstGeom>
          <a:solidFill>
            <a:srgbClr val="E4EA27">
              <a:alpha val="25099"/>
            </a:srgbClr>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17"/>
          <p:cNvSpPr/>
          <p:nvPr/>
        </p:nvSpPr>
        <p:spPr>
          <a:xfrm>
            <a:off x="2420564" y="1454735"/>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17"/>
          <p:cNvSpPr txBox="1">
            <a:spLocks noGrp="1"/>
          </p:cNvSpPr>
          <p:nvPr>
            <p:ph type="title"/>
          </p:nvPr>
        </p:nvSpPr>
        <p:spPr>
          <a:xfrm>
            <a:off x="169474" y="393601"/>
            <a:ext cx="6071780" cy="322907"/>
          </a:xfrm>
          <a:prstGeom prst="rect">
            <a:avLst/>
          </a:prstGeom>
        </p:spPr>
        <p:txBody>
          <a:bodyPr spcFirstLastPara="1" wrap="square" lIns="91425" tIns="91425" rIns="91425" bIns="91425" anchor="ctr" anchorCtr="0">
            <a:noAutofit/>
          </a:bodyPr>
          <a:lstStyle/>
          <a:p>
            <a:pPr lvl="0" algn="l"/>
            <a:r>
              <a:rPr lang="en-US" sz="2000" u="sng" dirty="0">
                <a:latin typeface="Times New Roman" panose="02020603050405020304" pitchFamily="18" charset="0"/>
                <a:cs typeface="Times New Roman" panose="02020603050405020304" pitchFamily="18" charset="0"/>
              </a:rPr>
              <a:t>Project made under the guidance of :</a:t>
            </a:r>
            <a:endParaRPr lang="en-US" sz="2000" dirty="0"/>
          </a:p>
        </p:txBody>
      </p:sp>
      <p:grpSp>
        <p:nvGrpSpPr>
          <p:cNvPr id="337" name="Google Shape;337;p17"/>
          <p:cNvGrpSpPr/>
          <p:nvPr/>
        </p:nvGrpSpPr>
        <p:grpSpPr>
          <a:xfrm>
            <a:off x="2577191" y="1639708"/>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17"/>
          <p:cNvGrpSpPr/>
          <p:nvPr/>
        </p:nvGrpSpPr>
        <p:grpSpPr>
          <a:xfrm>
            <a:off x="3363239" y="2464301"/>
            <a:ext cx="3343200" cy="1529488"/>
            <a:chOff x="695388" y="2261387"/>
            <a:chExt cx="3343200" cy="1529488"/>
          </a:xfrm>
        </p:grpSpPr>
        <p:sp>
          <p:nvSpPr>
            <p:cNvPr id="350" name="Google Shape;350;p17"/>
            <p:cNvSpPr txBox="1"/>
            <p:nvPr/>
          </p:nvSpPr>
          <p:spPr>
            <a:xfrm>
              <a:off x="1309774" y="2261387"/>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000" b="1" dirty="0" err="1">
                  <a:solidFill>
                    <a:srgbClr val="000000"/>
                  </a:solidFill>
                  <a:latin typeface="Times New Roman" panose="02020603050405020304" pitchFamily="18" charset="0"/>
                  <a:ea typeface="Fira Sans Extra Condensed"/>
                  <a:cs typeface="Times New Roman" panose="02020603050405020304" pitchFamily="18" charset="0"/>
                  <a:sym typeface="Fira Sans Extra Condensed"/>
                </a:rPr>
                <a:t>Dr.</a:t>
              </a:r>
              <a:r>
                <a:rPr lang="en-IN" sz="20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rPr>
                <a:t> Shweta Malik</a:t>
              </a:r>
              <a:endParaRPr sz="20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114300" indent="0" algn="ctr">
                <a:buNone/>
              </a:pPr>
              <a:r>
                <a:rPr lang="en-US" dirty="0">
                  <a:latin typeface="Times New Roman" panose="02020603050405020304" pitchFamily="18" charset="0"/>
                  <a:cs typeface="Times New Roman" panose="02020603050405020304" pitchFamily="18" charset="0"/>
                </a:rPr>
                <a:t>Associate Professor</a:t>
              </a:r>
            </a:p>
            <a:p>
              <a:pPr marL="114300" indent="0" algn="ctr">
                <a:buNone/>
              </a:pPr>
              <a:r>
                <a:rPr lang="en-IN" dirty="0">
                  <a:latin typeface="Times New Roman" panose="02020603050405020304" pitchFamily="18" charset="0"/>
                  <a:cs typeface="Times New Roman" panose="02020603050405020304" pitchFamily="18" charset="0"/>
                </a:rPr>
                <a:t>Department of computer</a:t>
              </a:r>
            </a:p>
            <a:p>
              <a:pPr marL="114300" indent="0" algn="ctr">
                <a:buNone/>
              </a:pPr>
              <a:r>
                <a:rPr lang="en-IN" dirty="0">
                  <a:latin typeface="Times New Roman" panose="02020603050405020304" pitchFamily="18" charset="0"/>
                  <a:cs typeface="Times New Roman" panose="02020603050405020304" pitchFamily="18" charset="0"/>
                </a:rPr>
                <a:t>Engineering</a:t>
              </a:r>
            </a:p>
            <a:p>
              <a:pPr marL="114300" indent="0" algn="ctr">
                <a:buNone/>
              </a:pPr>
              <a:r>
                <a:rPr lang="en-IN" dirty="0" err="1">
                  <a:latin typeface="Times New Roman" panose="02020603050405020304" pitchFamily="18" charset="0"/>
                  <a:cs typeface="Times New Roman" panose="02020603050405020304" pitchFamily="18" charset="0"/>
                </a:rPr>
                <a:t>Terna</a:t>
              </a:r>
              <a:r>
                <a:rPr lang="en-IN" dirty="0">
                  <a:latin typeface="Times New Roman" panose="02020603050405020304" pitchFamily="18" charset="0"/>
                  <a:cs typeface="Times New Roman" panose="02020603050405020304" pitchFamily="18" charset="0"/>
                </a:rPr>
                <a:t> Engineering College</a:t>
              </a:r>
            </a:p>
            <a:p>
              <a:pPr marL="2540" lvl="0" algn="l" rtl="0">
                <a:spcBef>
                  <a:spcPts val="0"/>
                </a:spcBef>
                <a:spcAft>
                  <a:spcPts val="0"/>
                </a:spcAft>
                <a:buSzPts val="1400"/>
              </a:pPr>
              <a:endParaRPr dirty="0">
                <a:latin typeface="Roboto"/>
                <a:ea typeface="Roboto"/>
                <a:cs typeface="Roboto"/>
                <a:sym typeface="Roboto"/>
              </a:endParaRPr>
            </a:p>
          </p:txBody>
        </p:sp>
      </p:grpSp>
      <p:pic>
        <p:nvPicPr>
          <p:cNvPr id="16" name="Google Shape;129;p19">
            <a:extLst>
              <a:ext uri="{FF2B5EF4-FFF2-40B4-BE49-F238E27FC236}">
                <a16:creationId xmlns:a16="http://schemas.microsoft.com/office/drawing/2014/main" id="{43C23172-DBCF-4F23-B599-D59A37FDCC9E}"/>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7" name="Google Shape;1857;p37"/>
          <p:cNvSpPr/>
          <p:nvPr/>
        </p:nvSpPr>
        <p:spPr>
          <a:xfrm>
            <a:off x="1075161" y="698012"/>
            <a:ext cx="6032776" cy="3417500"/>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7"/>
          <p:cNvSpPr/>
          <p:nvPr/>
        </p:nvSpPr>
        <p:spPr>
          <a:xfrm>
            <a:off x="769229" y="433947"/>
            <a:ext cx="6644640" cy="560700"/>
          </a:xfrm>
          <a:prstGeom prst="roundRect">
            <a:avLst>
              <a:gd name="adj" fmla="val 50000"/>
            </a:avLst>
          </a:prstGeom>
          <a:solidFill>
            <a:schemeClr val="accent4"/>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u="sng" dirty="0">
                <a:solidFill>
                  <a:schemeClr val="tx1"/>
                </a:solidFill>
                <a:latin typeface="Times New Roman" panose="02020603050405020304" pitchFamily="18" charset="0"/>
                <a:cs typeface="Times New Roman" panose="02020603050405020304" pitchFamily="18" charset="0"/>
              </a:rPr>
              <a:t>Team members</a:t>
            </a:r>
          </a:p>
        </p:txBody>
      </p:sp>
      <p:sp>
        <p:nvSpPr>
          <p:cNvPr id="1866" name="Google Shape;1866;p37"/>
          <p:cNvSpPr txBox="1"/>
          <p:nvPr/>
        </p:nvSpPr>
        <p:spPr>
          <a:xfrm>
            <a:off x="1218586" y="1723925"/>
            <a:ext cx="6442476" cy="324905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Sahil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Bhosale</a:t>
            </a:r>
            <a:r>
              <a:rPr lang="en-US" sz="2000" dirty="0">
                <a:latin typeface="Times New Roman" panose="02020603050405020304" pitchFamily="18" charset="0"/>
                <a:cs typeface="Times New Roman" panose="02020603050405020304" pitchFamily="18" charset="0"/>
              </a:rPr>
              <a:t>             -  A-44    -  TU3F1920044</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Manoj</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Landge</a:t>
            </a:r>
            <a:r>
              <a:rPr lang="en-US" sz="2000" dirty="0">
                <a:latin typeface="Times New Roman" panose="02020603050405020304" pitchFamily="18" charset="0"/>
                <a:cs typeface="Times New Roman" panose="02020603050405020304" pitchFamily="18" charset="0"/>
              </a:rPr>
              <a:t>            -  A-13    -  TU3F1920012</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Parag Bhandari          -  A-36     -  TU3F1920036</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Abhishek </a:t>
            </a:r>
            <a:r>
              <a:rPr lang="en-US" sz="2000" dirty="0" err="1">
                <a:latin typeface="Times New Roman" panose="02020603050405020304" pitchFamily="18" charset="0"/>
                <a:cs typeface="Times New Roman" panose="02020603050405020304" pitchFamily="18" charset="0"/>
              </a:rPr>
              <a:t>Eitkar</a:t>
            </a:r>
            <a:r>
              <a:rPr lang="en-US" sz="2000" dirty="0">
                <a:latin typeface="Times New Roman" panose="02020603050405020304" pitchFamily="18" charset="0"/>
                <a:cs typeface="Times New Roman" panose="02020603050405020304" pitchFamily="18" charset="0"/>
              </a:rPr>
              <a:t>         -  A-14     -  TU3F1920013</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20040" lvl="0" indent="-317500" algn="l" rtl="0">
              <a:spcBef>
                <a:spcPts val="0"/>
              </a:spcBef>
              <a:spcAft>
                <a:spcPts val="0"/>
              </a:spcAft>
              <a:buSzPts val="1400"/>
              <a:buFont typeface="Roboto"/>
              <a:buChar char="●"/>
            </a:pPr>
            <a:endParaRPr sz="2000" dirty="0">
              <a:latin typeface="Times New Roman" panose="02020603050405020304" pitchFamily="18" charset="0"/>
              <a:ea typeface="Roboto"/>
              <a:cs typeface="Times New Roman" panose="02020603050405020304" pitchFamily="18" charset="0"/>
              <a:sym typeface="Roboto"/>
            </a:endParaRPr>
          </a:p>
        </p:txBody>
      </p:sp>
      <p:grpSp>
        <p:nvGrpSpPr>
          <p:cNvPr id="1878" name="Google Shape;1878;p37"/>
          <p:cNvGrpSpPr/>
          <p:nvPr/>
        </p:nvGrpSpPr>
        <p:grpSpPr>
          <a:xfrm>
            <a:off x="6623912" y="3631250"/>
            <a:ext cx="1188925" cy="1058925"/>
            <a:chOff x="1188850" y="432475"/>
            <a:chExt cx="1188925" cy="1058925"/>
          </a:xfrm>
        </p:grpSpPr>
        <p:sp>
          <p:nvSpPr>
            <p:cNvPr id="1879" name="Google Shape;1879;p37"/>
            <p:cNvSpPr/>
            <p:nvPr/>
          </p:nvSpPr>
          <p:spPr>
            <a:xfrm>
              <a:off x="1746975" y="1078000"/>
              <a:ext cx="458525" cy="413400"/>
            </a:xfrm>
            <a:custGeom>
              <a:avLst/>
              <a:gdLst/>
              <a:ahLst/>
              <a:cxnLst/>
              <a:rect l="l" t="t" r="r" b="b"/>
              <a:pathLst>
                <a:path w="18341" h="16536" extrusionOk="0">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1559650" y="861850"/>
              <a:ext cx="746075" cy="429725"/>
            </a:xfrm>
            <a:custGeom>
              <a:avLst/>
              <a:gdLst/>
              <a:ahLst/>
              <a:cxnLst/>
              <a:rect l="l" t="t" r="r" b="b"/>
              <a:pathLst>
                <a:path w="29843" h="17189" extrusionOk="0">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7"/>
            <p:cNvSpPr/>
            <p:nvPr/>
          </p:nvSpPr>
          <p:spPr>
            <a:xfrm>
              <a:off x="1188850" y="444325"/>
              <a:ext cx="1188925" cy="915150"/>
            </a:xfrm>
            <a:custGeom>
              <a:avLst/>
              <a:gdLst/>
              <a:ahLst/>
              <a:cxnLst/>
              <a:rect l="l" t="t" r="r" b="b"/>
              <a:pathLst>
                <a:path w="47557" h="36606" extrusionOk="0">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7"/>
            <p:cNvSpPr/>
            <p:nvPr/>
          </p:nvSpPr>
          <p:spPr>
            <a:xfrm>
              <a:off x="16582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17200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1783475" y="720000"/>
              <a:ext cx="31400" cy="332075"/>
            </a:xfrm>
            <a:custGeom>
              <a:avLst/>
              <a:gdLst/>
              <a:ahLst/>
              <a:cxnLst/>
              <a:rect l="l" t="t" r="r" b="b"/>
              <a:pathLst>
                <a:path w="1256" h="13283" extrusionOk="0">
                  <a:moveTo>
                    <a:pt x="0" y="1"/>
                  </a:moveTo>
                  <a:lnTo>
                    <a:pt x="0" y="13283"/>
                  </a:lnTo>
                  <a:lnTo>
                    <a:pt x="1255" y="13283"/>
                  </a:lnTo>
                  <a:lnTo>
                    <a:pt x="1255"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p:cNvSpPr/>
            <p:nvPr/>
          </p:nvSpPr>
          <p:spPr>
            <a:xfrm>
              <a:off x="1570525" y="932625"/>
              <a:ext cx="332075" cy="31725"/>
            </a:xfrm>
            <a:custGeom>
              <a:avLst/>
              <a:gdLst/>
              <a:ahLst/>
              <a:cxnLst/>
              <a:rect l="l" t="t" r="r" b="b"/>
              <a:pathLst>
                <a:path w="13283" h="1269" extrusionOk="0">
                  <a:moveTo>
                    <a:pt x="1" y="0"/>
                  </a:moveTo>
                  <a:lnTo>
                    <a:pt x="1" y="1268"/>
                  </a:lnTo>
                  <a:lnTo>
                    <a:pt x="13283" y="1268"/>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p:cNvSpPr/>
            <p:nvPr/>
          </p:nvSpPr>
          <p:spPr>
            <a:xfrm>
              <a:off x="1570525" y="870825"/>
              <a:ext cx="332075" cy="31400"/>
            </a:xfrm>
            <a:custGeom>
              <a:avLst/>
              <a:gdLst/>
              <a:ahLst/>
              <a:cxnLst/>
              <a:rect l="l" t="t" r="r" b="b"/>
              <a:pathLst>
                <a:path w="13283" h="1256" extrusionOk="0">
                  <a:moveTo>
                    <a:pt x="1" y="0"/>
                  </a:moveTo>
                  <a:lnTo>
                    <a:pt x="1" y="1256"/>
                  </a:lnTo>
                  <a:lnTo>
                    <a:pt x="13283" y="1256"/>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p:cNvSpPr/>
            <p:nvPr/>
          </p:nvSpPr>
          <p:spPr>
            <a:xfrm>
              <a:off x="1570525" y="807750"/>
              <a:ext cx="332075" cy="31400"/>
            </a:xfrm>
            <a:custGeom>
              <a:avLst/>
              <a:gdLst/>
              <a:ahLst/>
              <a:cxnLst/>
              <a:rect l="l" t="t" r="r" b="b"/>
              <a:pathLst>
                <a:path w="13283" h="1256" extrusionOk="0">
                  <a:moveTo>
                    <a:pt x="1" y="0"/>
                  </a:moveTo>
                  <a:lnTo>
                    <a:pt x="1" y="1255"/>
                  </a:lnTo>
                  <a:lnTo>
                    <a:pt x="13283" y="1255"/>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1617275" y="767400"/>
              <a:ext cx="237300" cy="237300"/>
            </a:xfrm>
            <a:custGeom>
              <a:avLst/>
              <a:gdLst/>
              <a:ahLst/>
              <a:cxnLst/>
              <a:rect l="l" t="t" r="r" b="b"/>
              <a:pathLst>
                <a:path w="9492" h="9492" extrusionOk="0">
                  <a:moveTo>
                    <a:pt x="1" y="0"/>
                  </a:moveTo>
                  <a:lnTo>
                    <a:pt x="1" y="9491"/>
                  </a:lnTo>
                  <a:lnTo>
                    <a:pt x="9491" y="9491"/>
                  </a:lnTo>
                  <a:lnTo>
                    <a:pt x="9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1617275" y="767400"/>
              <a:ext cx="118500" cy="237300"/>
            </a:xfrm>
            <a:custGeom>
              <a:avLst/>
              <a:gdLst/>
              <a:ahLst/>
              <a:cxnLst/>
              <a:rect l="l" t="t" r="r" b="b"/>
              <a:pathLst>
                <a:path w="4740" h="9492" extrusionOk="0">
                  <a:moveTo>
                    <a:pt x="1" y="0"/>
                  </a:moveTo>
                  <a:lnTo>
                    <a:pt x="1" y="9491"/>
                  </a:lnTo>
                  <a:lnTo>
                    <a:pt x="4740" y="47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a:off x="1735750" y="767400"/>
              <a:ext cx="118825" cy="237300"/>
            </a:xfrm>
            <a:custGeom>
              <a:avLst/>
              <a:gdLst/>
              <a:ahLst/>
              <a:cxnLst/>
              <a:rect l="l" t="t" r="r" b="b"/>
              <a:pathLst>
                <a:path w="4753" h="9492" extrusionOk="0">
                  <a:moveTo>
                    <a:pt x="4752" y="0"/>
                  </a:moveTo>
                  <a:lnTo>
                    <a:pt x="1" y="4739"/>
                  </a:lnTo>
                  <a:lnTo>
                    <a:pt x="4752" y="9491"/>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p:cNvSpPr/>
            <p:nvPr/>
          </p:nvSpPr>
          <p:spPr>
            <a:xfrm>
              <a:off x="1656675" y="806775"/>
              <a:ext cx="158200" cy="158200"/>
            </a:xfrm>
            <a:custGeom>
              <a:avLst/>
              <a:gdLst/>
              <a:ahLst/>
              <a:cxnLst/>
              <a:rect l="l" t="t" r="r" b="b"/>
              <a:pathLst>
                <a:path w="6328" h="6328" extrusionOk="0">
                  <a:moveTo>
                    <a:pt x="0" y="1"/>
                  </a:moveTo>
                  <a:lnTo>
                    <a:pt x="0" y="6328"/>
                  </a:lnTo>
                  <a:lnTo>
                    <a:pt x="6327" y="6328"/>
                  </a:lnTo>
                  <a:lnTo>
                    <a:pt x="6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p:cNvSpPr/>
            <p:nvPr/>
          </p:nvSpPr>
          <p:spPr>
            <a:xfrm>
              <a:off x="2035450" y="552225"/>
              <a:ext cx="89050" cy="345200"/>
            </a:xfrm>
            <a:custGeom>
              <a:avLst/>
              <a:gdLst/>
              <a:ahLst/>
              <a:cxnLst/>
              <a:rect l="l" t="t" r="r" b="b"/>
              <a:pathLst>
                <a:path w="3562" h="13808" extrusionOk="0">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7"/>
            <p:cNvSpPr/>
            <p:nvPr/>
          </p:nvSpPr>
          <p:spPr>
            <a:xfrm>
              <a:off x="2215400" y="721925"/>
              <a:ext cx="80075" cy="173250"/>
            </a:xfrm>
            <a:custGeom>
              <a:avLst/>
              <a:gdLst/>
              <a:ahLst/>
              <a:cxnLst/>
              <a:rect l="l" t="t" r="r" b="b"/>
              <a:pathLst>
                <a:path w="3203" h="6930" extrusionOk="0">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7"/>
            <p:cNvSpPr/>
            <p:nvPr/>
          </p:nvSpPr>
          <p:spPr>
            <a:xfrm>
              <a:off x="2016250" y="986725"/>
              <a:ext cx="127150" cy="171025"/>
            </a:xfrm>
            <a:custGeom>
              <a:avLst/>
              <a:gdLst/>
              <a:ahLst/>
              <a:cxnLst/>
              <a:rect l="l" t="t" r="r" b="b"/>
              <a:pathLst>
                <a:path w="5086" h="6841" extrusionOk="0">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1636825" y="432475"/>
              <a:ext cx="325325" cy="175500"/>
            </a:xfrm>
            <a:custGeom>
              <a:avLst/>
              <a:gdLst/>
              <a:ahLst/>
              <a:cxnLst/>
              <a:rect l="l" t="t" r="r" b="b"/>
              <a:pathLst>
                <a:path w="13013" h="7020" extrusionOk="0">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382575" y="555100"/>
              <a:ext cx="204950" cy="139650"/>
            </a:xfrm>
            <a:custGeom>
              <a:avLst/>
              <a:gdLst/>
              <a:ahLst/>
              <a:cxnLst/>
              <a:rect l="l" t="t" r="r" b="b"/>
              <a:pathLst>
                <a:path w="8198" h="5586" extrusionOk="0">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1286200" y="717775"/>
              <a:ext cx="120425" cy="148600"/>
            </a:xfrm>
            <a:custGeom>
              <a:avLst/>
              <a:gdLst/>
              <a:ahLst/>
              <a:cxnLst/>
              <a:rect l="l" t="t" r="r" b="b"/>
              <a:pathLst>
                <a:path w="4817" h="5944" extrusionOk="0">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1684200" y="1149400"/>
              <a:ext cx="111125" cy="186375"/>
            </a:xfrm>
            <a:custGeom>
              <a:avLst/>
              <a:gdLst/>
              <a:ahLst/>
              <a:cxnLst/>
              <a:rect l="l" t="t" r="r" b="b"/>
              <a:pathLst>
                <a:path w="4445" h="7455" extrusionOk="0">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399875" y="986725"/>
              <a:ext cx="244650" cy="379150"/>
            </a:xfrm>
            <a:custGeom>
              <a:avLst/>
              <a:gdLst/>
              <a:ahLst/>
              <a:cxnLst/>
              <a:rect l="l" t="t" r="r" b="b"/>
              <a:pathLst>
                <a:path w="9786" h="15166" extrusionOk="0">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1920500" y="1064550"/>
              <a:ext cx="24375" cy="166850"/>
            </a:xfrm>
            <a:custGeom>
              <a:avLst/>
              <a:gdLst/>
              <a:ahLst/>
              <a:cxnLst/>
              <a:rect l="l" t="t" r="r" b="b"/>
              <a:pathLst>
                <a:path w="975" h="6674" extrusionOk="0">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1386100" y="972975"/>
              <a:ext cx="51900" cy="51900"/>
            </a:xfrm>
            <a:custGeom>
              <a:avLst/>
              <a:gdLst/>
              <a:ahLst/>
              <a:cxnLst/>
              <a:rect l="l" t="t" r="r" b="b"/>
              <a:pathLst>
                <a:path w="2076" h="2076" extrusionOk="0">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1360175" y="818625"/>
              <a:ext cx="51875" cy="52225"/>
            </a:xfrm>
            <a:custGeom>
              <a:avLst/>
              <a:gdLst/>
              <a:ahLst/>
              <a:cxnLst/>
              <a:rect l="l" t="t" r="r" b="b"/>
              <a:pathLst>
                <a:path w="2075" h="2089" extrusionOk="0">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1549400" y="656600"/>
              <a:ext cx="52225" cy="51900"/>
            </a:xfrm>
            <a:custGeom>
              <a:avLst/>
              <a:gdLst/>
              <a:ahLst/>
              <a:cxnLst/>
              <a:rect l="l" t="t" r="r" b="b"/>
              <a:pathLst>
                <a:path w="2089" h="2076" extrusionOk="0">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1924025" y="569825"/>
              <a:ext cx="52225" cy="52225"/>
            </a:xfrm>
            <a:custGeom>
              <a:avLst/>
              <a:gdLst/>
              <a:ahLst/>
              <a:cxnLst/>
              <a:rect l="l" t="t" r="r" b="b"/>
              <a:pathLst>
                <a:path w="2089" h="2089" extrusionOk="0">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2174100" y="857050"/>
              <a:ext cx="51900" cy="51900"/>
            </a:xfrm>
            <a:custGeom>
              <a:avLst/>
              <a:gdLst/>
              <a:ahLst/>
              <a:cxnLst/>
              <a:rect l="l" t="t" r="r" b="b"/>
              <a:pathLst>
                <a:path w="2076" h="2076" extrusionOk="0">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2021375" y="859300"/>
              <a:ext cx="51900" cy="51900"/>
            </a:xfrm>
            <a:custGeom>
              <a:avLst/>
              <a:gdLst/>
              <a:ahLst/>
              <a:cxnLst/>
              <a:rect l="l" t="t" r="r" b="b"/>
              <a:pathLst>
                <a:path w="2076" h="2076" extrusionOk="0">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2101425" y="982250"/>
              <a:ext cx="52200" cy="51900"/>
            </a:xfrm>
            <a:custGeom>
              <a:avLst/>
              <a:gdLst/>
              <a:ahLst/>
              <a:cxnLst/>
              <a:rect l="l" t="t" r="r" b="b"/>
              <a:pathLst>
                <a:path w="2088" h="2076" extrusionOk="0">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1906750" y="1052050"/>
              <a:ext cx="51875" cy="51900"/>
            </a:xfrm>
            <a:custGeom>
              <a:avLst/>
              <a:gdLst/>
              <a:ahLst/>
              <a:cxnLst/>
              <a:rect l="l" t="t" r="r" b="b"/>
              <a:pathLst>
                <a:path w="2075" h="2076" extrusionOk="0">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1670425" y="1135625"/>
              <a:ext cx="51900" cy="51900"/>
            </a:xfrm>
            <a:custGeom>
              <a:avLst/>
              <a:gdLst/>
              <a:ahLst/>
              <a:cxnLst/>
              <a:rect l="l" t="t" r="r" b="b"/>
              <a:pathLst>
                <a:path w="2076" h="2076" extrusionOk="0">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1515775" y="1060050"/>
              <a:ext cx="24375" cy="97700"/>
            </a:xfrm>
            <a:custGeom>
              <a:avLst/>
              <a:gdLst/>
              <a:ahLst/>
              <a:cxnLst/>
              <a:rect l="l" t="t" r="r" b="b"/>
              <a:pathLst>
                <a:path w="975" h="3908" extrusionOk="0">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1502025" y="1052050"/>
              <a:ext cx="52200" cy="51900"/>
            </a:xfrm>
            <a:custGeom>
              <a:avLst/>
              <a:gdLst/>
              <a:ahLst/>
              <a:cxnLst/>
              <a:rect l="l" t="t" r="r" b="b"/>
              <a:pathLst>
                <a:path w="2088" h="2076" extrusionOk="0">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1988075" y="721925"/>
              <a:ext cx="136425" cy="24375"/>
            </a:xfrm>
            <a:custGeom>
              <a:avLst/>
              <a:gdLst/>
              <a:ahLst/>
              <a:cxnLst/>
              <a:rect l="l" t="t" r="r" b="b"/>
              <a:pathLst>
                <a:path w="5457" h="975" extrusionOk="0">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1974300" y="708150"/>
              <a:ext cx="51900" cy="52225"/>
            </a:xfrm>
            <a:custGeom>
              <a:avLst/>
              <a:gdLst/>
              <a:ahLst/>
              <a:cxnLst/>
              <a:rect l="l" t="t" r="r" b="b"/>
              <a:pathLst>
                <a:path w="2076" h="2089" extrusionOk="0">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37"/>
          <p:cNvSpPr txBox="1"/>
          <p:nvPr/>
        </p:nvSpPr>
        <p:spPr>
          <a:xfrm>
            <a:off x="6214775" y="2215050"/>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endParaRPr dirty="0">
              <a:latin typeface="Roboto"/>
              <a:ea typeface="Roboto"/>
              <a:cs typeface="Roboto"/>
              <a:sym typeface="Roboto"/>
            </a:endParaRPr>
          </a:p>
        </p:txBody>
      </p:sp>
      <p:pic>
        <p:nvPicPr>
          <p:cNvPr id="42" name="Google Shape;129;p19">
            <a:extLst>
              <a:ext uri="{FF2B5EF4-FFF2-40B4-BE49-F238E27FC236}">
                <a16:creationId xmlns:a16="http://schemas.microsoft.com/office/drawing/2014/main" id="{C7836D25-58C6-4F4A-9F79-D7F326123847}"/>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296872" y="10505"/>
            <a:ext cx="8229600" cy="44718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2400" u="sng" dirty="0">
                <a:latin typeface="Times New Roman" panose="02020603050405020304" pitchFamily="18" charset="0"/>
                <a:cs typeface="Times New Roman" panose="02020603050405020304" pitchFamily="18" charset="0"/>
              </a:rPr>
              <a:t>Index</a:t>
            </a:r>
            <a:r>
              <a:rPr lang="en-IN" u="sng" dirty="0">
                <a:latin typeface="Times New Roman" panose="02020603050405020304" pitchFamily="18" charset="0"/>
                <a:cs typeface="Times New Roman" panose="02020603050405020304" pitchFamily="18" charset="0"/>
              </a:rPr>
              <a:t> </a:t>
            </a:r>
          </a:p>
        </p:txBody>
      </p:sp>
      <p:grpSp>
        <p:nvGrpSpPr>
          <p:cNvPr id="696" name="Google Shape;696;p22"/>
          <p:cNvGrpSpPr/>
          <p:nvPr/>
        </p:nvGrpSpPr>
        <p:grpSpPr>
          <a:xfrm>
            <a:off x="3189944" y="619832"/>
            <a:ext cx="2480828" cy="339664"/>
            <a:chOff x="494572" y="959300"/>
            <a:chExt cx="2480828" cy="339664"/>
          </a:xfrm>
        </p:grpSpPr>
        <p:sp>
          <p:nvSpPr>
            <p:cNvPr id="698" name="Google Shape;698;p22"/>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Times New Roman" panose="02020603050405020304" pitchFamily="18" charset="0"/>
                  <a:ea typeface="Fira Sans Extra Condensed"/>
                  <a:cs typeface="Times New Roman" panose="02020603050405020304" pitchFamily="18" charset="0"/>
                  <a:sym typeface="Fira Sans Extra Condensed"/>
                </a:rPr>
                <a:t>Introduction</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700" name="Google Shape;700;p22"/>
            <p:cNvSpPr txBox="1"/>
            <p:nvPr/>
          </p:nvSpPr>
          <p:spPr>
            <a:xfrm>
              <a:off x="494572" y="967164"/>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rPr>
                <a:t>01</a:t>
              </a:r>
              <a:endParaRPr sz="18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nvGrpSpPr>
          <p:cNvPr id="701" name="Google Shape;701;p22"/>
          <p:cNvGrpSpPr/>
          <p:nvPr/>
        </p:nvGrpSpPr>
        <p:grpSpPr>
          <a:xfrm>
            <a:off x="3152572" y="2431533"/>
            <a:ext cx="1973730" cy="331800"/>
            <a:chOff x="457200" y="2970300"/>
            <a:chExt cx="1973730" cy="331800"/>
          </a:xfrm>
        </p:grpSpPr>
        <p:sp>
          <p:nvSpPr>
            <p:cNvPr id="703" name="Google Shape;703;p22"/>
            <p:cNvSpPr txBox="1"/>
            <p:nvPr/>
          </p:nvSpPr>
          <p:spPr>
            <a:xfrm>
              <a:off x="702238" y="2970300"/>
              <a:ext cx="172869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rPr>
                <a:t>     Features</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3"/>
                  </a:solidFill>
                  <a:latin typeface="Times New Roman" panose="02020603050405020304" pitchFamily="18" charset="0"/>
                  <a:ea typeface="Fira Sans Extra Condensed"/>
                  <a:cs typeface="Times New Roman" panose="02020603050405020304" pitchFamily="18" charset="0"/>
                  <a:sym typeface="Fira Sans Extra Condensed"/>
                </a:rPr>
                <a:t>05</a:t>
              </a:r>
              <a:endParaRPr sz="1800" b="1" dirty="0">
                <a:solidFill>
                  <a:schemeClr val="accent3"/>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nvGrpSpPr>
          <p:cNvPr id="706" name="Google Shape;706;p22"/>
          <p:cNvGrpSpPr/>
          <p:nvPr/>
        </p:nvGrpSpPr>
        <p:grpSpPr>
          <a:xfrm>
            <a:off x="3134875" y="1506949"/>
            <a:ext cx="3055951" cy="482138"/>
            <a:chOff x="466742" y="1964800"/>
            <a:chExt cx="2508658" cy="350727"/>
          </a:xfrm>
        </p:grpSpPr>
        <p:sp>
          <p:nvSpPr>
            <p:cNvPr id="708" name="Google Shape;708;p22"/>
            <p:cNvSpPr txBox="1"/>
            <p:nvPr/>
          </p:nvSpPr>
          <p:spPr>
            <a:xfrm>
              <a:off x="914400" y="19648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Times New Roman" panose="02020603050405020304" pitchFamily="18" charset="0"/>
                  <a:ea typeface="Fira Sans Extra Condensed"/>
                  <a:cs typeface="Times New Roman" panose="02020603050405020304" pitchFamily="18" charset="0"/>
                  <a:sym typeface="Fira Sans Extra Condensed"/>
                </a:rPr>
                <a:t>Problem Statement</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710" name="Google Shape;710;p22"/>
            <p:cNvSpPr txBox="1"/>
            <p:nvPr/>
          </p:nvSpPr>
          <p:spPr>
            <a:xfrm>
              <a:off x="466742" y="1983727"/>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5"/>
                  </a:solidFill>
                  <a:latin typeface="Times New Roman" panose="02020603050405020304" pitchFamily="18" charset="0"/>
                  <a:ea typeface="Fira Sans Extra Condensed"/>
                  <a:cs typeface="Times New Roman" panose="02020603050405020304" pitchFamily="18" charset="0"/>
                  <a:sym typeface="Fira Sans Extra Condensed"/>
                </a:rPr>
                <a:t>03</a:t>
              </a:r>
              <a:endParaRPr sz="1800" b="1" dirty="0">
                <a:solidFill>
                  <a:schemeClr val="accent5"/>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nvGrpSpPr>
          <p:cNvPr id="711" name="Google Shape;711;p22"/>
          <p:cNvGrpSpPr/>
          <p:nvPr/>
        </p:nvGrpSpPr>
        <p:grpSpPr>
          <a:xfrm>
            <a:off x="3097607" y="3265032"/>
            <a:ext cx="3425111" cy="336009"/>
            <a:chOff x="495561" y="3971591"/>
            <a:chExt cx="2479839" cy="336009"/>
          </a:xfrm>
        </p:grpSpPr>
        <p:sp>
          <p:nvSpPr>
            <p:cNvPr id="713" name="Google Shape;713;p22"/>
            <p:cNvSpPr txBox="1"/>
            <p:nvPr/>
          </p:nvSpPr>
          <p:spPr>
            <a:xfrm>
              <a:off x="914400" y="39758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Times New Roman" panose="02020603050405020304" pitchFamily="18" charset="0"/>
                  <a:ea typeface="Fira Sans Extra Condensed"/>
                  <a:cs typeface="Times New Roman" panose="02020603050405020304" pitchFamily="18" charset="0"/>
                  <a:sym typeface="Fira Sans Extra Condensed"/>
                </a:rPr>
                <a:t> Hardware and Software</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715" name="Google Shape;715;p22"/>
            <p:cNvSpPr txBox="1"/>
            <p:nvPr/>
          </p:nvSpPr>
          <p:spPr>
            <a:xfrm>
              <a:off x="495561" y="3971591"/>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rPr>
                <a:t>07</a:t>
              </a:r>
              <a:endParaRPr sz="18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nvGrpSpPr>
          <p:cNvPr id="716" name="Google Shape;716;p22"/>
          <p:cNvGrpSpPr/>
          <p:nvPr/>
        </p:nvGrpSpPr>
        <p:grpSpPr>
          <a:xfrm flipH="1">
            <a:off x="3152572" y="1066829"/>
            <a:ext cx="2929881" cy="331800"/>
            <a:chOff x="6168600" y="959300"/>
            <a:chExt cx="2518200" cy="331800"/>
          </a:xfrm>
        </p:grpSpPr>
        <p:sp>
          <p:nvSpPr>
            <p:cNvPr id="718" name="Google Shape;718;p22"/>
            <p:cNvSpPr txBox="1"/>
            <p:nvPr/>
          </p:nvSpPr>
          <p:spPr>
            <a:xfrm>
              <a:off x="61686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rPr>
                <a:t>Literature Survey</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4"/>
                  </a:solidFill>
                  <a:latin typeface="Times New Roman" panose="02020603050405020304" pitchFamily="18" charset="0"/>
                  <a:ea typeface="Fira Sans Extra Condensed"/>
                  <a:cs typeface="Times New Roman" panose="02020603050405020304" pitchFamily="18" charset="0"/>
                  <a:sym typeface="Fira Sans Extra Condensed"/>
                </a:rPr>
                <a:t>02</a:t>
              </a:r>
              <a:endParaRPr sz="1800" b="1" dirty="0">
                <a:solidFill>
                  <a:schemeClr val="accent4"/>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nvGrpSpPr>
          <p:cNvPr id="721" name="Google Shape;721;p22"/>
          <p:cNvGrpSpPr/>
          <p:nvPr/>
        </p:nvGrpSpPr>
        <p:grpSpPr>
          <a:xfrm flipH="1">
            <a:off x="3097607" y="2822034"/>
            <a:ext cx="3369285" cy="331800"/>
            <a:chOff x="6254783" y="2970300"/>
            <a:chExt cx="2432017" cy="331800"/>
          </a:xfrm>
        </p:grpSpPr>
        <p:sp>
          <p:nvSpPr>
            <p:cNvPr id="723" name="Google Shape;723;p22"/>
            <p:cNvSpPr txBox="1"/>
            <p:nvPr/>
          </p:nvSpPr>
          <p:spPr>
            <a:xfrm>
              <a:off x="6254783" y="2970300"/>
              <a:ext cx="1974817"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Times New Roman" panose="02020603050405020304" pitchFamily="18" charset="0"/>
                  <a:ea typeface="Fira Sans Extra Condensed"/>
                  <a:cs typeface="Times New Roman" panose="02020603050405020304" pitchFamily="18" charset="0"/>
                  <a:sym typeface="Fira Sans Extra Condensed"/>
                </a:rPr>
                <a:t>Proposed Methodology</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725" name="Google Shape;725;p22"/>
            <p:cNvSpPr txBox="1"/>
            <p:nvPr/>
          </p:nvSpPr>
          <p:spPr>
            <a:xfrm>
              <a:off x="8229600" y="2970300"/>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2"/>
                  </a:solidFill>
                  <a:latin typeface="Times New Roman" panose="02020603050405020304" pitchFamily="18" charset="0"/>
                  <a:ea typeface="Fira Sans Extra Condensed"/>
                  <a:cs typeface="Times New Roman" panose="02020603050405020304" pitchFamily="18" charset="0"/>
                  <a:sym typeface="Fira Sans Extra Condensed"/>
                </a:rPr>
                <a:t>06</a:t>
              </a:r>
              <a:endParaRPr sz="1800" b="1" dirty="0">
                <a:solidFill>
                  <a:schemeClr val="accent2"/>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nvGrpSpPr>
          <p:cNvPr id="726" name="Google Shape;726;p22"/>
          <p:cNvGrpSpPr/>
          <p:nvPr/>
        </p:nvGrpSpPr>
        <p:grpSpPr>
          <a:xfrm flipH="1">
            <a:off x="3128725" y="1988535"/>
            <a:ext cx="2483301" cy="331800"/>
            <a:chOff x="6459655" y="1875061"/>
            <a:chExt cx="2248740" cy="331800"/>
          </a:xfrm>
        </p:grpSpPr>
        <p:sp>
          <p:nvSpPr>
            <p:cNvPr id="728" name="Google Shape;728;p22"/>
            <p:cNvSpPr txBox="1"/>
            <p:nvPr/>
          </p:nvSpPr>
          <p:spPr>
            <a:xfrm>
              <a:off x="6459655" y="1875061"/>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Times New Roman" panose="02020603050405020304" pitchFamily="18" charset="0"/>
                  <a:ea typeface="Fira Sans Extra Condensed"/>
                  <a:cs typeface="Times New Roman" panose="02020603050405020304" pitchFamily="18" charset="0"/>
                  <a:sym typeface="Fira Sans Extra Condensed"/>
                </a:rPr>
                <a:t>Objectives</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730" name="Google Shape;730;p22"/>
            <p:cNvSpPr txBox="1"/>
            <p:nvPr/>
          </p:nvSpPr>
          <p:spPr>
            <a:xfrm>
              <a:off x="8251195" y="1875061"/>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Times New Roman" panose="02020603050405020304" pitchFamily="18" charset="0"/>
                  <a:ea typeface="Fira Sans Extra Condensed"/>
                  <a:cs typeface="Times New Roman" panose="02020603050405020304" pitchFamily="18" charset="0"/>
                  <a:sym typeface="Fira Sans Extra Condensed"/>
                </a:rPr>
                <a:t>04</a:t>
              </a:r>
              <a:endParaRPr sz="1800" b="1" dirty="0">
                <a:solidFill>
                  <a:schemeClr val="accent6"/>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nvGrpSpPr>
          <p:cNvPr id="731" name="Google Shape;731;p22"/>
          <p:cNvGrpSpPr/>
          <p:nvPr/>
        </p:nvGrpSpPr>
        <p:grpSpPr>
          <a:xfrm flipH="1">
            <a:off x="3152572" y="3708030"/>
            <a:ext cx="2143426" cy="331800"/>
            <a:chOff x="6552390" y="3975800"/>
            <a:chExt cx="2053507" cy="331800"/>
          </a:xfrm>
        </p:grpSpPr>
        <p:sp>
          <p:nvSpPr>
            <p:cNvPr id="733" name="Google Shape;733;p22"/>
            <p:cNvSpPr txBox="1"/>
            <p:nvPr/>
          </p:nvSpPr>
          <p:spPr>
            <a:xfrm>
              <a:off x="6552390" y="3975800"/>
              <a:ext cx="163112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Times New Roman" panose="02020603050405020304" pitchFamily="18" charset="0"/>
                  <a:ea typeface="Fira Sans Extra Condensed"/>
                  <a:cs typeface="Times New Roman" panose="02020603050405020304" pitchFamily="18" charset="0"/>
                  <a:sym typeface="Fira Sans Extra Condensed"/>
                </a:rPr>
                <a:t> Conclusion</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735" name="Google Shape;735;p22"/>
            <p:cNvSpPr txBox="1"/>
            <p:nvPr/>
          </p:nvSpPr>
          <p:spPr>
            <a:xfrm>
              <a:off x="8148697" y="3975800"/>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4"/>
                  </a:solidFill>
                  <a:latin typeface="Times New Roman" panose="02020603050405020304" pitchFamily="18" charset="0"/>
                  <a:ea typeface="Fira Sans Extra Condensed"/>
                  <a:cs typeface="Times New Roman" panose="02020603050405020304" pitchFamily="18" charset="0"/>
                  <a:sym typeface="Fira Sans Extra Condensed"/>
                </a:rPr>
                <a:t>08</a:t>
              </a:r>
              <a:endParaRPr sz="1800" b="1" dirty="0">
                <a:solidFill>
                  <a:schemeClr val="accent4"/>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grpSp>
        <p:nvGrpSpPr>
          <p:cNvPr id="97" name="Google Shape;711;p22"/>
          <p:cNvGrpSpPr/>
          <p:nvPr/>
        </p:nvGrpSpPr>
        <p:grpSpPr>
          <a:xfrm>
            <a:off x="3189944" y="4606853"/>
            <a:ext cx="2082820" cy="340685"/>
            <a:chOff x="527437" y="3966915"/>
            <a:chExt cx="2082820" cy="340685"/>
          </a:xfrm>
        </p:grpSpPr>
        <p:sp>
          <p:nvSpPr>
            <p:cNvPr id="98" name="Google Shape;713;p22"/>
            <p:cNvSpPr txBox="1"/>
            <p:nvPr/>
          </p:nvSpPr>
          <p:spPr>
            <a:xfrm>
              <a:off x="1005712" y="3966915"/>
              <a:ext cx="1604545"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Times New Roman" panose="02020603050405020304" pitchFamily="18" charset="0"/>
                  <a:ea typeface="Fira Sans Extra Condensed"/>
                  <a:cs typeface="Times New Roman" panose="02020603050405020304" pitchFamily="18" charset="0"/>
                  <a:sym typeface="Fira Sans Extra Condensed"/>
                </a:rPr>
                <a:t>References</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99" name="Google Shape;715;p22"/>
            <p:cNvSpPr txBox="1"/>
            <p:nvPr/>
          </p:nvSpPr>
          <p:spPr>
            <a:xfrm>
              <a:off x="527437" y="3975800"/>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rPr>
                <a:t>10</a:t>
              </a:r>
              <a:endParaRPr sz="1800" b="1" dirty="0">
                <a:solidFill>
                  <a:schemeClr val="accent1"/>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pic>
        <p:nvPicPr>
          <p:cNvPr id="31" name="Google Shape;129;p19">
            <a:extLst>
              <a:ext uri="{FF2B5EF4-FFF2-40B4-BE49-F238E27FC236}">
                <a16:creationId xmlns:a16="http://schemas.microsoft.com/office/drawing/2014/main" id="{50A438B3-F102-4E4C-8FD9-FEE34FA6198F}"/>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pic>
        <p:nvPicPr>
          <p:cNvPr id="8" name="Picture 7">
            <a:extLst>
              <a:ext uri="{FF2B5EF4-FFF2-40B4-BE49-F238E27FC236}">
                <a16:creationId xmlns:a16="http://schemas.microsoft.com/office/drawing/2014/main" id="{B0ECEAEF-5565-4E7A-A0D2-8449D329B1CD}"/>
              </a:ext>
            </a:extLst>
          </p:cNvPr>
          <p:cNvPicPr>
            <a:picLocks noChangeAspect="1"/>
          </p:cNvPicPr>
          <p:nvPr/>
        </p:nvPicPr>
        <p:blipFill rotWithShape="1">
          <a:blip r:embed="rId4"/>
          <a:srcRect l="13610" r="12715" b="9690"/>
          <a:stretch/>
        </p:blipFill>
        <p:spPr>
          <a:xfrm>
            <a:off x="281093" y="1076498"/>
            <a:ext cx="1998964" cy="2653171"/>
          </a:xfrm>
          <a:prstGeom prst="rect">
            <a:avLst/>
          </a:prstGeom>
        </p:spPr>
      </p:pic>
      <p:grpSp>
        <p:nvGrpSpPr>
          <p:cNvPr id="32" name="Google Shape;706;p22">
            <a:extLst>
              <a:ext uri="{FF2B5EF4-FFF2-40B4-BE49-F238E27FC236}">
                <a16:creationId xmlns:a16="http://schemas.microsoft.com/office/drawing/2014/main" id="{A9742B45-BC8F-4A3C-8AD8-2348A6D107DD}"/>
              </a:ext>
            </a:extLst>
          </p:cNvPr>
          <p:cNvGrpSpPr/>
          <p:nvPr/>
        </p:nvGrpSpPr>
        <p:grpSpPr>
          <a:xfrm>
            <a:off x="3118269" y="4106968"/>
            <a:ext cx="3028127" cy="483306"/>
            <a:chOff x="466742" y="1963950"/>
            <a:chExt cx="2485817" cy="351577"/>
          </a:xfrm>
        </p:grpSpPr>
        <p:sp>
          <p:nvSpPr>
            <p:cNvPr id="33" name="Google Shape;708;p22">
              <a:extLst>
                <a:ext uri="{FF2B5EF4-FFF2-40B4-BE49-F238E27FC236}">
                  <a16:creationId xmlns:a16="http://schemas.microsoft.com/office/drawing/2014/main" id="{9861FA60-619E-4B41-AABA-ADF99301B4CD}"/>
                </a:ext>
              </a:extLst>
            </p:cNvPr>
            <p:cNvSpPr txBox="1"/>
            <p:nvPr/>
          </p:nvSpPr>
          <p:spPr>
            <a:xfrm>
              <a:off x="891559" y="1963950"/>
              <a:ext cx="2061000"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dirty="0">
                  <a:latin typeface="Times New Roman" panose="02020603050405020304" pitchFamily="18" charset="0"/>
                  <a:ea typeface="Fira Sans Extra Condensed"/>
                  <a:cs typeface="Times New Roman" panose="02020603050405020304" pitchFamily="18" charset="0"/>
                  <a:sym typeface="Fira Sans Extra Condensed"/>
                </a:rPr>
                <a:t>    Future Scope</a:t>
              </a: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34" name="Google Shape;710;p22">
              <a:extLst>
                <a:ext uri="{FF2B5EF4-FFF2-40B4-BE49-F238E27FC236}">
                  <a16:creationId xmlns:a16="http://schemas.microsoft.com/office/drawing/2014/main" id="{D94054C3-99FD-4B79-809E-7F3B7FB572A0}"/>
                </a:ext>
              </a:extLst>
            </p:cNvPr>
            <p:cNvSpPr txBox="1"/>
            <p:nvPr/>
          </p:nvSpPr>
          <p:spPr>
            <a:xfrm>
              <a:off x="466742" y="1983727"/>
              <a:ext cx="457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5"/>
                  </a:solidFill>
                  <a:latin typeface="Times New Roman" panose="02020603050405020304" pitchFamily="18" charset="0"/>
                  <a:ea typeface="Fira Sans Extra Condensed"/>
                  <a:cs typeface="Times New Roman" panose="02020603050405020304" pitchFamily="18" charset="0"/>
                  <a:sym typeface="Fira Sans Extra Condensed"/>
                </a:rPr>
                <a:t>09</a:t>
              </a:r>
              <a:endParaRPr sz="1800" b="1" dirty="0">
                <a:solidFill>
                  <a:schemeClr val="accent5"/>
                </a:solidFill>
                <a:latin typeface="Times New Roman" panose="02020603050405020304" pitchFamily="18" charset="0"/>
                <a:ea typeface="Fira Sans Extra Condensed"/>
                <a:cs typeface="Times New Roman" panose="02020603050405020304" pitchFamily="18" charset="0"/>
                <a:sym typeface="Fira Sans Extra Condense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3;p25"/>
          <p:cNvSpPr/>
          <p:nvPr/>
        </p:nvSpPr>
        <p:spPr>
          <a:xfrm>
            <a:off x="85344" y="121920"/>
            <a:ext cx="8948928" cy="4913376"/>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59;p37"/>
          <p:cNvSpPr/>
          <p:nvPr/>
        </p:nvSpPr>
        <p:spPr>
          <a:xfrm>
            <a:off x="3127814" y="464427"/>
            <a:ext cx="2863987" cy="565797"/>
          </a:xfrm>
          <a:prstGeom prst="roundRect">
            <a:avLst>
              <a:gd name="adj" fmla="val 50000"/>
            </a:avLst>
          </a:prstGeom>
          <a:solidFill>
            <a:schemeClr val="accent1">
              <a:lumMod val="40000"/>
              <a:lumOff val="6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2400" b="1" u="sng" dirty="0">
                <a:solidFill>
                  <a:schemeClr val="tx1"/>
                </a:solidFill>
                <a:latin typeface="Times New Roman" panose="02020603050405020304" pitchFamily="18" charset="0"/>
                <a:cs typeface="Times New Roman" panose="02020603050405020304" pitchFamily="18" charset="0"/>
              </a:rPr>
              <a:t>Introduction</a:t>
            </a:r>
          </a:p>
        </p:txBody>
      </p:sp>
      <p:sp>
        <p:nvSpPr>
          <p:cNvPr id="5" name="Rectangle 4"/>
          <p:cNvSpPr/>
          <p:nvPr/>
        </p:nvSpPr>
        <p:spPr>
          <a:xfrm>
            <a:off x="170688" y="1372730"/>
            <a:ext cx="8778240" cy="2031325"/>
          </a:xfrm>
          <a:prstGeom prst="rect">
            <a:avLst/>
          </a:prstGeom>
        </p:spPr>
        <p:txBody>
          <a:bodyPr wrap="square">
            <a:spAutoFit/>
          </a:bodyPr>
          <a:lstStyle/>
          <a:p>
            <a:pPr>
              <a:buSzPts val="2800"/>
            </a:pPr>
            <a:r>
              <a:rPr lang="en-IN" sz="1800" dirty="0">
                <a:latin typeface="Times New Roman" panose="02020603050405020304" pitchFamily="18" charset="0"/>
                <a:cs typeface="Times New Roman" panose="02020603050405020304" pitchFamily="18" charset="0"/>
              </a:rPr>
              <a:t>Heart plays significant role in living organisms. Diagnosis and prediction of heart related diseases requires more precision, perfection and correctness because a little mistake can cause fatigue problem or death of the person, there are numerous death cases related to heart is increasing exponentially day by day. To deal with the problem there is essential need of prediction system for awareness about diseases. Machine learning is the branch of Artificial Intelligence(AI), it provides prestigious support in predicting any kind of event which take training from natural events. </a:t>
            </a:r>
          </a:p>
        </p:txBody>
      </p:sp>
      <p:pic>
        <p:nvPicPr>
          <p:cNvPr id="6" name="Google Shape;129;p19">
            <a:extLst>
              <a:ext uri="{FF2B5EF4-FFF2-40B4-BE49-F238E27FC236}">
                <a16:creationId xmlns:a16="http://schemas.microsoft.com/office/drawing/2014/main" id="{04811427-2C1C-4A11-8264-F8070B57D7D8}"/>
              </a:ext>
            </a:extLst>
          </p:cNvPr>
          <p:cNvPicPr preferRelativeResize="0"/>
          <p:nvPr/>
        </p:nvPicPr>
        <p:blipFill rotWithShape="1">
          <a:blip r:embed="rId2">
            <a:alphaModFix/>
          </a:blip>
          <a:srcRect/>
          <a:stretch/>
        </p:blipFill>
        <p:spPr>
          <a:xfrm>
            <a:off x="7697972" y="0"/>
            <a:ext cx="1446028" cy="711000"/>
          </a:xfrm>
          <a:prstGeom prst="rect">
            <a:avLst/>
          </a:prstGeom>
          <a:noFill/>
          <a:ln>
            <a:noFill/>
          </a:ln>
        </p:spPr>
      </p:pic>
      <p:pic>
        <p:nvPicPr>
          <p:cNvPr id="7" name="Picture 6">
            <a:extLst>
              <a:ext uri="{FF2B5EF4-FFF2-40B4-BE49-F238E27FC236}">
                <a16:creationId xmlns:a16="http://schemas.microsoft.com/office/drawing/2014/main" id="{AA42FA1F-83D1-4F6F-BDAA-9DAB0D74864B}"/>
              </a:ext>
            </a:extLst>
          </p:cNvPr>
          <p:cNvPicPr>
            <a:picLocks noChangeAspect="1"/>
          </p:cNvPicPr>
          <p:nvPr/>
        </p:nvPicPr>
        <p:blipFill>
          <a:blip r:embed="rId3"/>
          <a:stretch>
            <a:fillRect/>
          </a:stretch>
        </p:blipFill>
        <p:spPr>
          <a:xfrm>
            <a:off x="7506281" y="3478465"/>
            <a:ext cx="1187215" cy="1461534"/>
          </a:xfrm>
          <a:prstGeom prst="rect">
            <a:avLst/>
          </a:prstGeom>
          <a:ln>
            <a:noFill/>
          </a:ln>
          <a:effectLst>
            <a:softEdge rad="112500"/>
          </a:effectLst>
        </p:spPr>
      </p:pic>
    </p:spTree>
    <p:extLst>
      <p:ext uri="{BB962C8B-B14F-4D97-AF65-F5344CB8AC3E}">
        <p14:creationId xmlns:p14="http://schemas.microsoft.com/office/powerpoint/2010/main" val="57924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2366398" y="33657"/>
            <a:ext cx="4356744" cy="879906"/>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400" b="1" u="sng" dirty="0">
                <a:latin typeface="Times New Roman" panose="02020603050405020304" pitchFamily="18" charset="0"/>
                <a:cs typeface="Times New Roman" panose="02020603050405020304" pitchFamily="18" charset="0"/>
              </a:rPr>
              <a:t>Literature survey </a:t>
            </a: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422" name="Google Shape;422;p18"/>
          <p:cNvSpPr txBox="1"/>
          <p:nvPr/>
        </p:nvSpPr>
        <p:spPr>
          <a:xfrm>
            <a:off x="562455" y="1141468"/>
            <a:ext cx="8535496" cy="810765"/>
          </a:xfrm>
          <a:prstGeom prst="rect">
            <a:avLst/>
          </a:prstGeom>
          <a:noFill/>
          <a:ln>
            <a:noFill/>
          </a:ln>
        </p:spPr>
        <p:txBody>
          <a:bodyPr spcFirstLastPara="1" wrap="square" lIns="91425" tIns="91425" rIns="91425" bIns="91425" anchor="ctr" anchorCtr="0">
            <a:noAutofit/>
          </a:bodyPr>
          <a:lstStyle/>
          <a:p>
            <a:pPr>
              <a:lnSpc>
                <a:spcPct val="150000"/>
              </a:lnSpc>
              <a:buClr>
                <a:schemeClr val="dk1"/>
              </a:buClr>
              <a:buSzPts val="1100"/>
            </a:pPr>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Gautam</a:t>
            </a:r>
            <a:r>
              <a:rPr lang="en-IN" dirty="0">
                <a:latin typeface="Times New Roman" panose="02020603050405020304" pitchFamily="18" charset="0"/>
                <a:cs typeface="Times New Roman" panose="02020603050405020304" pitchFamily="18" charset="0"/>
              </a:rPr>
              <a:t> Srivastava and et al  </a:t>
            </a:r>
            <a:r>
              <a:rPr lang="en-US" dirty="0">
                <a:latin typeface="Times New Roman" panose="02020603050405020304" pitchFamily="18" charset="0"/>
                <a:cs typeface="Times New Roman" panose="02020603050405020304" pitchFamily="18" charset="0"/>
              </a:rPr>
              <a:t>demonstrated method that aims at finding significant features by The prediction model is introduced with different combinations of features and several known classification techniques.</a:t>
            </a:r>
          </a:p>
        </p:txBody>
      </p:sp>
      <p:pic>
        <p:nvPicPr>
          <p:cNvPr id="13" name="Google Shape;129;p19">
            <a:extLst>
              <a:ext uri="{FF2B5EF4-FFF2-40B4-BE49-F238E27FC236}">
                <a16:creationId xmlns:a16="http://schemas.microsoft.com/office/drawing/2014/main" id="{3B4B7EEA-E3E1-41A7-BFE4-2A5F5EC8BE63}"/>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sp>
        <p:nvSpPr>
          <p:cNvPr id="2" name="Rectangle 1"/>
          <p:cNvSpPr/>
          <p:nvPr/>
        </p:nvSpPr>
        <p:spPr>
          <a:xfrm>
            <a:off x="562455" y="2116405"/>
            <a:ext cx="8443398" cy="1061829"/>
          </a:xfrm>
          <a:prstGeom prst="rect">
            <a:avLst/>
          </a:prstGeom>
        </p:spPr>
        <p:txBody>
          <a:bodyPr wrap="square">
            <a:spAutoFit/>
          </a:bodyPr>
          <a:lstStyle/>
          <a:p>
            <a:pPr>
              <a:lnSpc>
                <a:spcPct val="150000"/>
              </a:lnSpc>
              <a:buClr>
                <a:schemeClr val="dk1"/>
              </a:buClr>
              <a:buSzPts val="1100"/>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Vijeta</a:t>
            </a:r>
            <a:r>
              <a:rPr lang="en-IN" dirty="0">
                <a:latin typeface="Times New Roman" panose="02020603050405020304" pitchFamily="18" charset="0"/>
                <a:cs typeface="Times New Roman" panose="02020603050405020304" pitchFamily="18" charset="0"/>
              </a:rPr>
              <a:t> Sharma</a:t>
            </a:r>
            <a:r>
              <a:rPr lang="en-US" dirty="0">
                <a:latin typeface="Times New Roman" panose="02020603050405020304" pitchFamily="18" charset="0"/>
                <a:ea typeface="Times New Roman"/>
                <a:cs typeface="Times New Roman" panose="02020603050405020304" pitchFamily="18" charset="0"/>
                <a:sym typeface="Times New Roman"/>
              </a:rPr>
              <a:t> and others </a:t>
            </a:r>
            <a:r>
              <a:rPr lang="en-IN" dirty="0">
                <a:latin typeface="Times New Roman" panose="02020603050405020304" pitchFamily="18" charset="0"/>
                <a:cs typeface="Times New Roman" panose="02020603050405020304" pitchFamily="18" charset="0"/>
              </a:rPr>
              <a:t>illustrated </a:t>
            </a:r>
            <a:r>
              <a:rPr lang="en-US" dirty="0">
                <a:latin typeface="Times New Roman" panose="02020603050405020304" pitchFamily="18" charset="0"/>
                <a:cs typeface="Times New Roman" panose="02020603050405020304" pitchFamily="18" charset="0"/>
              </a:rPr>
              <a:t>correlations between the different attributes available in the dataset with the help of standard Machine Learning methods and then using them efficiently in the prediction of  chances of Heart disease. </a:t>
            </a:r>
          </a:p>
        </p:txBody>
      </p:sp>
      <p:sp>
        <p:nvSpPr>
          <p:cNvPr id="3" name="Rectangle 2"/>
          <p:cNvSpPr/>
          <p:nvPr/>
        </p:nvSpPr>
        <p:spPr>
          <a:xfrm>
            <a:off x="562455" y="3310952"/>
            <a:ext cx="8272359" cy="52322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Snehith</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Raja and et al   </a:t>
            </a:r>
            <a:r>
              <a:rPr lang="en-US" dirty="0">
                <a:latin typeface="Times New Roman" panose="02020603050405020304" pitchFamily="18" charset="0"/>
                <a:cs typeface="Times New Roman" panose="02020603050405020304" pitchFamily="18" charset="0"/>
              </a:rPr>
              <a:t>proposed reliable heart disease prediction system is implemented using strong Machine Learning algorithm which is the Random Forest algorithm.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7" name="Google Shape;1437;p32"/>
          <p:cNvSpPr/>
          <p:nvPr/>
        </p:nvSpPr>
        <p:spPr>
          <a:xfrm>
            <a:off x="125736" y="853005"/>
            <a:ext cx="8905722" cy="4204329"/>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lvl="0"/>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Proposed System :</a:t>
            </a:r>
            <a:endParaRPr b="1" u="sng" dirty="0">
              <a:latin typeface="Times New Roman" panose="02020603050405020304" pitchFamily="18" charset="0"/>
              <a:cs typeface="Times New Roman" panose="02020603050405020304" pitchFamily="18" charset="0"/>
            </a:endParaRPr>
          </a:p>
        </p:txBody>
      </p:sp>
      <p:sp>
        <p:nvSpPr>
          <p:cNvPr id="1438" name="Google Shape;1438;p32"/>
          <p:cNvSpPr/>
          <p:nvPr/>
        </p:nvSpPr>
        <p:spPr>
          <a:xfrm>
            <a:off x="2361444" y="161777"/>
            <a:ext cx="3701731" cy="51250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8" name="Google Shape;1528;p32"/>
          <p:cNvSpPr txBox="1"/>
          <p:nvPr/>
        </p:nvSpPr>
        <p:spPr>
          <a:xfrm>
            <a:off x="2481589" y="-49181"/>
            <a:ext cx="3581586" cy="9389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u="sng" dirty="0">
                <a:latin typeface="Times New Roman" panose="02020603050405020304" pitchFamily="18" charset="0"/>
                <a:ea typeface="Fira Sans Extra Condensed"/>
                <a:cs typeface="Times New Roman" panose="02020603050405020304" pitchFamily="18" charset="0"/>
                <a:sym typeface="Fira Sans Extra Condensed"/>
              </a:rPr>
              <a:t>Problem Statement </a:t>
            </a:r>
            <a:endParaRPr sz="2400" b="1" u="sng"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1531" name="Google Shape;1531;p32"/>
          <p:cNvSpPr txBox="1"/>
          <p:nvPr/>
        </p:nvSpPr>
        <p:spPr>
          <a:xfrm>
            <a:off x="6773017" y="1404138"/>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800" b="1" dirty="0">
              <a:solidFill>
                <a:schemeClr val="dk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27" name="TextBox 26"/>
          <p:cNvSpPr txBox="1"/>
          <p:nvPr/>
        </p:nvSpPr>
        <p:spPr>
          <a:xfrm>
            <a:off x="240505" y="1404138"/>
            <a:ext cx="8314812"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Existing System , there are very few instruments available which can predict heart disease but either they are expensive or are not efficient to calculate chance of heart disease in human.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not possible to monitor patients every day in all cases accurately and consultation of a patient for 24 hours by a doctor is not available since it requires more time and expertise. </a:t>
            </a:r>
          </a:p>
        </p:txBody>
      </p:sp>
      <p:sp>
        <p:nvSpPr>
          <p:cNvPr id="1408" name="TextBox 1407"/>
          <p:cNvSpPr txBox="1"/>
          <p:nvPr/>
        </p:nvSpPr>
        <p:spPr>
          <a:xfrm>
            <a:off x="296776" y="3192954"/>
            <a:ext cx="8390024" cy="160043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Proposed System acts as a decision support system and will prove to be an aid for the doctors with the diagnosis.</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a good amount of data in today’s world, we have used one of the dataset from that and using various machine learning algorithms to analyze the data for hidden patterns.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that we have taken certain biological parameters of heart as our attributes for training</a:t>
            </a:r>
            <a:endParaRPr lang="en-IN" dirty="0">
              <a:latin typeface="Times New Roman" panose="02020603050405020304" pitchFamily="18" charset="0"/>
              <a:cs typeface="Times New Roman" panose="02020603050405020304" pitchFamily="18" charset="0"/>
            </a:endParaRPr>
          </a:p>
        </p:txBody>
      </p:sp>
      <p:pic>
        <p:nvPicPr>
          <p:cNvPr id="12" name="Google Shape;129;p19">
            <a:extLst>
              <a:ext uri="{FF2B5EF4-FFF2-40B4-BE49-F238E27FC236}">
                <a16:creationId xmlns:a16="http://schemas.microsoft.com/office/drawing/2014/main" id="{C77B951E-C2A6-4C8E-8FDB-3D80C6ED4621}"/>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sp>
        <p:nvSpPr>
          <p:cNvPr id="6" name="TextBox 5"/>
          <p:cNvSpPr txBox="1"/>
          <p:nvPr/>
        </p:nvSpPr>
        <p:spPr>
          <a:xfrm>
            <a:off x="569741" y="1011986"/>
            <a:ext cx="2377440" cy="307777"/>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Existing System :</a:t>
            </a:r>
            <a:endParaRPr lang="en-IN"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388122" y="13885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dirty="0">
                <a:latin typeface="Times New Roman" panose="02020603050405020304" pitchFamily="18" charset="0"/>
                <a:cs typeface="Times New Roman" panose="02020603050405020304" pitchFamily="18" charset="0"/>
              </a:rPr>
              <a:t>Objectives </a:t>
            </a:r>
            <a:endParaRPr u="sng" dirty="0">
              <a:latin typeface="Times New Roman" panose="02020603050405020304" pitchFamily="18" charset="0"/>
              <a:cs typeface="Times New Roman" panose="02020603050405020304" pitchFamily="18" charset="0"/>
            </a:endParaRPr>
          </a:p>
        </p:txBody>
      </p:sp>
      <p:sp>
        <p:nvSpPr>
          <p:cNvPr id="239" name="Google Shape;239;p16"/>
          <p:cNvSpPr txBox="1"/>
          <p:nvPr/>
        </p:nvSpPr>
        <p:spPr>
          <a:xfrm>
            <a:off x="3975973" y="1006026"/>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302" name="Google Shape;302;p16"/>
          <p:cNvSpPr txBox="1"/>
          <p:nvPr/>
        </p:nvSpPr>
        <p:spPr>
          <a:xfrm>
            <a:off x="3581400" y="1741559"/>
            <a:ext cx="4719710" cy="43205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 dirty="0">
                <a:latin typeface="Times New Roman" panose="02020603050405020304" pitchFamily="18" charset="0"/>
                <a:ea typeface="Roboto"/>
                <a:cs typeface="Times New Roman" panose="02020603050405020304" pitchFamily="18" charset="0"/>
                <a:sym typeface="Roboto"/>
              </a:rPr>
              <a:t>To reduce expensive cost medical tests. </a:t>
            </a:r>
            <a:endParaRPr dirty="0">
              <a:latin typeface="Times New Roman" panose="02020603050405020304" pitchFamily="18" charset="0"/>
              <a:ea typeface="Roboto"/>
              <a:cs typeface="Times New Roman" panose="02020603050405020304" pitchFamily="18" charset="0"/>
              <a:sym typeface="Roboto"/>
            </a:endParaRPr>
          </a:p>
        </p:txBody>
      </p:sp>
      <p:sp>
        <p:nvSpPr>
          <p:cNvPr id="307" name="Google Shape;307;p16"/>
          <p:cNvSpPr txBox="1"/>
          <p:nvPr/>
        </p:nvSpPr>
        <p:spPr>
          <a:xfrm>
            <a:off x="3579656" y="2124923"/>
            <a:ext cx="4116571" cy="602854"/>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 dirty="0">
                <a:latin typeface="Times New Roman" panose="02020603050405020304" pitchFamily="18" charset="0"/>
                <a:ea typeface="Roboto"/>
                <a:cs typeface="Times New Roman" panose="02020603050405020304" pitchFamily="18" charset="0"/>
                <a:sym typeface="Roboto"/>
              </a:rPr>
              <a:t>To study various machine kearning algorithms .</a:t>
            </a:r>
            <a:endParaRPr dirty="0">
              <a:latin typeface="Times New Roman" panose="02020603050405020304" pitchFamily="18" charset="0"/>
              <a:ea typeface="Roboto"/>
              <a:cs typeface="Times New Roman" panose="02020603050405020304" pitchFamily="18" charset="0"/>
              <a:sym typeface="Roboto"/>
            </a:endParaRPr>
          </a:p>
        </p:txBody>
      </p:sp>
      <p:sp>
        <p:nvSpPr>
          <p:cNvPr id="312" name="Google Shape;312;p16"/>
          <p:cNvSpPr txBox="1"/>
          <p:nvPr/>
        </p:nvSpPr>
        <p:spPr>
          <a:xfrm>
            <a:off x="3587261" y="3043448"/>
            <a:ext cx="3213267" cy="43969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 dirty="0">
                <a:latin typeface="Times New Roman" panose="02020603050405020304" pitchFamily="18" charset="0"/>
                <a:ea typeface="Roboto"/>
                <a:cs typeface="Times New Roman" panose="02020603050405020304" pitchFamily="18" charset="0"/>
                <a:sym typeface="Roboto"/>
              </a:rPr>
              <a:t>To avoid human biasness . </a:t>
            </a:r>
            <a:endParaRPr dirty="0">
              <a:latin typeface="Times New Roman" panose="02020603050405020304" pitchFamily="18" charset="0"/>
              <a:ea typeface="Roboto"/>
              <a:cs typeface="Times New Roman" panose="02020603050405020304" pitchFamily="18" charset="0"/>
              <a:sym typeface="Roboto"/>
            </a:endParaRPr>
          </a:p>
        </p:txBody>
      </p:sp>
      <p:sp>
        <p:nvSpPr>
          <p:cNvPr id="317" name="Google Shape;317;p16"/>
          <p:cNvSpPr txBox="1"/>
          <p:nvPr/>
        </p:nvSpPr>
        <p:spPr>
          <a:xfrm>
            <a:off x="3579656" y="2556973"/>
            <a:ext cx="4676307" cy="606946"/>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 dirty="0">
                <a:latin typeface="Times New Roman" panose="02020603050405020304" pitchFamily="18" charset="0"/>
                <a:ea typeface="Roboto"/>
                <a:cs typeface="Times New Roman" panose="02020603050405020304" pitchFamily="18" charset="0"/>
                <a:sym typeface="Roboto"/>
              </a:rPr>
              <a:t>To reduce time complexity for making decisions.</a:t>
            </a:r>
            <a:endParaRPr dirty="0">
              <a:latin typeface="Times New Roman" panose="02020603050405020304" pitchFamily="18" charset="0"/>
              <a:ea typeface="Roboto"/>
              <a:cs typeface="Times New Roman" panose="02020603050405020304" pitchFamily="18" charset="0"/>
              <a:sym typeface="Roboto"/>
            </a:endParaRPr>
          </a:p>
        </p:txBody>
      </p:sp>
      <p:sp>
        <p:nvSpPr>
          <p:cNvPr id="322" name="Google Shape;322;p16"/>
          <p:cNvSpPr txBox="1"/>
          <p:nvPr/>
        </p:nvSpPr>
        <p:spPr>
          <a:xfrm>
            <a:off x="3587260" y="3514089"/>
            <a:ext cx="3840481" cy="439687"/>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US" dirty="0">
                <a:latin typeface="Times New Roman" panose="02020603050405020304" pitchFamily="18" charset="0"/>
                <a:ea typeface="Roboto"/>
                <a:cs typeface="Times New Roman" panose="02020603050405020304" pitchFamily="18" charset="0"/>
                <a:sym typeface="Roboto"/>
              </a:rPr>
              <a:t>Analysis of results of various ML Algorithms</a:t>
            </a:r>
            <a:endParaRPr dirty="0">
              <a:latin typeface="Times New Roman" panose="02020603050405020304" pitchFamily="18" charset="0"/>
              <a:ea typeface="Roboto"/>
              <a:cs typeface="Times New Roman" panose="02020603050405020304" pitchFamily="18" charset="0"/>
              <a:sym typeface="Roboto"/>
            </a:endParaRPr>
          </a:p>
        </p:txBody>
      </p:sp>
      <p:sp>
        <p:nvSpPr>
          <p:cNvPr id="2" name="TextBox 1"/>
          <p:cNvSpPr txBox="1"/>
          <p:nvPr/>
        </p:nvSpPr>
        <p:spPr>
          <a:xfrm>
            <a:off x="3587261" y="1367363"/>
            <a:ext cx="5099561" cy="300082"/>
          </a:xfrm>
          <a:prstGeom prst="rect">
            <a:avLst/>
          </a:prstGeom>
          <a:noFill/>
        </p:spPr>
        <p:txBody>
          <a:bodyPr wrap="square" rtlCol="0">
            <a:spAutoFit/>
          </a:bodyPr>
          <a:lstStyle/>
          <a:p>
            <a:pPr marL="285750" indent="-285750">
              <a:buFont typeface="Wingdings" panose="05000000000000000000" pitchFamily="2" charset="2"/>
              <a:buChar char="v"/>
            </a:pPr>
            <a:r>
              <a:rPr lang="en-US" sz="1350" dirty="0">
                <a:latin typeface="Times New Roman" panose="02020603050405020304" pitchFamily="18" charset="0"/>
                <a:cs typeface="Times New Roman" panose="02020603050405020304" pitchFamily="18" charset="0"/>
              </a:rPr>
              <a:t>To develop ML model to predict future possibility of heart disease</a:t>
            </a:r>
            <a:endParaRPr lang="en-IN" sz="1350" dirty="0">
              <a:latin typeface="Times New Roman" panose="02020603050405020304" pitchFamily="18" charset="0"/>
              <a:cs typeface="Times New Roman" panose="02020603050405020304" pitchFamily="18" charset="0"/>
            </a:endParaRPr>
          </a:p>
        </p:txBody>
      </p:sp>
      <p:pic>
        <p:nvPicPr>
          <p:cNvPr id="33" name="Google Shape;129;p19">
            <a:extLst>
              <a:ext uri="{FF2B5EF4-FFF2-40B4-BE49-F238E27FC236}">
                <a16:creationId xmlns:a16="http://schemas.microsoft.com/office/drawing/2014/main" id="{6F004DA7-30E9-4F9C-B2A0-8124F26F1CE8}"/>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pic>
        <p:nvPicPr>
          <p:cNvPr id="11" name="Picture 10">
            <a:extLst>
              <a:ext uri="{FF2B5EF4-FFF2-40B4-BE49-F238E27FC236}">
                <a16:creationId xmlns:a16="http://schemas.microsoft.com/office/drawing/2014/main" id="{18E39B0B-4D79-408B-AE2B-1BE50991FA25}"/>
              </a:ext>
            </a:extLst>
          </p:cNvPr>
          <p:cNvPicPr>
            <a:picLocks noChangeAspect="1"/>
          </p:cNvPicPr>
          <p:nvPr/>
        </p:nvPicPr>
        <p:blipFill rotWithShape="1">
          <a:blip r:embed="rId4"/>
          <a:srcRect l="7720" t="10161" r="3726" b="6493"/>
          <a:stretch/>
        </p:blipFill>
        <p:spPr>
          <a:xfrm>
            <a:off x="388122" y="2727777"/>
            <a:ext cx="2357306" cy="1977532"/>
          </a:xfrm>
          <a:prstGeom prst="rect">
            <a:avLst/>
          </a:prstGeom>
        </p:spPr>
      </p:pic>
      <p:pic>
        <p:nvPicPr>
          <p:cNvPr id="13" name="Picture 12">
            <a:extLst>
              <a:ext uri="{FF2B5EF4-FFF2-40B4-BE49-F238E27FC236}">
                <a16:creationId xmlns:a16="http://schemas.microsoft.com/office/drawing/2014/main" id="{FCF236D2-E56C-43D6-B28B-AEC4FF77973C}"/>
              </a:ext>
            </a:extLst>
          </p:cNvPr>
          <p:cNvPicPr>
            <a:picLocks noChangeAspect="1"/>
          </p:cNvPicPr>
          <p:nvPr/>
        </p:nvPicPr>
        <p:blipFill rotWithShape="1">
          <a:blip r:embed="rId5"/>
          <a:srcRect l="6334" t="9988" r="7296" b="9975"/>
          <a:stretch/>
        </p:blipFill>
        <p:spPr>
          <a:xfrm>
            <a:off x="327609" y="355500"/>
            <a:ext cx="2239773" cy="2016723"/>
          </a:xfrm>
          <a:prstGeom prst="rect">
            <a:avLst/>
          </a:prstGeom>
        </p:spPr>
      </p:pic>
      <p:sp>
        <p:nvSpPr>
          <p:cNvPr id="3" name="Rectangle 2"/>
          <p:cNvSpPr/>
          <p:nvPr/>
        </p:nvSpPr>
        <p:spPr>
          <a:xfrm>
            <a:off x="3172265" y="890654"/>
            <a:ext cx="5641144" cy="4004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6"/>
          <p:cNvSpPr txBox="1">
            <a:spLocks noGrp="1"/>
          </p:cNvSpPr>
          <p:nvPr>
            <p:ph type="title"/>
          </p:nvPr>
        </p:nvSpPr>
        <p:spPr>
          <a:xfrm>
            <a:off x="351151" y="13526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dirty="0">
                <a:latin typeface="Times New Roman" panose="02020603050405020304" pitchFamily="18" charset="0"/>
                <a:cs typeface="Times New Roman" panose="02020603050405020304" pitchFamily="18" charset="0"/>
              </a:rPr>
              <a:t>Features </a:t>
            </a:r>
            <a:endParaRPr u="sng" dirty="0">
              <a:latin typeface="Times New Roman" panose="02020603050405020304" pitchFamily="18" charset="0"/>
              <a:cs typeface="Times New Roman" panose="02020603050405020304" pitchFamily="18" charset="0"/>
            </a:endParaRPr>
          </a:p>
        </p:txBody>
      </p:sp>
      <p:sp>
        <p:nvSpPr>
          <p:cNvPr id="979" name="Google Shape;979;p26"/>
          <p:cNvSpPr/>
          <p:nvPr/>
        </p:nvSpPr>
        <p:spPr>
          <a:xfrm>
            <a:off x="5248738" y="1029495"/>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Times New Roman" panose="02020603050405020304" pitchFamily="18" charset="0"/>
                <a:ea typeface="Fira Sans Extra Condensed"/>
                <a:cs typeface="Times New Roman" panose="02020603050405020304" pitchFamily="18" charset="0"/>
                <a:sym typeface="Fira Sans Extra Condensed"/>
              </a:rPr>
              <a:t>01</a:t>
            </a:r>
            <a:endParaRPr sz="1800" b="1" dirty="0">
              <a:solidFill>
                <a:schemeClr val="lt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983" name="Google Shape;983;p26"/>
          <p:cNvSpPr/>
          <p:nvPr/>
        </p:nvSpPr>
        <p:spPr>
          <a:xfrm>
            <a:off x="5248738" y="2035218"/>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Times New Roman" panose="02020603050405020304" pitchFamily="18" charset="0"/>
                <a:ea typeface="Fira Sans Extra Condensed"/>
                <a:cs typeface="Times New Roman" panose="02020603050405020304" pitchFamily="18" charset="0"/>
                <a:sym typeface="Fira Sans Extra Condensed"/>
              </a:rPr>
              <a:t>02</a:t>
            </a:r>
            <a:endParaRPr sz="1800" b="1">
              <a:solidFill>
                <a:schemeClr val="lt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987" name="Google Shape;987;p26"/>
          <p:cNvSpPr/>
          <p:nvPr/>
        </p:nvSpPr>
        <p:spPr>
          <a:xfrm>
            <a:off x="5248738" y="2949432"/>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Times New Roman" panose="02020603050405020304" pitchFamily="18" charset="0"/>
                <a:ea typeface="Fira Sans Extra Condensed"/>
                <a:cs typeface="Times New Roman" panose="02020603050405020304" pitchFamily="18" charset="0"/>
                <a:sym typeface="Fira Sans Extra Condensed"/>
              </a:rPr>
              <a:t>03</a:t>
            </a:r>
            <a:endParaRPr sz="1800" b="1">
              <a:solidFill>
                <a:schemeClr val="lt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991" name="Google Shape;991;p26"/>
          <p:cNvSpPr/>
          <p:nvPr/>
        </p:nvSpPr>
        <p:spPr>
          <a:xfrm>
            <a:off x="5248738" y="3992727"/>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Times New Roman" panose="02020603050405020304" pitchFamily="18" charset="0"/>
                <a:ea typeface="Fira Sans Extra Condensed"/>
                <a:cs typeface="Times New Roman" panose="02020603050405020304" pitchFamily="18" charset="0"/>
                <a:sym typeface="Fira Sans Extra Condensed"/>
              </a:rPr>
              <a:t>04</a:t>
            </a:r>
            <a:endParaRPr sz="1800" b="1">
              <a:solidFill>
                <a:schemeClr val="lt1"/>
              </a:solidFill>
              <a:latin typeface="Times New Roman" panose="02020603050405020304" pitchFamily="18" charset="0"/>
              <a:ea typeface="Fira Sans Extra Condensed"/>
              <a:cs typeface="Times New Roman" panose="02020603050405020304" pitchFamily="18" charset="0"/>
              <a:sym typeface="Fira Sans Extra Condensed"/>
            </a:endParaRPr>
          </a:p>
        </p:txBody>
      </p:sp>
      <p:sp>
        <p:nvSpPr>
          <p:cNvPr id="995" name="Google Shape;995;p26"/>
          <p:cNvSpPr/>
          <p:nvPr/>
        </p:nvSpPr>
        <p:spPr>
          <a:xfrm>
            <a:off x="868680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996" name="Google Shape;996;p26"/>
          <p:cNvCxnSpPr>
            <a:stCxn id="995" idx="2"/>
            <a:endCxn id="979" idx="6"/>
          </p:cNvCxnSpPr>
          <p:nvPr/>
        </p:nvCxnSpPr>
        <p:spPr>
          <a:xfrm flipH="1" flipV="1">
            <a:off x="5853238" y="1331745"/>
            <a:ext cx="2833562" cy="112733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flipH="1" flipV="1">
            <a:off x="5853238" y="2337468"/>
            <a:ext cx="2833562" cy="121607"/>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5853238" y="2459075"/>
            <a:ext cx="2833562" cy="792607"/>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5853238" y="2459075"/>
            <a:ext cx="2833562" cy="1835902"/>
          </a:xfrm>
          <a:prstGeom prst="straightConnector1">
            <a:avLst/>
          </a:prstGeom>
          <a:noFill/>
          <a:ln w="9525" cap="flat" cmpd="sng">
            <a:solidFill>
              <a:schemeClr val="lt2"/>
            </a:solidFill>
            <a:prstDash val="solid"/>
            <a:round/>
            <a:headEnd type="none" w="med" len="med"/>
            <a:tailEnd type="none" w="med" len="med"/>
          </a:ln>
        </p:spPr>
      </p:cxnSp>
      <p:sp>
        <p:nvSpPr>
          <p:cNvPr id="2" name="TextBox 1"/>
          <p:cNvSpPr txBox="1"/>
          <p:nvPr/>
        </p:nvSpPr>
        <p:spPr>
          <a:xfrm>
            <a:off x="280496" y="1081935"/>
            <a:ext cx="4968242" cy="861774"/>
          </a:xfrm>
          <a:prstGeom prst="rect">
            <a:avLst/>
          </a:prstGeom>
          <a:noFill/>
        </p:spPr>
        <p:txBody>
          <a:bodyPr wrap="square" rtlCol="0">
            <a:spAutoFit/>
          </a:bodyPr>
          <a:lstStyle/>
          <a:p>
            <a:pPr lvl="0" algn="just"/>
            <a:r>
              <a:rPr lang="en-US" sz="1800" dirty="0">
                <a:latin typeface="Times New Roman" panose="02020603050405020304" pitchFamily="18" charset="0"/>
                <a:ea typeface="Fira Sans Extra Condensed"/>
                <a:cs typeface="Times New Roman" panose="02020603050405020304" pitchFamily="18" charset="0"/>
                <a:sym typeface="Fira Sans Extra Condensed"/>
              </a:rPr>
              <a:t>It uses best accurate target parameters from dataset</a:t>
            </a:r>
          </a:p>
          <a:p>
            <a:pPr lvl="0" algn="just"/>
            <a:r>
              <a:rPr lang="en-US" sz="1800" dirty="0">
                <a:latin typeface="Times New Roman" panose="02020603050405020304" pitchFamily="18" charset="0"/>
                <a:ea typeface="Fira Sans Extra Condensed"/>
                <a:cs typeface="Times New Roman" panose="02020603050405020304" pitchFamily="18" charset="0"/>
                <a:sym typeface="Fira Sans Extra Condensed"/>
              </a:rPr>
              <a:t>for training and testing  </a:t>
            </a:r>
          </a:p>
          <a:p>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80496" y="2104506"/>
            <a:ext cx="4968242" cy="369332"/>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It gives analysis between machine algorithms</a:t>
            </a:r>
            <a:endParaRPr lang="en-IN" sz="1800" dirty="0">
              <a:latin typeface="Times New Roman" panose="02020603050405020304" pitchFamily="18" charset="0"/>
              <a:cs typeface="Times New Roman" panose="02020603050405020304" pitchFamily="18" charset="0"/>
            </a:endParaRPr>
          </a:p>
        </p:txBody>
      </p:sp>
      <p:sp>
        <p:nvSpPr>
          <p:cNvPr id="14" name="TextBox 13"/>
          <p:cNvSpPr txBox="1"/>
          <p:nvPr/>
        </p:nvSpPr>
        <p:spPr>
          <a:xfrm flipH="1">
            <a:off x="304641" y="2855378"/>
            <a:ext cx="4684468" cy="646331"/>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Random Forest Algorithm is used which gives highest accuracy </a:t>
            </a:r>
            <a:endParaRPr lang="en-IN" sz="18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304641" y="4110311"/>
            <a:ext cx="418185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User friendly GUI provided for user</a:t>
            </a:r>
            <a:endParaRPr lang="en-IN" sz="1800" dirty="0">
              <a:latin typeface="Times New Roman" panose="02020603050405020304" pitchFamily="18" charset="0"/>
              <a:cs typeface="Times New Roman" panose="02020603050405020304" pitchFamily="18" charset="0"/>
            </a:endParaRPr>
          </a:p>
        </p:txBody>
      </p:sp>
      <p:pic>
        <p:nvPicPr>
          <p:cNvPr id="16" name="Google Shape;129;p19">
            <a:extLst>
              <a:ext uri="{FF2B5EF4-FFF2-40B4-BE49-F238E27FC236}">
                <a16:creationId xmlns:a16="http://schemas.microsoft.com/office/drawing/2014/main" id="{3B94A9DF-0B40-44F4-90F8-034498CAEA96}"/>
              </a:ext>
            </a:extLst>
          </p:cNvPr>
          <p:cNvPicPr preferRelativeResize="0"/>
          <p:nvPr/>
        </p:nvPicPr>
        <p:blipFill rotWithShape="1">
          <a:blip r:embed="rId3">
            <a:alphaModFix/>
          </a:blip>
          <a:srcRect/>
          <a:stretch/>
        </p:blipFill>
        <p:spPr>
          <a:xfrm>
            <a:off x="7697972" y="0"/>
            <a:ext cx="1446028" cy="711000"/>
          </a:xfrm>
          <a:prstGeom prst="rect">
            <a:avLst/>
          </a:prstGeom>
          <a:noFill/>
          <a:ln>
            <a:noFill/>
          </a:ln>
        </p:spPr>
      </p:pic>
      <p:pic>
        <p:nvPicPr>
          <p:cNvPr id="5" name="Picture 4">
            <a:extLst>
              <a:ext uri="{FF2B5EF4-FFF2-40B4-BE49-F238E27FC236}">
                <a16:creationId xmlns:a16="http://schemas.microsoft.com/office/drawing/2014/main" id="{57280092-4C97-4F90-971C-2600A214942E}"/>
              </a:ext>
            </a:extLst>
          </p:cNvPr>
          <p:cNvPicPr>
            <a:picLocks noChangeAspect="1"/>
          </p:cNvPicPr>
          <p:nvPr/>
        </p:nvPicPr>
        <p:blipFill rotWithShape="1">
          <a:blip r:embed="rId4"/>
          <a:srcRect l="30563" r="28200" b="3031"/>
          <a:stretch/>
        </p:blipFill>
        <p:spPr>
          <a:xfrm>
            <a:off x="8458698" y="2124786"/>
            <a:ext cx="623605" cy="824646"/>
          </a:xfrm>
          <a:prstGeom prst="rect">
            <a:avLst/>
          </a:prstGeom>
        </p:spPr>
      </p:pic>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828</Words>
  <Application>Microsoft Office PowerPoint</Application>
  <PresentationFormat>On-screen Show (16:9)</PresentationFormat>
  <Paragraphs>94</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Fira Sans Extra Condensed SemiBold</vt:lpstr>
      <vt:lpstr>Roboto</vt:lpstr>
      <vt:lpstr>Fira Sans Extra Condensed</vt:lpstr>
      <vt:lpstr>Wingdings</vt:lpstr>
      <vt:lpstr>Arial</vt:lpstr>
      <vt:lpstr>Machine Learning Infographics by Slidesgo</vt:lpstr>
      <vt:lpstr>HEART DISEASE PREDICTION</vt:lpstr>
      <vt:lpstr>Project made under the guidance of :</vt:lpstr>
      <vt:lpstr>PowerPoint Presentation</vt:lpstr>
      <vt:lpstr>Index </vt:lpstr>
      <vt:lpstr>PowerPoint Presentation</vt:lpstr>
      <vt:lpstr>PowerPoint Presentation</vt:lpstr>
      <vt:lpstr>PowerPoint Presentation</vt:lpstr>
      <vt:lpstr>Objectives </vt:lpstr>
      <vt:lpstr>Features </vt:lpstr>
      <vt:lpstr>Proposed methodology </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parag</dc:creator>
  <cp:lastModifiedBy>manoj</cp:lastModifiedBy>
  <cp:revision>46</cp:revision>
  <dcterms:modified xsi:type="dcterms:W3CDTF">2022-05-01T17:27:50Z</dcterms:modified>
</cp:coreProperties>
</file>