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2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2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4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19400" y="457200"/>
            <a:ext cx="6858000" cy="2667000"/>
            <a:chOff x="1417319" y="876045"/>
            <a:chExt cx="4719447" cy="20955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" name="object 4"/>
            <p:cNvSpPr/>
            <p:nvPr/>
          </p:nvSpPr>
          <p:spPr>
            <a:xfrm>
              <a:off x="1417319" y="876045"/>
              <a:ext cx="4719447" cy="1047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17319" y="1923795"/>
              <a:ext cx="2356738" cy="1047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1247" y="1923795"/>
              <a:ext cx="2647188" cy="1047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4619" y="4836159"/>
            <a:ext cx="3624581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Group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Members</a:t>
            </a:r>
            <a:endParaRPr lang="en-US" sz="2400" spc="-5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N" sz="2400" spc="-5" dirty="0">
                <a:latin typeface="Trebuchet MS"/>
                <a:cs typeface="Trebuchet MS"/>
              </a:rPr>
              <a:t>Sahil Gupta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N" sz="2400" dirty="0" err="1">
                <a:latin typeface="Trebuchet MS"/>
                <a:cs typeface="Trebuchet MS"/>
              </a:rPr>
              <a:t>Sandipta</a:t>
            </a:r>
            <a:r>
              <a:rPr lang="en-IN" sz="2400" dirty="0">
                <a:latin typeface="Trebuchet MS"/>
                <a:cs typeface="Trebuchet MS"/>
              </a:rPr>
              <a:t> Kishore </a:t>
            </a:r>
            <a:r>
              <a:rPr lang="en-IN" sz="2400" dirty="0" err="1">
                <a:latin typeface="Trebuchet MS"/>
                <a:cs typeface="Trebuchet MS"/>
              </a:rPr>
              <a:t>Sahu</a:t>
            </a:r>
            <a:r>
              <a:rPr lang="en-IN" sz="2400" dirty="0">
                <a:latin typeface="Trebuchet MS"/>
                <a:cs typeface="Trebuchet MS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12667-19CB-D971-F2DF-32B02C82B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813525"/>
            <a:ext cx="6096000" cy="5675085"/>
          </a:xfrm>
        </p:spPr>
      </p:pic>
    </p:spTree>
    <p:extLst>
      <p:ext uri="{BB962C8B-B14F-4D97-AF65-F5344CB8AC3E}">
        <p14:creationId xmlns:p14="http://schemas.microsoft.com/office/powerpoint/2010/main" val="40361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0" dirty="0"/>
              <a:t>Data</a:t>
            </a:r>
            <a:r>
              <a:rPr sz="5400" spc="-660" dirty="0"/>
              <a:t> </a:t>
            </a:r>
            <a:r>
              <a:rPr sz="5400" spc="-250" dirty="0"/>
              <a:t>Conversion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Numerical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Normalised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Dummy Variables are created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object type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variables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Analysis:</a:t>
            </a:r>
            <a:r>
              <a:rPr sz="24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8792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Columns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Analysis:</a:t>
            </a:r>
            <a:r>
              <a:rPr sz="24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43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Model</a:t>
            </a:r>
            <a:r>
              <a:rPr spc="-505" dirty="0"/>
              <a:t> </a:t>
            </a:r>
            <a:r>
              <a:rPr spc="-185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8" y="1949196"/>
            <a:ext cx="9425941" cy="316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Splitting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Testing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Sets</a:t>
            </a:r>
            <a:endParaRPr sz="1800" dirty="0">
              <a:latin typeface="Carlito"/>
              <a:cs typeface="Carlito"/>
            </a:endParaRPr>
          </a:p>
          <a:p>
            <a:pPr marL="297815" marR="5080" indent="-28575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basic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step for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regression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performing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train-test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split,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 have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chosen 70:30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ratio.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 RFE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Selection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RFE with 15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output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Building Model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removing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 whose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p-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than 0.05 and</a:t>
            </a:r>
            <a:r>
              <a:rPr sz="18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vif</a:t>
            </a:r>
            <a:endParaRPr sz="1800" dirty="0">
              <a:latin typeface="Carlito"/>
              <a:cs typeface="Carlito"/>
            </a:endParaRPr>
          </a:p>
          <a:p>
            <a:pPr marL="311150" indent="-28575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5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Predictions on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test data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Overall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81%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051" y="1519427"/>
            <a:ext cx="3402329" cy="300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ROC</a:t>
            </a:r>
            <a:r>
              <a:rPr spc="-380" dirty="0"/>
              <a:t> </a:t>
            </a:r>
            <a:r>
              <a:rPr spc="-125" dirty="0"/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800" b="1" u="sng" dirty="0">
                <a:solidFill>
                  <a:srgbClr val="404040"/>
                </a:solidFill>
                <a:latin typeface="Carlito"/>
                <a:cs typeface="Carlito"/>
              </a:rPr>
              <a:t>Finding </a:t>
            </a:r>
            <a:r>
              <a:rPr sz="1800" b="1" u="sng" spc="-5" dirty="0">
                <a:solidFill>
                  <a:srgbClr val="404040"/>
                </a:solidFill>
                <a:latin typeface="Carlito"/>
                <a:cs typeface="Carlito"/>
              </a:rPr>
              <a:t>Optimal Cut </a:t>
            </a:r>
            <a:r>
              <a:rPr sz="1800" b="1" u="sng" dirty="0">
                <a:solidFill>
                  <a:srgbClr val="404040"/>
                </a:solidFill>
                <a:latin typeface="Carlito"/>
                <a:cs typeface="Carlito"/>
              </a:rPr>
              <a:t>off</a:t>
            </a:r>
            <a:r>
              <a:rPr sz="1800" b="1" u="sng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u="sng" spc="-10" dirty="0">
                <a:solidFill>
                  <a:srgbClr val="404040"/>
                </a:solidFill>
                <a:latin typeface="Carlito"/>
                <a:cs typeface="Carlito"/>
              </a:rPr>
              <a:t>Point</a:t>
            </a:r>
            <a:endParaRPr sz="1800" u="sng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94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Optimal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cut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probability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94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probability where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 get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balanced sensitivity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spc="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specificity.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second graph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it is visible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optimal cut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off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at</a:t>
            </a:r>
            <a:r>
              <a:rPr sz="18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0.35.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3826" y="1475994"/>
            <a:ext cx="4714494" cy="3038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11077702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was found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variables that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mattered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in 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potential buyers are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(In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descending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order)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time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spend 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Website.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number of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visits.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the lead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source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was:</a:t>
            </a:r>
            <a:endParaRPr sz="1800" dirty="0">
              <a:latin typeface="Carlito"/>
              <a:cs typeface="Carlito"/>
            </a:endParaRPr>
          </a:p>
          <a:p>
            <a:pPr marL="64071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Google</a:t>
            </a:r>
            <a:endParaRPr sz="1800" dirty="0">
              <a:latin typeface="Carlito"/>
              <a:cs typeface="Carlito"/>
            </a:endParaRPr>
          </a:p>
          <a:p>
            <a:pPr marL="64071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Direct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traffic</a:t>
            </a:r>
            <a:endParaRPr sz="1800" dirty="0">
              <a:latin typeface="Carlito"/>
              <a:cs typeface="Carlito"/>
            </a:endParaRPr>
          </a:p>
          <a:p>
            <a:pPr marL="64071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Organic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search</a:t>
            </a:r>
            <a:endParaRPr sz="1800" dirty="0">
              <a:latin typeface="Carlito"/>
              <a:cs typeface="Carlito"/>
            </a:endParaRPr>
          </a:p>
          <a:p>
            <a:pPr marL="640716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Welingak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website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5.  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last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activity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was:</a:t>
            </a:r>
            <a:endParaRPr sz="1800" dirty="0">
              <a:latin typeface="Carlito"/>
              <a:cs typeface="Carlito"/>
            </a:endParaRPr>
          </a:p>
          <a:p>
            <a:pPr marL="64071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SMS</a:t>
            </a:r>
            <a:endParaRPr sz="1800" dirty="0">
              <a:latin typeface="Carlito"/>
              <a:cs typeface="Carlito"/>
            </a:endParaRPr>
          </a:p>
          <a:p>
            <a:pPr marL="64071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Olark chat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conversation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6.  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the lead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Lead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add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format.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7.  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their current occupation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as 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working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professional.</a:t>
            </a:r>
            <a:endParaRPr sz="1800" dirty="0">
              <a:latin typeface="Carlito"/>
              <a:cs typeface="Carlito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Keeping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these in mind the X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Education can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flourish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as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they 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have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very high  chance 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to get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almost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all the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potential buyers 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change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their mind and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buy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their 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courses.</a:t>
            </a:r>
            <a:endParaRPr sz="1800" b="1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sp>
          <p:nvSpPr>
            <p:cNvPr id="4" name="object 4"/>
            <p:cNvSpPr/>
            <p:nvPr/>
          </p:nvSpPr>
          <p:spPr>
            <a:xfrm>
              <a:off x="768858" y="633730"/>
              <a:ext cx="2239899" cy="698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2541" y="633730"/>
              <a:ext cx="2714752" cy="698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743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35"/>
              </a:spcBef>
              <a:buClr>
                <a:schemeClr val="accent6">
                  <a:lumMod val="75000"/>
                </a:schemeClr>
              </a:buClr>
              <a:buSzPct val="114000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Education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sells online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courses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industry</a:t>
            </a:r>
            <a:r>
              <a:rPr sz="18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professionals.</a:t>
            </a:r>
            <a:endParaRPr sz="1800" dirty="0">
              <a:latin typeface="Carlito"/>
              <a:cs typeface="Carlito"/>
            </a:endParaRPr>
          </a:p>
          <a:p>
            <a:pPr marL="297816" marR="182880" indent="-285750">
              <a:lnSpc>
                <a:spcPts val="1900"/>
              </a:lnSpc>
              <a:spcBef>
                <a:spcPts val="1019"/>
              </a:spcBef>
              <a:buClr>
                <a:schemeClr val="accent6">
                  <a:lumMod val="75000"/>
                </a:schemeClr>
              </a:buClr>
              <a:buSzPct val="114000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Education gets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lot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leads, its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lead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conversion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poor.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if,  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say,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they acquire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100 leads in a 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day,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about 30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18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converted.</a:t>
            </a:r>
            <a:endParaRPr sz="1800" dirty="0">
              <a:latin typeface="Carlito"/>
              <a:cs typeface="Carlito"/>
            </a:endParaRPr>
          </a:p>
          <a:p>
            <a:pPr marL="297816" marR="688975" indent="-285750">
              <a:lnSpc>
                <a:spcPts val="19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114000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make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process more efficient,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company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wishes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most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potential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leads, also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known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‘Hot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rlito"/>
                <a:cs typeface="Carlito"/>
              </a:rPr>
              <a:t>Leads’.</a:t>
            </a:r>
            <a:endParaRPr sz="1800" dirty="0">
              <a:latin typeface="Carlito"/>
              <a:cs typeface="Carlito"/>
            </a:endParaRPr>
          </a:p>
          <a:p>
            <a:pPr marL="297816" marR="5080" indent="-285750">
              <a:lnSpc>
                <a:spcPts val="19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114000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they successfully identify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leads,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lead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conversion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up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 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sales team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now be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focusing more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communicating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potential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rather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than making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everyone.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Business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Objective: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education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most promising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leads.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 they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want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build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Model which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identifies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hot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leads.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Deployment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future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60155"/>
            <a:ext cx="49637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65" dirty="0"/>
              <a:t>Solution</a:t>
            </a:r>
            <a:r>
              <a:rPr u="sng" spc="-590" dirty="0"/>
              <a:t> </a:t>
            </a:r>
            <a:r>
              <a:rPr u="sng" spc="-13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47800"/>
            <a:ext cx="10902442" cy="52052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b="1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cleaning and </a:t>
            </a:r>
            <a:r>
              <a:rPr sz="2400" b="1" spc="-1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40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manipulation.</a:t>
            </a:r>
            <a:endParaRPr sz="2400" b="1" dirty="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handle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duplicate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data.</a:t>
            </a:r>
            <a:endParaRPr sz="1800" dirty="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handle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missing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values.</a:t>
            </a:r>
            <a:endParaRPr sz="1800" dirty="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Drop columns,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 it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contains large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amount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useful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analysis.</a:t>
            </a:r>
            <a:endParaRPr sz="1800" dirty="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Imputation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necessary.</a:t>
            </a:r>
            <a:endParaRPr sz="1800" dirty="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handle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data.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EDA</a:t>
            </a:r>
            <a:endParaRPr sz="2400" b="1" dirty="0">
              <a:latin typeface="Carlito"/>
              <a:cs typeface="Carlito"/>
            </a:endParaRPr>
          </a:p>
          <a:p>
            <a:pPr marL="715010" indent="-342900">
              <a:lnSpc>
                <a:spcPct val="100000"/>
              </a:lnSpc>
              <a:spcBef>
                <a:spcPts val="434"/>
              </a:spcBef>
              <a:buSzPct val="85000"/>
              <a:buFont typeface="+mj-lt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analysis: value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count,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distribution of variable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  <a:p>
            <a:pPr marL="715010" indent="-342900">
              <a:lnSpc>
                <a:spcPct val="100000"/>
              </a:lnSpc>
              <a:spcBef>
                <a:spcPts val="645"/>
              </a:spcBef>
              <a:buSzPct val="85000"/>
              <a:buFont typeface="+mj-lt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correlation coefficients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pattern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variables</a:t>
            </a:r>
            <a:r>
              <a:rPr sz="1800" spc="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6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Feature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Scaling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Dummy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encoding of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data.</a:t>
            </a:r>
            <a:endParaRPr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58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Classification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technique: logistic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regression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the model making and</a:t>
            </a:r>
            <a:r>
              <a:rPr spc="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prediction.</a:t>
            </a:r>
            <a:endParaRPr dirty="0">
              <a:latin typeface="Carlito"/>
              <a:cs typeface="Carlito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Validation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model.</a:t>
            </a:r>
            <a:endParaRPr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presentation.</a:t>
            </a:r>
            <a:endParaRPr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Conclusions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recommendations.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</a:t>
            </a:r>
            <a:r>
              <a:rPr spc="-655" dirty="0"/>
              <a:t> </a:t>
            </a:r>
            <a:r>
              <a:rPr spc="-114"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10547350" cy="3870034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15"/>
              </a:spcBef>
              <a:buClr>
                <a:srgbClr val="FF0000"/>
              </a:buClr>
              <a:buFont typeface="Wingdings" panose="05000000000000000000" pitchFamily="2" charset="2"/>
              <a:buChar char="q"/>
              <a:tabLst>
                <a:tab pos="297815" algn="l"/>
              </a:tabLst>
            </a:pPr>
            <a:r>
              <a:rPr sz="1700" spc="-40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Number of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Rows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=37, </a:t>
            </a:r>
            <a:r>
              <a:rPr sz="1700" spc="-40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Number of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Columns</a:t>
            </a:r>
            <a:r>
              <a:rPr sz="1700" spc="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=9240.</a:t>
            </a:r>
            <a:endParaRPr sz="1700" dirty="0">
              <a:latin typeface="Carlito"/>
              <a:cs typeface="Carlito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tabLst>
                <a:tab pos="297815" algn="l"/>
              </a:tabLst>
            </a:pP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Single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features like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“Magazine”,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“Receive More Updates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About Our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Courses”, 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“Update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me on</a:t>
            </a:r>
            <a:r>
              <a:rPr sz="17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Supply”</a:t>
            </a:r>
            <a:r>
              <a:rPr lang="en-US" sz="1700" dirty="0">
                <a:latin typeface="Carlito"/>
                <a:cs typeface="Carlito"/>
              </a:rPr>
              <a:t> </a:t>
            </a:r>
            <a:r>
              <a:rPr lang="en-US" sz="1700" spc="-5" dirty="0">
                <a:solidFill>
                  <a:srgbClr val="404040"/>
                </a:solidFill>
                <a:latin typeface="Carlito"/>
                <a:cs typeface="Arial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hain </a:t>
            </a:r>
            <a:r>
              <a:rPr sz="1700" spc="-25" dirty="0">
                <a:solidFill>
                  <a:srgbClr val="404040"/>
                </a:solidFill>
                <a:latin typeface="Carlito"/>
                <a:cs typeface="Carlito"/>
              </a:rPr>
              <a:t>Content”,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“Get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updates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on DM </a:t>
            </a:r>
            <a:r>
              <a:rPr sz="1700" spc="-25" dirty="0">
                <a:solidFill>
                  <a:srgbClr val="404040"/>
                </a:solidFill>
                <a:latin typeface="Carlito"/>
                <a:cs typeface="Carlito"/>
              </a:rPr>
              <a:t>Content”,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“I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agree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to pay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amount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through 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cheque”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etc.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been</a:t>
            </a:r>
            <a:r>
              <a:rPr sz="17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dropped.</a:t>
            </a:r>
            <a:endParaRPr sz="17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115"/>
              </a:spcBef>
              <a:buClr>
                <a:srgbClr val="FF0000"/>
              </a:buClr>
              <a:buFont typeface="Wingdings" panose="05000000000000000000" pitchFamily="2" charset="2"/>
              <a:buChar char="q"/>
              <a:tabLst>
                <a:tab pos="297815" algn="l"/>
              </a:tabLst>
            </a:pP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Removing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“Prospect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ID” and “Lead </a:t>
            </a:r>
            <a:r>
              <a:rPr sz="1700" spc="5" dirty="0">
                <a:solidFill>
                  <a:srgbClr val="404040"/>
                </a:solidFill>
                <a:latin typeface="Carlito"/>
                <a:cs typeface="Carlito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which is not necessary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700" spc="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analysis.</a:t>
            </a:r>
            <a:endParaRPr sz="1700" dirty="0">
              <a:latin typeface="Carlito"/>
              <a:cs typeface="Carlito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tabLst>
                <a:tab pos="297815" algn="l"/>
              </a:tabLst>
            </a:pP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After checking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value counts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some of the object type variables,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find some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features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which has no enough variance, which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we have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dropped,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features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are: 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“Do Not </a:t>
            </a:r>
            <a:r>
              <a:rPr sz="1700" spc="-35" dirty="0">
                <a:solidFill>
                  <a:srgbClr val="404040"/>
                </a:solidFill>
                <a:latin typeface="Carlito"/>
                <a:cs typeface="Carlito"/>
              </a:rPr>
              <a:t>Call”,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“What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matters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in choosing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course”, </a:t>
            </a:r>
            <a:r>
              <a:rPr sz="1700" spc="-25" dirty="0">
                <a:solidFill>
                  <a:srgbClr val="404040"/>
                </a:solidFill>
                <a:latin typeface="Carlito"/>
                <a:cs typeface="Carlito"/>
              </a:rPr>
              <a:t>“Search”,</a:t>
            </a:r>
            <a:r>
              <a:rPr sz="1700" spc="2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“Newspaper</a:t>
            </a:r>
            <a:r>
              <a:rPr lang="en-US" sz="1700" dirty="0"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Article”,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“X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Forums”,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“Newspaper”,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“Digital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Advertisement”</a:t>
            </a:r>
            <a:r>
              <a:rPr sz="1700" spc="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700" dirty="0">
              <a:latin typeface="Carlito"/>
              <a:cs typeface="Carlito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tabLst>
                <a:tab pos="297815" algn="l"/>
              </a:tabLst>
            </a:pP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Dropping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columns having more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35% as missing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such as ‘How did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hear  about X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and ‘Lead</a:t>
            </a:r>
            <a:r>
              <a:rPr sz="17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Profile’.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CA8C1-2476-C709-B335-C4BC4D22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524000"/>
            <a:ext cx="10104996" cy="44580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EC853-3127-5ADC-C9B1-8422BDAC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1020871"/>
            <a:ext cx="10379339" cy="4816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 </a:t>
            </a:r>
            <a:r>
              <a:rPr spc="-50" dirty="0"/>
              <a:t>Variable</a:t>
            </a:r>
            <a:r>
              <a:rPr spc="-30" dirty="0"/>
              <a:t> 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77A42-279C-030C-F276-5A7CD81C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1"/>
            <a:ext cx="5562600" cy="4397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64EED-E8C2-3848-A91E-B76CF0FF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1904"/>
            <a:ext cx="5638801" cy="4397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F52B5A-5D1F-81CD-98C5-19706445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1283784"/>
            <a:ext cx="10272650" cy="4290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F4E8D-938F-D108-6EA0-F4AD15A2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1226629"/>
            <a:ext cx="10287892" cy="44047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72</TotalTime>
  <Words>703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Carlito</vt:lpstr>
      <vt:lpstr>Corbel</vt:lpstr>
      <vt:lpstr>Trebuchet MS</vt:lpstr>
      <vt:lpstr>Wingdings</vt:lpstr>
      <vt:lpstr>Basis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sahil gupta</cp:lastModifiedBy>
  <cp:revision>1</cp:revision>
  <dcterms:created xsi:type="dcterms:W3CDTF">2023-01-24T15:56:03Z</dcterms:created>
  <dcterms:modified xsi:type="dcterms:W3CDTF">2023-01-24T17:24:34Z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2023-01-24T00:00:00Z</vt:filetime>
  </property>
</Properties>
</file>