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0" r:id="rId5"/>
    <p:sldId id="271" r:id="rId6"/>
    <p:sldId id="261" r:id="rId7"/>
    <p:sldId id="288" r:id="rId8"/>
    <p:sldId id="272" r:id="rId9"/>
    <p:sldId id="290" r:id="rId10"/>
    <p:sldId id="263" r:id="rId11"/>
    <p:sldId id="264" r:id="rId12"/>
    <p:sldId id="289" r:id="rId13"/>
    <p:sldId id="265" r:id="rId14"/>
    <p:sldId id="273" r:id="rId15"/>
    <p:sldId id="266" r:id="rId16"/>
    <p:sldId id="274" r:id="rId17"/>
    <p:sldId id="275" r:id="rId18"/>
    <p:sldId id="287" r:id="rId19"/>
    <p:sldId id="283" r:id="rId20"/>
    <p:sldId id="279" r:id="rId21"/>
    <p:sldId id="281" r:id="rId22"/>
    <p:sldId id="292" r:id="rId23"/>
    <p:sldId id="293" r:id="rId24"/>
    <p:sldId id="282" r:id="rId25"/>
    <p:sldId id="284" r:id="rId26"/>
    <p:sldId id="267" r:id="rId27"/>
    <p:sldId id="268" r:id="rId28"/>
    <p:sldId id="269" r:id="rId29"/>
    <p:sldId id="270" r:id="rId30"/>
    <p:sldId id="285" r:id="rId31"/>
    <p:sldId id="276" r:id="rId32"/>
    <p:sldId id="294" r:id="rId33"/>
    <p:sldId id="277" r:id="rId34"/>
    <p:sldId id="278" r:id="rId35"/>
    <p:sldId id="291" r:id="rId36"/>
    <p:sldId id="286" r:id="rId37"/>
    <p:sldId id="28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il Vishwakarma" initials="SV" lastIdx="1" clrIdx="0">
    <p:extLst>
      <p:ext uri="{19B8F6BF-5375-455C-9EA6-DF929625EA0E}">
        <p15:presenceInfo xmlns:p15="http://schemas.microsoft.com/office/powerpoint/2012/main" userId="818e7b402a52d3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DA"/>
    <a:srgbClr val="FF6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D1C85-E1A4-447F-BAAD-9CEDE6E82C22}" type="datetimeFigureOut">
              <a:rPr lang="en-IN" smtClean="0"/>
              <a:t>01-05-2023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2B2B1-B680-4740-A08E-06187C950BE6}" type="slidenum">
              <a:rPr lang="en-IN" smtClean="0"/>
              <a:t>‹#›</a:t>
            </a:fld>
            <a:endParaRPr lang="en-IN"/>
          </a:p>
        </p:txBody>
      </p:sp>
    </p:spTree>
    <p:extLst>
      <p:ext uri="{BB962C8B-B14F-4D97-AF65-F5344CB8AC3E}">
        <p14:creationId xmlns:p14="http://schemas.microsoft.com/office/powerpoint/2010/main" val="156290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jenkins.io/doc/" TargetMode="External"/><Relationship Id="rId3" Type="http://schemas.openxmlformats.org/officeDocument/2006/relationships/image" Target="../media/image3.png"/><Relationship Id="rId7" Type="http://schemas.openxmlformats.org/officeDocument/2006/relationships/hyperlink" Target="https://bouncycastle.org/documentation.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baeldung.com/spring-boot-https-self-signed-certificate" TargetMode="External"/><Relationship Id="rId5" Type="http://schemas.openxmlformats.org/officeDocument/2006/relationships/hyperlink" Target="https://www.baeldung.com/java-aes-encryption-decryption" TargetMode="External"/><Relationship Id="rId10" Type="http://schemas.openxmlformats.org/officeDocument/2006/relationships/hyperlink" Target="https://kubernetes.io/docs/home/" TargetMode="External"/><Relationship Id="rId4" Type="http://schemas.openxmlformats.org/officeDocument/2006/relationships/hyperlink" Target="https://docs.spring.io/spring-framework/docs/current/reference/html/" TargetMode="External"/><Relationship Id="rId9" Type="http://schemas.openxmlformats.org/officeDocument/2006/relationships/hyperlink" Target="https://docs.docker.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675249"/>
          </a:xfrm>
          <a:prstGeom prst="rect">
            <a:avLst/>
          </a:prstGeom>
          <a:noFill/>
        </p:spPr>
        <p:txBody>
          <a:bodyPr wrap="square">
            <a:spAutoFit/>
          </a:bodyPr>
          <a:lstStyle/>
          <a:p>
            <a:pPr algn="ctr">
              <a:lnSpc>
                <a:spcPct val="115000"/>
              </a:lnSpc>
            </a:pPr>
            <a:r>
              <a:rPr lang="en-IN" sz="3600" dirty="0">
                <a:latin typeface="Times New Roman" panose="02020603050405020304" pitchFamily="18" charset="0"/>
                <a:ea typeface="Arial" panose="020B0604020202020204" pitchFamily="34" charset="0"/>
                <a:cs typeface="Times New Roman" panose="02020603050405020304" pitchFamily="18" charset="0"/>
              </a:rPr>
              <a:t>CAPSTONE PROJECT</a:t>
            </a:r>
            <a:endParaRPr lang="en-IN" sz="36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a:t>
            </a:r>
            <a:r>
              <a:rPr lang="en-IN" sz="1600" b="1" dirty="0">
                <a:solidFill>
                  <a:srgbClr val="0244DA"/>
                </a:solidFill>
                <a:latin typeface="Times New Roman" panose="02020603050405020304" pitchFamily="18" charset="0"/>
                <a:ea typeface="Arial" panose="020B0604020202020204" pitchFamily="34" charset="0"/>
              </a:rPr>
              <a:t>SAHIL KUMAR VISHWAKARMA</a:t>
            </a:r>
            <a:endParaRPr lang="en-IN" sz="160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a:solidFill>
                  <a:srgbClr val="0244DA"/>
                </a:solidFill>
                <a:latin typeface="Times New Roman" panose="02020603050405020304" pitchFamily="18" charset="0"/>
              </a:rPr>
              <a:t>Individual</a:t>
            </a:r>
          </a:p>
          <a:p>
            <a:pPr>
              <a:lnSpc>
                <a:spcPct val="115000"/>
              </a:lnSpc>
            </a:pPr>
            <a:r>
              <a:rPr lang="en-IN" sz="1800" b="1" dirty="0">
                <a:effectLst/>
                <a:latin typeface="Times New Roman" panose="02020603050405020304" pitchFamily="18" charset="0"/>
                <a:ea typeface="Arial" panose="020B0604020202020204" pitchFamily="34" charset="0"/>
              </a:rPr>
              <a:t>Name: </a:t>
            </a:r>
            <a:r>
              <a:rPr lang="en-IN" sz="1600" b="1" dirty="0">
                <a:solidFill>
                  <a:srgbClr val="0244DA"/>
                </a:solidFill>
                <a:latin typeface="Times New Roman" panose="02020603050405020304" pitchFamily="18" charset="0"/>
                <a:ea typeface="Arial" panose="020B0604020202020204" pitchFamily="34" charset="0"/>
              </a:rPr>
              <a:t>S</a:t>
            </a:r>
            <a:r>
              <a:rPr lang="en-IN" sz="1600" b="1" dirty="0">
                <a:solidFill>
                  <a:srgbClr val="0244DA"/>
                </a:solidFill>
                <a:effectLst/>
                <a:latin typeface="Times New Roman" panose="02020603050405020304" pitchFamily="18" charset="0"/>
                <a:ea typeface="Arial" panose="020B0604020202020204" pitchFamily="34" charset="0"/>
              </a:rPr>
              <a:t>AHIL KUMAR VISHWAKARMA</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r>
              <a:rPr lang="en-IN" sz="1800" b="1" dirty="0">
                <a:solidFill>
                  <a:srgbClr val="0244DA"/>
                </a:solidFill>
                <a:effectLst/>
                <a:latin typeface="Times New Roman" panose="02020603050405020304" pitchFamily="18" charset="0"/>
                <a:ea typeface="Arial" panose="020B0604020202020204" pitchFamily="34" charset="0"/>
              </a:rPr>
              <a:t>halosahil@gmail.com</a:t>
            </a:r>
            <a:endParaRPr lang="en-IN" sz="105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600" b="1" dirty="0">
                <a:solidFill>
                  <a:srgbClr val="0244DA"/>
                </a:solidFill>
                <a:effectLst/>
                <a:latin typeface="Times New Roman" panose="02020603050405020304" pitchFamily="18" charset="0"/>
                <a:ea typeface="Arial" panose="020B0604020202020204" pitchFamily="34" charset="0"/>
              </a:rPr>
              <a:t>: HDFC API DEVELOPER PROGRAMME</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solidFill>
                  <a:srgbClr val="0244DA"/>
                </a:solidFill>
                <a:latin typeface="Times New Roman" panose="02020603050405020304" pitchFamily="18" charset="0"/>
                <a:ea typeface="Arial" panose="020B0604020202020204" pitchFamily="34" charset="0"/>
              </a:rPr>
              <a:t>28/04/2023</a:t>
            </a:r>
            <a:endParaRPr lang="en-IN" sz="1050" dirty="0">
              <a:solidFill>
                <a:srgbClr val="0244DA"/>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217505" y="1349647"/>
            <a:ext cx="11539066" cy="6019789"/>
          </a:xfrm>
          <a:prstGeom prst="rect">
            <a:avLst/>
          </a:prstGeom>
          <a:noFill/>
        </p:spPr>
        <p:txBody>
          <a:bodyPr wrap="square">
            <a:spAutoFit/>
          </a:bodyPr>
          <a:lstStyle/>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Programming language</a:t>
            </a:r>
            <a:r>
              <a:rPr lang="en-US" sz="1600" dirty="0">
                <a:effectLst/>
                <a:latin typeface="Times New Roman" panose="02020603050405020304" pitchFamily="18" charset="0"/>
                <a:ea typeface="Arial" panose="020B0604020202020204" pitchFamily="34" charset="0"/>
              </a:rPr>
              <a:t>: Java with Spring Boot, using Spring Data JPA for database communication.</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Database Schema</a:t>
            </a:r>
            <a:r>
              <a:rPr lang="en-US" sz="1600" dirty="0">
                <a:latin typeface="Times New Roman" panose="02020603050405020304" pitchFamily="18" charset="0"/>
                <a:ea typeface="Arial" panose="020B0604020202020204" pitchFamily="34" charset="0"/>
              </a:rPr>
              <a:t>: One table named "employee" with columns "employee_id" (int), "employee_name" (varchar(50)), and "employee_date_of_birth" (date).</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APIs</a:t>
            </a:r>
            <a:r>
              <a:rPr lang="en-US" sz="1600" dirty="0">
                <a:effectLst/>
                <a:latin typeface="Times New Roman" panose="02020603050405020304" pitchFamily="18" charset="0"/>
                <a:ea typeface="Arial" panose="020B0604020202020204" pitchFamily="34" charset="0"/>
              </a:rPr>
              <a:t>:   RESTful API with a single endpoint for GET request operations on the employee table. Example endpoint could be:</a:t>
            </a:r>
          </a:p>
          <a:p>
            <a:pPr algn="just">
              <a:lnSpc>
                <a:spcPct val="115000"/>
              </a:lnSpc>
            </a:pPr>
            <a:r>
              <a:rPr lang="en-US" sz="1600" dirty="0">
                <a:latin typeface="Times New Roman" panose="02020603050405020304" pitchFamily="18" charset="0"/>
                <a:ea typeface="Arial" panose="020B0604020202020204" pitchFamily="34" charset="0"/>
              </a:rPr>
              <a:t>		GET /employees/{id} - get an employee by ID</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r>
              <a:rPr lang="en-US" sz="1600" u="sng" dirty="0">
                <a:solidFill>
                  <a:schemeClr val="accent2">
                    <a:lumMod val="75000"/>
                  </a:schemeClr>
                </a:solidFill>
                <a:latin typeface="Times New Roman" panose="02020603050405020304" pitchFamily="18" charset="0"/>
                <a:ea typeface="Arial" panose="020B0604020202020204" pitchFamily="34" charset="0"/>
              </a:rPr>
              <a:t>BACK-END DEVELOPMENT PROCESS: </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Define Database Schema: </a:t>
            </a:r>
            <a:r>
              <a:rPr lang="en-US" sz="1630" dirty="0">
                <a:latin typeface="Times New Roman" panose="02020603050405020304" pitchFamily="18" charset="0"/>
                <a:ea typeface="Arial" panose="020B0604020202020204" pitchFamily="34" charset="0"/>
              </a:rPr>
              <a:t>Define</a:t>
            </a:r>
            <a:r>
              <a:rPr lang="en-US" sz="1600" dirty="0">
                <a:latin typeface="Times New Roman" panose="02020603050405020304" pitchFamily="18" charset="0"/>
                <a:ea typeface="Arial" panose="020B0604020202020204" pitchFamily="34" charset="0"/>
              </a:rPr>
              <a:t> the database schema for your employee table with the columns mentioned earlier.</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Entity class: Create an entity class with the instance variables matching the column name and data types of employee table.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JPA repository: Create an EmployeeRepository interface that encapsulates the logic for retrieving employee details from the database.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a Service class: Create an EmployeeService class that acts as an interface between the DAO and the REST endpoint.</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Controller class: Create an EmployeeController with a single GET endpoint for handling the incoming client requests.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Write unit tests: Write JUnit tests to test the functionality of the service class.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Deploy the application: Deploy the Spring Boot application to a web server like Tomcat or Jetty, and test the endpoint using a REST client like Postman.</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ea typeface="Arial" panose="020B0604020202020204" pitchFamily="34" charset="0"/>
              </a:rPr>
              <a:t>Back</a:t>
            </a:r>
            <a:r>
              <a:rPr lang="en-IN" sz="2400" b="1" dirty="0">
                <a:solidFill>
                  <a:schemeClr val="bg1"/>
                </a:solidFill>
                <a:effectLst/>
                <a:latin typeface="Times New Roman" panose="02020603050405020304" pitchFamily="18" charset="0"/>
                <a:ea typeface="Arial" panose="020B0604020202020204" pitchFamily="34" charset="0"/>
              </a:rPr>
              <a: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056336" y="1076527"/>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algn="ctr">
              <a:lnSpc>
                <a:spcPct val="115000"/>
              </a:lnSpc>
            </a:pPr>
            <a:r>
              <a:rPr lang="en-IN" dirty="0">
                <a:effectLst/>
                <a:latin typeface="Arial Black" panose="020B0A04020102020204" pitchFamily="34" charset="0"/>
                <a:ea typeface="Arial" panose="020B0604020202020204" pitchFamily="34" charset="0"/>
              </a:rPr>
              <a:t>PROJECT SETUP(Gradle)</a:t>
            </a:r>
          </a:p>
        </p:txBody>
      </p:sp>
      <p:pic>
        <p:nvPicPr>
          <p:cNvPr id="3" name="Picture 2">
            <a:extLst>
              <a:ext uri="{FF2B5EF4-FFF2-40B4-BE49-F238E27FC236}">
                <a16:creationId xmlns:a16="http://schemas.microsoft.com/office/drawing/2014/main" id="{72D4B2E1-59DD-44F6-7385-713A989D4486}"/>
              </a:ext>
            </a:extLst>
          </p:cNvPr>
          <p:cNvPicPr>
            <a:picLocks noChangeAspect="1"/>
          </p:cNvPicPr>
          <p:nvPr/>
        </p:nvPicPr>
        <p:blipFill>
          <a:blip r:embed="rId4"/>
          <a:stretch>
            <a:fillRect/>
          </a:stretch>
        </p:blipFill>
        <p:spPr>
          <a:xfrm>
            <a:off x="113590" y="2012193"/>
            <a:ext cx="3942746" cy="4227217"/>
          </a:xfrm>
          <a:prstGeom prst="rect">
            <a:avLst/>
          </a:prstGeom>
        </p:spPr>
      </p:pic>
      <p:pic>
        <p:nvPicPr>
          <p:cNvPr id="10" name="Picture 9">
            <a:extLst>
              <a:ext uri="{FF2B5EF4-FFF2-40B4-BE49-F238E27FC236}">
                <a16:creationId xmlns:a16="http://schemas.microsoft.com/office/drawing/2014/main" id="{716824EA-9CA3-B4BD-BA77-BFC78374C2EB}"/>
              </a:ext>
            </a:extLst>
          </p:cNvPr>
          <p:cNvPicPr>
            <a:picLocks noChangeAspect="1"/>
          </p:cNvPicPr>
          <p:nvPr/>
        </p:nvPicPr>
        <p:blipFill>
          <a:blip r:embed="rId5"/>
          <a:stretch>
            <a:fillRect/>
          </a:stretch>
        </p:blipFill>
        <p:spPr>
          <a:xfrm>
            <a:off x="4224785" y="2012192"/>
            <a:ext cx="3742429" cy="4227217"/>
          </a:xfrm>
          <a:prstGeom prst="rect">
            <a:avLst/>
          </a:prstGeom>
        </p:spPr>
      </p:pic>
      <p:pic>
        <p:nvPicPr>
          <p:cNvPr id="12" name="Picture 11">
            <a:extLst>
              <a:ext uri="{FF2B5EF4-FFF2-40B4-BE49-F238E27FC236}">
                <a16:creationId xmlns:a16="http://schemas.microsoft.com/office/drawing/2014/main" id="{3F783ED3-37EF-87E2-2BDD-9793AE911AB4}"/>
              </a:ext>
            </a:extLst>
          </p:cNvPr>
          <p:cNvPicPr>
            <a:picLocks noChangeAspect="1"/>
          </p:cNvPicPr>
          <p:nvPr/>
        </p:nvPicPr>
        <p:blipFill>
          <a:blip r:embed="rId6"/>
          <a:stretch>
            <a:fillRect/>
          </a:stretch>
        </p:blipFill>
        <p:spPr>
          <a:xfrm>
            <a:off x="8135663" y="2012192"/>
            <a:ext cx="3942747" cy="4227217"/>
          </a:xfrm>
          <a:prstGeom prst="rect">
            <a:avLst/>
          </a:prstGeom>
        </p:spPr>
      </p:pic>
      <p:sp>
        <p:nvSpPr>
          <p:cNvPr id="13" name="TextBox 12">
            <a:extLst>
              <a:ext uri="{FF2B5EF4-FFF2-40B4-BE49-F238E27FC236}">
                <a16:creationId xmlns:a16="http://schemas.microsoft.com/office/drawing/2014/main" id="{86F3E2ED-19F7-A36C-0390-FCEFE0633B4B}"/>
              </a:ext>
            </a:extLst>
          </p:cNvPr>
          <p:cNvSpPr txBox="1"/>
          <p:nvPr/>
        </p:nvSpPr>
        <p:spPr>
          <a:xfrm>
            <a:off x="38895" y="1678219"/>
            <a:ext cx="2067380" cy="369332"/>
          </a:xfrm>
          <a:prstGeom prst="rect">
            <a:avLst/>
          </a:prstGeom>
          <a:noFill/>
        </p:spPr>
        <p:txBody>
          <a:bodyPr wrap="square" rtlCol="0">
            <a:spAutoFit/>
          </a:bodyPr>
          <a:lstStyle/>
          <a:p>
            <a:r>
              <a:rPr lang="en-IN" dirty="0"/>
              <a:t>build.gradle</a:t>
            </a:r>
          </a:p>
        </p:txBody>
      </p:sp>
      <p:sp>
        <p:nvSpPr>
          <p:cNvPr id="15" name="TextBox 14">
            <a:extLst>
              <a:ext uri="{FF2B5EF4-FFF2-40B4-BE49-F238E27FC236}">
                <a16:creationId xmlns:a16="http://schemas.microsoft.com/office/drawing/2014/main" id="{9834B94D-CAD1-3D6F-8F36-38D85974C825}"/>
              </a:ext>
            </a:extLst>
          </p:cNvPr>
          <p:cNvSpPr txBox="1"/>
          <p:nvPr/>
        </p:nvSpPr>
        <p:spPr>
          <a:xfrm>
            <a:off x="4169926" y="1678219"/>
            <a:ext cx="2480815" cy="369332"/>
          </a:xfrm>
          <a:prstGeom prst="rect">
            <a:avLst/>
          </a:prstGeom>
          <a:noFill/>
        </p:spPr>
        <p:txBody>
          <a:bodyPr wrap="square" rtlCol="0">
            <a:spAutoFit/>
          </a:bodyPr>
          <a:lstStyle/>
          <a:p>
            <a:r>
              <a:rPr lang="en-IN" dirty="0"/>
              <a:t>application.properties</a:t>
            </a:r>
          </a:p>
        </p:txBody>
      </p:sp>
      <p:sp>
        <p:nvSpPr>
          <p:cNvPr id="18" name="TextBox 17">
            <a:extLst>
              <a:ext uri="{FF2B5EF4-FFF2-40B4-BE49-F238E27FC236}">
                <a16:creationId xmlns:a16="http://schemas.microsoft.com/office/drawing/2014/main" id="{EF61A0C3-2722-B822-3605-3CE9BE0F6AD9}"/>
              </a:ext>
            </a:extLst>
          </p:cNvPr>
          <p:cNvSpPr txBox="1"/>
          <p:nvPr/>
        </p:nvSpPr>
        <p:spPr>
          <a:xfrm>
            <a:off x="8244113" y="1678219"/>
            <a:ext cx="3074125" cy="369332"/>
          </a:xfrm>
          <a:prstGeom prst="rect">
            <a:avLst/>
          </a:prstGeom>
          <a:noFill/>
        </p:spPr>
        <p:txBody>
          <a:bodyPr wrap="square" rtlCol="0">
            <a:spAutoFit/>
          </a:bodyPr>
          <a:lstStyle/>
          <a:p>
            <a:r>
              <a:rPr lang="en-IN" dirty="0"/>
              <a:t>Spring boot project setup</a:t>
            </a:r>
          </a:p>
        </p:txBody>
      </p:sp>
    </p:spTree>
    <p:extLst>
      <p:ext uri="{BB962C8B-B14F-4D97-AF65-F5344CB8AC3E}">
        <p14:creationId xmlns:p14="http://schemas.microsoft.com/office/powerpoint/2010/main" val="375509139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Back-end Development</a:t>
            </a: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230809" y="945134"/>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D7D31"/>
                </a:solidFill>
                <a:effectLst/>
                <a:uLnTx/>
                <a:uFillTx/>
                <a:latin typeface="Arial Black" panose="020B0A04020102020204" pitchFamily="34" charset="0"/>
                <a:ea typeface="Arial" panose="020B0604020202020204" pitchFamily="34" charset="0"/>
                <a:cs typeface="+mn-cs"/>
              </a:rPr>
              <a:t>DATABASE SETUP</a:t>
            </a:r>
          </a:p>
        </p:txBody>
      </p:sp>
      <p:pic>
        <p:nvPicPr>
          <p:cNvPr id="3" name="Picture 2">
            <a:extLst>
              <a:ext uri="{FF2B5EF4-FFF2-40B4-BE49-F238E27FC236}">
                <a16:creationId xmlns:a16="http://schemas.microsoft.com/office/drawing/2014/main" id="{C5821FFF-C7B4-BAE7-1A24-41CDB05FFFE4}"/>
              </a:ext>
            </a:extLst>
          </p:cNvPr>
          <p:cNvPicPr>
            <a:picLocks noChangeAspect="1"/>
          </p:cNvPicPr>
          <p:nvPr/>
        </p:nvPicPr>
        <p:blipFill>
          <a:blip r:embed="rId4"/>
          <a:stretch>
            <a:fillRect/>
          </a:stretch>
        </p:blipFill>
        <p:spPr>
          <a:xfrm>
            <a:off x="217610" y="1474270"/>
            <a:ext cx="11756780" cy="5383730"/>
          </a:xfrm>
          <a:prstGeom prst="rect">
            <a:avLst/>
          </a:prstGeom>
        </p:spPr>
      </p:pic>
    </p:spTree>
    <p:extLst>
      <p:ext uri="{BB962C8B-B14F-4D97-AF65-F5344CB8AC3E}">
        <p14:creationId xmlns:p14="http://schemas.microsoft.com/office/powerpoint/2010/main" val="96484555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3364048" y="1271033"/>
            <a:ext cx="5026660" cy="3920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15000"/>
              </a:lnSpc>
            </a:pPr>
            <a:r>
              <a:rPr lang="en-IN" sz="1800" dirty="0">
                <a:effectLst/>
                <a:latin typeface="Arial Black" panose="020B0A04020102020204" pitchFamily="34" charset="0"/>
                <a:ea typeface="Arial" panose="020B0604020202020204" pitchFamily="34" charset="0"/>
              </a:rPr>
              <a:t>Unit Testing</a:t>
            </a:r>
            <a:endParaRPr lang="en-IN" sz="1400" dirty="0">
              <a:effectLst/>
              <a:latin typeface="Arial Black" panose="020B0A040201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9BC39EBA-529F-6C60-1181-DA2DE262E4D9}"/>
              </a:ext>
            </a:extLst>
          </p:cNvPr>
          <p:cNvSpPr txBox="1"/>
          <p:nvPr/>
        </p:nvSpPr>
        <p:spPr>
          <a:xfrm>
            <a:off x="740229" y="2119086"/>
            <a:ext cx="1088571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Early bug detection: Unit tests help detect bugs early in the development process, making it easier and less expensive to fix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Code quality improvement: Writing unit tests forces developers to write more modular, reusable, and maintainable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Refactoring support: Unit tests provide a safety net when refactoring code, ensuring that changes to one part of the codebase do not break other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Regression testing: Unit tests help prevent regression issues by providing a suite of tests that can be run after changes are made to the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Documentation: Unit tests serve as a form of documentation, providing examples of how the code should be used and what its expected behavior is.</a:t>
            </a:r>
            <a:endParaRPr lang="en-IN" dirty="0"/>
          </a:p>
        </p:txBody>
      </p:sp>
    </p:spTree>
    <p:extLst>
      <p:ext uri="{BB962C8B-B14F-4D97-AF65-F5344CB8AC3E}">
        <p14:creationId xmlns:p14="http://schemas.microsoft.com/office/powerpoint/2010/main" val="398452825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06190" y="909352"/>
            <a:ext cx="10912049" cy="32547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rPr>
              <a:t>Testing Service </a:t>
            </a:r>
            <a:r>
              <a:rPr lang="en-IN" sz="1400" dirty="0">
                <a:solidFill>
                  <a:prstClr val="black"/>
                </a:solidFill>
                <a:latin typeface="Arial Black" panose="020B0A04020102020204" pitchFamily="34" charset="0"/>
                <a:ea typeface="Arial" panose="020B0604020202020204" pitchFamily="34" charset="0"/>
              </a:rPr>
              <a:t>Layer in Spring boot using Junit and Mockito library</a:t>
            </a:r>
            <a:endPar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endParaRPr>
          </a:p>
        </p:txBody>
      </p:sp>
      <p:sp>
        <p:nvSpPr>
          <p:cNvPr id="12" name="TextBox 11">
            <a:extLst>
              <a:ext uri="{FF2B5EF4-FFF2-40B4-BE49-F238E27FC236}">
                <a16:creationId xmlns:a16="http://schemas.microsoft.com/office/drawing/2014/main" id="{AAE34D20-A2C2-C85A-8255-F869122AEA31}"/>
              </a:ext>
            </a:extLst>
          </p:cNvPr>
          <p:cNvSpPr txBox="1"/>
          <p:nvPr/>
        </p:nvSpPr>
        <p:spPr>
          <a:xfrm>
            <a:off x="4738701" y="1214517"/>
            <a:ext cx="2714597" cy="369332"/>
          </a:xfrm>
          <a:prstGeom prst="rect">
            <a:avLst/>
          </a:prstGeom>
          <a:noFill/>
        </p:spPr>
        <p:txBody>
          <a:bodyPr wrap="square" rtlCol="0">
            <a:spAutoFit/>
          </a:bodyPr>
          <a:lstStyle/>
          <a:p>
            <a:r>
              <a:rPr lang="en-IN" i="1" u="sng" dirty="0">
                <a:effectLst>
                  <a:outerShdw blurRad="38100" dist="38100" dir="2700000" algn="tl">
                    <a:srgbClr val="000000">
                      <a:alpha val="43137"/>
                    </a:srgbClr>
                  </a:outerShdw>
                </a:effectLst>
              </a:rPr>
              <a:t>EmployeeServiceTest Class</a:t>
            </a:r>
          </a:p>
        </p:txBody>
      </p:sp>
      <p:sp>
        <p:nvSpPr>
          <p:cNvPr id="13" name="TextBox 12">
            <a:extLst>
              <a:ext uri="{FF2B5EF4-FFF2-40B4-BE49-F238E27FC236}">
                <a16:creationId xmlns:a16="http://schemas.microsoft.com/office/drawing/2014/main" id="{3BE65B47-A347-43EF-EE8A-A6349A09CDF8}"/>
              </a:ext>
            </a:extLst>
          </p:cNvPr>
          <p:cNvSpPr txBox="1"/>
          <p:nvPr/>
        </p:nvSpPr>
        <p:spPr>
          <a:xfrm>
            <a:off x="10269464" y="1738362"/>
            <a:ext cx="1225850" cy="307777"/>
          </a:xfrm>
          <a:prstGeom prst="rect">
            <a:avLst/>
          </a:prstGeom>
          <a:noFill/>
        </p:spPr>
        <p:txBody>
          <a:bodyPr wrap="square" rtlCol="0">
            <a:spAutoFit/>
          </a:bodyPr>
          <a:lstStyle/>
          <a:p>
            <a:r>
              <a:rPr lang="en-IN" sz="1400" dirty="0">
                <a:latin typeface="Bahnschrift" panose="020B0502040204020203" pitchFamily="34" charset="0"/>
              </a:rPr>
              <a:t>Test Results</a:t>
            </a:r>
          </a:p>
        </p:txBody>
      </p:sp>
      <p:pic>
        <p:nvPicPr>
          <p:cNvPr id="11" name="Picture 10">
            <a:extLst>
              <a:ext uri="{FF2B5EF4-FFF2-40B4-BE49-F238E27FC236}">
                <a16:creationId xmlns:a16="http://schemas.microsoft.com/office/drawing/2014/main" id="{3600D2AB-3293-7A8C-BBC3-E578BA52C5DC}"/>
              </a:ext>
            </a:extLst>
          </p:cNvPr>
          <p:cNvPicPr>
            <a:picLocks noChangeAspect="1"/>
          </p:cNvPicPr>
          <p:nvPr/>
        </p:nvPicPr>
        <p:blipFill>
          <a:blip r:embed="rId3"/>
          <a:stretch>
            <a:fillRect/>
          </a:stretch>
        </p:blipFill>
        <p:spPr>
          <a:xfrm>
            <a:off x="0" y="2046139"/>
            <a:ext cx="4934857" cy="4791542"/>
          </a:xfrm>
          <a:prstGeom prst="rect">
            <a:avLst/>
          </a:prstGeom>
        </p:spPr>
      </p:pic>
      <p:pic>
        <p:nvPicPr>
          <p:cNvPr id="18" name="Picture 17">
            <a:extLst>
              <a:ext uri="{FF2B5EF4-FFF2-40B4-BE49-F238E27FC236}">
                <a16:creationId xmlns:a16="http://schemas.microsoft.com/office/drawing/2014/main" id="{CD261C3E-4191-C773-CE6D-5172CDF81599}"/>
              </a:ext>
            </a:extLst>
          </p:cNvPr>
          <p:cNvPicPr>
            <a:picLocks noChangeAspect="1"/>
          </p:cNvPicPr>
          <p:nvPr/>
        </p:nvPicPr>
        <p:blipFill>
          <a:blip r:embed="rId4"/>
          <a:stretch>
            <a:fillRect/>
          </a:stretch>
        </p:blipFill>
        <p:spPr>
          <a:xfrm>
            <a:off x="4981656" y="2046139"/>
            <a:ext cx="4188115" cy="4791542"/>
          </a:xfrm>
          <a:prstGeom prst="rect">
            <a:avLst/>
          </a:prstGeom>
        </p:spPr>
      </p:pic>
      <p:pic>
        <p:nvPicPr>
          <p:cNvPr id="20" name="Picture 19">
            <a:extLst>
              <a:ext uri="{FF2B5EF4-FFF2-40B4-BE49-F238E27FC236}">
                <a16:creationId xmlns:a16="http://schemas.microsoft.com/office/drawing/2014/main" id="{500A1F1A-9B27-348B-CABE-E229D7305D96}"/>
              </a:ext>
            </a:extLst>
          </p:cNvPr>
          <p:cNvPicPr>
            <a:picLocks noChangeAspect="1"/>
          </p:cNvPicPr>
          <p:nvPr/>
        </p:nvPicPr>
        <p:blipFill>
          <a:blip r:embed="rId5"/>
          <a:stretch>
            <a:fillRect/>
          </a:stretch>
        </p:blipFill>
        <p:spPr>
          <a:xfrm>
            <a:off x="9216571" y="2046139"/>
            <a:ext cx="2975430" cy="4791542"/>
          </a:xfrm>
          <a:prstGeom prst="rect">
            <a:avLst/>
          </a:prstGeom>
        </p:spPr>
      </p:pic>
      <p:sp>
        <p:nvSpPr>
          <p:cNvPr id="21" name="TextBox 20">
            <a:extLst>
              <a:ext uri="{FF2B5EF4-FFF2-40B4-BE49-F238E27FC236}">
                <a16:creationId xmlns:a16="http://schemas.microsoft.com/office/drawing/2014/main" id="{0F077A12-D089-2DCD-164C-1CB4FCFDF715}"/>
              </a:ext>
            </a:extLst>
          </p:cNvPr>
          <p:cNvSpPr txBox="1"/>
          <p:nvPr/>
        </p:nvSpPr>
        <p:spPr>
          <a:xfrm>
            <a:off x="1103086" y="1738362"/>
            <a:ext cx="2322285" cy="307777"/>
          </a:xfrm>
          <a:prstGeom prst="rect">
            <a:avLst/>
          </a:prstGeom>
          <a:noFill/>
        </p:spPr>
        <p:txBody>
          <a:bodyPr wrap="square" rtlCol="0">
            <a:spAutoFit/>
          </a:bodyPr>
          <a:lstStyle/>
          <a:p>
            <a:r>
              <a:rPr lang="en-IN" sz="1400" dirty="0">
                <a:latin typeface="Bahnschrift" panose="020B0502040204020203" pitchFamily="34" charset="0"/>
              </a:rPr>
              <a:t>Testing with mock object</a:t>
            </a:r>
          </a:p>
        </p:txBody>
      </p:sp>
      <p:sp>
        <p:nvSpPr>
          <p:cNvPr id="24" name="TextBox 23">
            <a:extLst>
              <a:ext uri="{FF2B5EF4-FFF2-40B4-BE49-F238E27FC236}">
                <a16:creationId xmlns:a16="http://schemas.microsoft.com/office/drawing/2014/main" id="{43701EEC-C4CC-AB8C-BD9F-D8F232F30877}"/>
              </a:ext>
            </a:extLst>
          </p:cNvPr>
          <p:cNvSpPr txBox="1"/>
          <p:nvPr/>
        </p:nvSpPr>
        <p:spPr>
          <a:xfrm>
            <a:off x="6095999" y="1738362"/>
            <a:ext cx="2075543" cy="307777"/>
          </a:xfrm>
          <a:prstGeom prst="rect">
            <a:avLst/>
          </a:prstGeom>
          <a:noFill/>
        </p:spPr>
        <p:txBody>
          <a:bodyPr wrap="square" rtlCol="0">
            <a:spAutoFit/>
          </a:bodyPr>
          <a:lstStyle/>
          <a:p>
            <a:r>
              <a:rPr lang="en-IN" sz="1400" dirty="0">
                <a:latin typeface="Bahnschrift" panose="020B0502040204020203" pitchFamily="34" charset="0"/>
              </a:rPr>
              <a:t>Testing with real object</a:t>
            </a:r>
          </a:p>
        </p:txBody>
      </p:sp>
    </p:spTree>
    <p:extLst>
      <p:ext uri="{BB962C8B-B14F-4D97-AF65-F5344CB8AC3E}">
        <p14:creationId xmlns:p14="http://schemas.microsoft.com/office/powerpoint/2010/main" val="415653744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247317"/>
          </a:xfrm>
          <a:prstGeom prst="rect">
            <a:avLst/>
          </a:prstGeom>
          <a:noFill/>
        </p:spPr>
        <p:txBody>
          <a:bodyPr wrap="square" rtlCol="0">
            <a:spAutoFit/>
          </a:bodyPr>
          <a:lstStyle/>
          <a:p>
            <a:r>
              <a:rPr lang="en-US" dirty="0"/>
              <a:t>Continuous Integration (CI) is the practice of regularly integrating new code changes into a shared repository and running automated tests to catch any issues early on. This process helps to ensure that the code is always in a releasable state.</a:t>
            </a:r>
          </a:p>
          <a:p>
            <a:endParaRPr lang="en-US" dirty="0"/>
          </a:p>
          <a:p>
            <a:r>
              <a:rPr lang="en-US" dirty="0"/>
              <a:t>For my capstone project, I have used GitHub as my version control system to store code changes. I have also used Jenkins, which is a popular open-source automation server, to automate my build and deployment process. Jenkins is used to compile, test, and package the code, and then deploy it to the target environment.</a:t>
            </a:r>
          </a:p>
          <a:p>
            <a:endParaRPr lang="en-US" dirty="0"/>
          </a:p>
          <a:p>
            <a:r>
              <a:rPr lang="en-US" dirty="0"/>
              <a:t>To make the deployment process more efficient and easier to manage, I have used Docker to create containerized versions of my application. Containers provide a lightweight and portable way to package and deploy software applications. I have also used Kubernetes, which is an open-source container orchestration platform, to automate the deployment, scaling, and management of my containers.</a:t>
            </a:r>
          </a:p>
          <a:p>
            <a:endParaRPr lang="en-US" dirty="0"/>
          </a:p>
          <a:p>
            <a:r>
              <a:rPr lang="en-US" dirty="0"/>
              <a:t>Overall, continuous integration and development process ensures that code changes are automatically tested, built, and deployed to the target environment in an efficient and reliable manner.</a:t>
            </a:r>
            <a:endParaRPr lang="en-IN" dirty="0"/>
          </a:p>
        </p:txBody>
      </p:sp>
      <p:sp>
        <p:nvSpPr>
          <p:cNvPr id="3" name="TextBox 2">
            <a:extLst>
              <a:ext uri="{FF2B5EF4-FFF2-40B4-BE49-F238E27FC236}">
                <a16:creationId xmlns:a16="http://schemas.microsoft.com/office/drawing/2014/main" id="{D8B1AA95-11DD-A638-3C91-B2B4B8399E8C}"/>
              </a:ext>
            </a:extLst>
          </p:cNvPr>
          <p:cNvSpPr txBox="1"/>
          <p:nvPr/>
        </p:nvSpPr>
        <p:spPr>
          <a:xfrm>
            <a:off x="564426" y="1702829"/>
            <a:ext cx="257065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DEPLOYMENT OVERVIEW</a:t>
            </a: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52431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Developer makes changes to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Code changes are pushed to the Git repository.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detects changes in the Git repository and pulls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runs a series of automated tests to ensure that the code is functioning correctly.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If the tests pass, Jenkins builds the Gradle project and creates a Docker image of the application.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Docker image is pushed to Docker Hub, a cloud-based container registry.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Kubernetes, an open-source container orchestration platform, automatically deploys the Docker image to containers as part of a pod, and exposes the deployment as a service.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application is now live and accessible to end-users.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8B1AA95-11DD-A638-3C91-B2B4B8399E8C}"/>
              </a:ext>
            </a:extLst>
          </p:cNvPr>
          <p:cNvSpPr txBox="1"/>
          <p:nvPr/>
        </p:nvSpPr>
        <p:spPr>
          <a:xfrm>
            <a:off x="564428" y="1702829"/>
            <a:ext cx="183968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STEPS INVOLVED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839078"/>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2050" name="Picture 2">
            <a:extLst>
              <a:ext uri="{FF2B5EF4-FFF2-40B4-BE49-F238E27FC236}">
                <a16:creationId xmlns:a16="http://schemas.microsoft.com/office/drawing/2014/main" id="{559DC8CE-1D72-CA92-6EE1-0E3290BFBD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933371"/>
            <a:ext cx="12192000" cy="29018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9A30B9-9351-F740-4477-2FF30DBCBED8}"/>
              </a:ext>
            </a:extLst>
          </p:cNvPr>
          <p:cNvSpPr txBox="1"/>
          <p:nvPr/>
        </p:nvSpPr>
        <p:spPr>
          <a:xfrm>
            <a:off x="4325257" y="1066874"/>
            <a:ext cx="258354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i="1" dirty="0"/>
              <a:t>DevOps Lifecycle</a:t>
            </a:r>
          </a:p>
        </p:txBody>
      </p:sp>
      <p:pic>
        <p:nvPicPr>
          <p:cNvPr id="2052" name="Picture 4">
            <a:extLst>
              <a:ext uri="{FF2B5EF4-FFF2-40B4-BE49-F238E27FC236}">
                <a16:creationId xmlns:a16="http://schemas.microsoft.com/office/drawing/2014/main" id="{18FE203E-88C3-83A3-D079-3073D67AF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510794"/>
            <a:ext cx="12192000" cy="23479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BF8C609-46AF-7D5B-FCFB-AFD3BDB97D4D}"/>
              </a:ext>
            </a:extLst>
          </p:cNvPr>
          <p:cNvSpPr/>
          <p:nvPr/>
        </p:nvSpPr>
        <p:spPr>
          <a:xfrm>
            <a:off x="595086" y="5588000"/>
            <a:ext cx="1204685" cy="2612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05245100"/>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8776E258-07B7-D5D9-7396-35BF7029BD2A}"/>
              </a:ext>
            </a:extLst>
          </p:cNvPr>
          <p:cNvSpPr txBox="1"/>
          <p:nvPr/>
        </p:nvSpPr>
        <p:spPr>
          <a:xfrm>
            <a:off x="0" y="944759"/>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GITHUB</a:t>
            </a:r>
          </a:p>
        </p:txBody>
      </p:sp>
      <p:pic>
        <p:nvPicPr>
          <p:cNvPr id="8" name="Picture 7">
            <a:extLst>
              <a:ext uri="{FF2B5EF4-FFF2-40B4-BE49-F238E27FC236}">
                <a16:creationId xmlns:a16="http://schemas.microsoft.com/office/drawing/2014/main" id="{31D09F07-519E-75FC-8B05-9CEFD575078A}"/>
              </a:ext>
            </a:extLst>
          </p:cNvPr>
          <p:cNvPicPr>
            <a:picLocks noChangeAspect="1"/>
          </p:cNvPicPr>
          <p:nvPr/>
        </p:nvPicPr>
        <p:blipFill>
          <a:blip r:embed="rId4"/>
          <a:stretch>
            <a:fillRect/>
          </a:stretch>
        </p:blipFill>
        <p:spPr>
          <a:xfrm>
            <a:off x="217504" y="1330430"/>
            <a:ext cx="11858381" cy="5404199"/>
          </a:xfrm>
          <a:prstGeom prst="rect">
            <a:avLst/>
          </a:prstGeom>
        </p:spPr>
      </p:pic>
    </p:spTree>
    <p:extLst>
      <p:ext uri="{BB962C8B-B14F-4D97-AF65-F5344CB8AC3E}">
        <p14:creationId xmlns:p14="http://schemas.microsoft.com/office/powerpoint/2010/main" val="204279016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B094668F-F1E5-02C0-AA7C-8EF11A297C8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9A0283EA-267F-A655-F8A8-CD80CE9922C4}"/>
              </a:ext>
            </a:extLst>
          </p:cNvPr>
          <p:cNvSpPr txBox="1"/>
          <p:nvPr/>
        </p:nvSpPr>
        <p:spPr>
          <a:xfrm>
            <a:off x="-4" y="935143"/>
            <a:ext cx="609600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Jenkins Groovy Pipeline script for controlling DevOps lifecycle</a:t>
            </a:r>
          </a:p>
        </p:txBody>
      </p:sp>
      <p:pic>
        <p:nvPicPr>
          <p:cNvPr id="11" name="Picture 10">
            <a:extLst>
              <a:ext uri="{FF2B5EF4-FFF2-40B4-BE49-F238E27FC236}">
                <a16:creationId xmlns:a16="http://schemas.microsoft.com/office/drawing/2014/main" id="{25381E54-6535-8738-9F39-FF4F3BF7A42C}"/>
              </a:ext>
            </a:extLst>
          </p:cNvPr>
          <p:cNvPicPr>
            <a:picLocks noChangeAspect="1"/>
          </p:cNvPicPr>
          <p:nvPr/>
        </p:nvPicPr>
        <p:blipFill>
          <a:blip r:embed="rId4"/>
          <a:stretch>
            <a:fillRect/>
          </a:stretch>
        </p:blipFill>
        <p:spPr>
          <a:xfrm>
            <a:off x="-3" y="1242920"/>
            <a:ext cx="12192002" cy="5615080"/>
          </a:xfrm>
          <a:prstGeom prst="rect">
            <a:avLst/>
          </a:prstGeom>
        </p:spPr>
      </p:pic>
    </p:spTree>
    <p:extLst>
      <p:ext uri="{BB962C8B-B14F-4D97-AF65-F5344CB8AC3E}">
        <p14:creationId xmlns:p14="http://schemas.microsoft.com/office/powerpoint/2010/main" val="42413476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26978B69-F636-DDE9-59F2-3990FBC0E8DC}"/>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rPr>
              <a:t>Table of Contents</a:t>
            </a:r>
            <a:endParaRPr lang="en-IN" sz="2400" dirty="0">
              <a:solidFill>
                <a:schemeClr val="bg1"/>
              </a:solidFill>
            </a:endParaRPr>
          </a:p>
        </p:txBody>
      </p:sp>
    </p:spTree>
    <p:extLst>
      <p:ext uri="{BB962C8B-B14F-4D97-AF65-F5344CB8AC3E}">
        <p14:creationId xmlns:p14="http://schemas.microsoft.com/office/powerpoint/2010/main" val="2907023693"/>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7" name="Picture 6">
            <a:extLst>
              <a:ext uri="{FF2B5EF4-FFF2-40B4-BE49-F238E27FC236}">
                <a16:creationId xmlns:a16="http://schemas.microsoft.com/office/drawing/2014/main" id="{D90EF053-E0C0-484D-E3C0-DFCC51409537}"/>
              </a:ext>
            </a:extLst>
          </p:cNvPr>
          <p:cNvPicPr>
            <a:picLocks noChangeAspect="1"/>
          </p:cNvPicPr>
          <p:nvPr/>
        </p:nvPicPr>
        <p:blipFill>
          <a:blip r:embed="rId4"/>
          <a:stretch>
            <a:fillRect/>
          </a:stretch>
        </p:blipFill>
        <p:spPr>
          <a:xfrm>
            <a:off x="355496" y="1467978"/>
            <a:ext cx="11481007" cy="5196114"/>
          </a:xfrm>
          <a:prstGeom prst="rect">
            <a:avLst/>
          </a:prstGeom>
        </p:spPr>
      </p:pic>
      <p:sp>
        <p:nvSpPr>
          <p:cNvPr id="2" name="TextBox 1">
            <a:extLst>
              <a:ext uri="{FF2B5EF4-FFF2-40B4-BE49-F238E27FC236}">
                <a16:creationId xmlns:a16="http://schemas.microsoft.com/office/drawing/2014/main" id="{EEAEF8D9-C0E9-A8F3-927A-422E2180A887}"/>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5604D653-0BC0-AAFC-DF3D-07EA3DA7D3CF}"/>
              </a:ext>
            </a:extLst>
          </p:cNvPr>
          <p:cNvSpPr txBox="1"/>
          <p:nvPr/>
        </p:nvSpPr>
        <p:spPr>
          <a:xfrm>
            <a:off x="0" y="1018282"/>
            <a:ext cx="3440095"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Deployment result: Success</a:t>
            </a:r>
          </a:p>
        </p:txBody>
      </p:sp>
    </p:spTree>
    <p:extLst>
      <p:ext uri="{BB962C8B-B14F-4D97-AF65-F5344CB8AC3E}">
        <p14:creationId xmlns:p14="http://schemas.microsoft.com/office/powerpoint/2010/main" val="238243591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267062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a:t>
            </a:r>
            <a:r>
              <a:rPr lang="en-IN" sz="1400" dirty="0">
                <a:solidFill>
                  <a:prstClr val="black"/>
                </a:solidFill>
                <a:latin typeface="Arial" panose="020B0604020202020204" pitchFamily="34" charset="0"/>
                <a:cs typeface="Arial" panose="020B0604020202020204" pitchFamily="34" charset="0"/>
              </a:rPr>
              <a:t>Pipeline Build history</a:t>
            </a: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4" name="Picture 23">
            <a:extLst>
              <a:ext uri="{FF2B5EF4-FFF2-40B4-BE49-F238E27FC236}">
                <a16:creationId xmlns:a16="http://schemas.microsoft.com/office/drawing/2014/main" id="{335FC761-1431-3AA5-3A3B-FD3E75B50EA4}"/>
              </a:ext>
            </a:extLst>
          </p:cNvPr>
          <p:cNvPicPr>
            <a:picLocks noChangeAspect="1"/>
          </p:cNvPicPr>
          <p:nvPr/>
        </p:nvPicPr>
        <p:blipFill>
          <a:blip r:embed="rId4"/>
          <a:stretch>
            <a:fillRect/>
          </a:stretch>
        </p:blipFill>
        <p:spPr>
          <a:xfrm>
            <a:off x="0" y="1372575"/>
            <a:ext cx="5208108" cy="5508338"/>
          </a:xfrm>
          <a:prstGeom prst="rect">
            <a:avLst/>
          </a:prstGeom>
        </p:spPr>
      </p:pic>
      <p:pic>
        <p:nvPicPr>
          <p:cNvPr id="26" name="Picture 25">
            <a:extLst>
              <a:ext uri="{FF2B5EF4-FFF2-40B4-BE49-F238E27FC236}">
                <a16:creationId xmlns:a16="http://schemas.microsoft.com/office/drawing/2014/main" id="{4F107471-DCFE-C5BC-FD61-43C218E58EF8}"/>
              </a:ext>
            </a:extLst>
          </p:cNvPr>
          <p:cNvPicPr>
            <a:picLocks noChangeAspect="1"/>
          </p:cNvPicPr>
          <p:nvPr/>
        </p:nvPicPr>
        <p:blipFill>
          <a:blip r:embed="rId5"/>
          <a:stretch>
            <a:fillRect/>
          </a:stretch>
        </p:blipFill>
        <p:spPr>
          <a:xfrm>
            <a:off x="5208108" y="1372576"/>
            <a:ext cx="6983892" cy="5485424"/>
          </a:xfrm>
          <a:prstGeom prst="rect">
            <a:avLst/>
          </a:prstGeom>
        </p:spPr>
      </p:pic>
    </p:spTree>
    <p:extLst>
      <p:ext uri="{BB962C8B-B14F-4D97-AF65-F5344CB8AC3E}">
        <p14:creationId xmlns:p14="http://schemas.microsoft.com/office/powerpoint/2010/main" val="232215927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33963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Kubernetes Deployment Information</a:t>
            </a:r>
          </a:p>
        </p:txBody>
      </p:sp>
      <p:pic>
        <p:nvPicPr>
          <p:cNvPr id="8" name="Picture 7">
            <a:extLst>
              <a:ext uri="{FF2B5EF4-FFF2-40B4-BE49-F238E27FC236}">
                <a16:creationId xmlns:a16="http://schemas.microsoft.com/office/drawing/2014/main" id="{21572C7C-BFCB-909C-9EF8-9D0D64538CB0}"/>
              </a:ext>
            </a:extLst>
          </p:cNvPr>
          <p:cNvPicPr>
            <a:picLocks noChangeAspect="1"/>
          </p:cNvPicPr>
          <p:nvPr/>
        </p:nvPicPr>
        <p:blipFill>
          <a:blip r:embed="rId4"/>
          <a:stretch>
            <a:fillRect/>
          </a:stretch>
        </p:blipFill>
        <p:spPr>
          <a:xfrm>
            <a:off x="217504" y="1433030"/>
            <a:ext cx="11785809" cy="5301599"/>
          </a:xfrm>
          <a:prstGeom prst="rect">
            <a:avLst/>
          </a:prstGeom>
        </p:spPr>
      </p:pic>
    </p:spTree>
    <p:extLst>
      <p:ext uri="{BB962C8B-B14F-4D97-AF65-F5344CB8AC3E}">
        <p14:creationId xmlns:p14="http://schemas.microsoft.com/office/powerpoint/2010/main" val="101420733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23572"/>
            <a:ext cx="3846286"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Pod status &amp; Config Maps &amp; Secrets</a:t>
            </a:r>
          </a:p>
        </p:txBody>
      </p:sp>
      <p:pic>
        <p:nvPicPr>
          <p:cNvPr id="10" name="Picture 9">
            <a:extLst>
              <a:ext uri="{FF2B5EF4-FFF2-40B4-BE49-F238E27FC236}">
                <a16:creationId xmlns:a16="http://schemas.microsoft.com/office/drawing/2014/main" id="{A162A91C-C0B7-B6E3-C26B-1E97F771CDC1}"/>
              </a:ext>
            </a:extLst>
          </p:cNvPr>
          <p:cNvPicPr>
            <a:picLocks noChangeAspect="1"/>
          </p:cNvPicPr>
          <p:nvPr/>
        </p:nvPicPr>
        <p:blipFill>
          <a:blip r:embed="rId4"/>
          <a:stretch>
            <a:fillRect/>
          </a:stretch>
        </p:blipFill>
        <p:spPr>
          <a:xfrm>
            <a:off x="108752" y="1303836"/>
            <a:ext cx="11974495" cy="2877713"/>
          </a:xfrm>
          <a:prstGeom prst="rect">
            <a:avLst/>
          </a:prstGeom>
        </p:spPr>
      </p:pic>
      <p:pic>
        <p:nvPicPr>
          <p:cNvPr id="9" name="Picture 8">
            <a:extLst>
              <a:ext uri="{FF2B5EF4-FFF2-40B4-BE49-F238E27FC236}">
                <a16:creationId xmlns:a16="http://schemas.microsoft.com/office/drawing/2014/main" id="{8D21192E-824F-E48D-6E76-9B6035DCD776}"/>
              </a:ext>
            </a:extLst>
          </p:cNvPr>
          <p:cNvPicPr>
            <a:picLocks noChangeAspect="1"/>
          </p:cNvPicPr>
          <p:nvPr/>
        </p:nvPicPr>
        <p:blipFill>
          <a:blip r:embed="rId5"/>
          <a:stretch>
            <a:fillRect/>
          </a:stretch>
        </p:blipFill>
        <p:spPr>
          <a:xfrm>
            <a:off x="108752" y="4254036"/>
            <a:ext cx="11974494" cy="1379884"/>
          </a:xfrm>
          <a:prstGeom prst="rect">
            <a:avLst/>
          </a:prstGeom>
        </p:spPr>
      </p:pic>
      <p:pic>
        <p:nvPicPr>
          <p:cNvPr id="12" name="Picture 11">
            <a:extLst>
              <a:ext uri="{FF2B5EF4-FFF2-40B4-BE49-F238E27FC236}">
                <a16:creationId xmlns:a16="http://schemas.microsoft.com/office/drawing/2014/main" id="{9DD3C40D-DC28-908A-C10D-DEFDC7D3CECD}"/>
              </a:ext>
            </a:extLst>
          </p:cNvPr>
          <p:cNvPicPr>
            <a:picLocks noChangeAspect="1"/>
          </p:cNvPicPr>
          <p:nvPr/>
        </p:nvPicPr>
        <p:blipFill>
          <a:blip r:embed="rId6"/>
          <a:stretch>
            <a:fillRect/>
          </a:stretch>
        </p:blipFill>
        <p:spPr>
          <a:xfrm>
            <a:off x="108752" y="5722012"/>
            <a:ext cx="11974494" cy="1047896"/>
          </a:xfrm>
          <a:prstGeom prst="rect">
            <a:avLst/>
          </a:prstGeom>
        </p:spPr>
      </p:pic>
    </p:spTree>
    <p:extLst>
      <p:ext uri="{BB962C8B-B14F-4D97-AF65-F5344CB8AC3E}">
        <p14:creationId xmlns:p14="http://schemas.microsoft.com/office/powerpoint/2010/main" val="429403868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3" name="Picture 2">
            <a:extLst>
              <a:ext uri="{FF2B5EF4-FFF2-40B4-BE49-F238E27FC236}">
                <a16:creationId xmlns:a16="http://schemas.microsoft.com/office/drawing/2014/main" id="{B6E6118E-0847-0EFD-890E-2ACAC7745C84}"/>
              </a:ext>
            </a:extLst>
          </p:cNvPr>
          <p:cNvPicPr>
            <a:picLocks noChangeAspect="1"/>
          </p:cNvPicPr>
          <p:nvPr/>
        </p:nvPicPr>
        <p:blipFill>
          <a:blip r:embed="rId4"/>
          <a:stretch>
            <a:fillRect/>
          </a:stretch>
        </p:blipFill>
        <p:spPr>
          <a:xfrm>
            <a:off x="217505" y="1687133"/>
            <a:ext cx="11481007" cy="1741867"/>
          </a:xfrm>
          <a:prstGeom prst="rect">
            <a:avLst/>
          </a:prstGeom>
        </p:spPr>
      </p:pic>
      <p:pic>
        <p:nvPicPr>
          <p:cNvPr id="12" name="Picture 11">
            <a:extLst>
              <a:ext uri="{FF2B5EF4-FFF2-40B4-BE49-F238E27FC236}">
                <a16:creationId xmlns:a16="http://schemas.microsoft.com/office/drawing/2014/main" id="{F6C62E4C-1C92-8296-F18D-1E16B2BB9295}"/>
              </a:ext>
            </a:extLst>
          </p:cNvPr>
          <p:cNvPicPr>
            <a:picLocks noChangeAspect="1"/>
          </p:cNvPicPr>
          <p:nvPr/>
        </p:nvPicPr>
        <p:blipFill>
          <a:blip r:embed="rId5"/>
          <a:stretch>
            <a:fillRect/>
          </a:stretch>
        </p:blipFill>
        <p:spPr>
          <a:xfrm>
            <a:off x="217505" y="5170867"/>
            <a:ext cx="11481009" cy="1606714"/>
          </a:xfrm>
          <a:prstGeom prst="rect">
            <a:avLst/>
          </a:prstGeom>
        </p:spPr>
      </p:pic>
      <p:pic>
        <p:nvPicPr>
          <p:cNvPr id="14" name="Picture 13">
            <a:extLst>
              <a:ext uri="{FF2B5EF4-FFF2-40B4-BE49-F238E27FC236}">
                <a16:creationId xmlns:a16="http://schemas.microsoft.com/office/drawing/2014/main" id="{671DE48C-3FEB-7884-6B2C-CD52872334BD}"/>
              </a:ext>
            </a:extLst>
          </p:cNvPr>
          <p:cNvPicPr>
            <a:picLocks noChangeAspect="1"/>
          </p:cNvPicPr>
          <p:nvPr/>
        </p:nvPicPr>
        <p:blipFill>
          <a:blip r:embed="rId6"/>
          <a:stretch>
            <a:fillRect/>
          </a:stretch>
        </p:blipFill>
        <p:spPr>
          <a:xfrm>
            <a:off x="6037943" y="3496577"/>
            <a:ext cx="5660569" cy="1606714"/>
          </a:xfrm>
          <a:prstGeom prst="rect">
            <a:avLst/>
          </a:prstGeom>
        </p:spPr>
      </p:pic>
      <p:pic>
        <p:nvPicPr>
          <p:cNvPr id="16" name="Picture 15">
            <a:extLst>
              <a:ext uri="{FF2B5EF4-FFF2-40B4-BE49-F238E27FC236}">
                <a16:creationId xmlns:a16="http://schemas.microsoft.com/office/drawing/2014/main" id="{9BE252CD-1FDC-03EC-E71E-5D173429C442}"/>
              </a:ext>
            </a:extLst>
          </p:cNvPr>
          <p:cNvPicPr>
            <a:picLocks noChangeAspect="1"/>
          </p:cNvPicPr>
          <p:nvPr/>
        </p:nvPicPr>
        <p:blipFill>
          <a:blip r:embed="rId7"/>
          <a:stretch>
            <a:fillRect/>
          </a:stretch>
        </p:blipFill>
        <p:spPr>
          <a:xfrm>
            <a:off x="224656" y="3496577"/>
            <a:ext cx="5733352" cy="1606714"/>
          </a:xfrm>
          <a:prstGeom prst="rect">
            <a:avLst/>
          </a:prstGeom>
        </p:spPr>
      </p:pic>
      <p:sp>
        <p:nvSpPr>
          <p:cNvPr id="2" name="TextBox 1">
            <a:extLst>
              <a:ext uri="{FF2B5EF4-FFF2-40B4-BE49-F238E27FC236}">
                <a16:creationId xmlns:a16="http://schemas.microsoft.com/office/drawing/2014/main" id="{1F0D5815-B622-3828-139C-5E314246006D}"/>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7" name="TextBox 6">
            <a:extLst>
              <a:ext uri="{FF2B5EF4-FFF2-40B4-BE49-F238E27FC236}">
                <a16:creationId xmlns:a16="http://schemas.microsoft.com/office/drawing/2014/main" id="{45554C6C-BE6F-3DAB-4B4A-949D212D9797}"/>
              </a:ext>
            </a:extLst>
          </p:cNvPr>
          <p:cNvSpPr txBox="1"/>
          <p:nvPr/>
        </p:nvSpPr>
        <p:spPr>
          <a:xfrm>
            <a:off x="0" y="1148890"/>
            <a:ext cx="7286379" cy="3693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rPr>
              <a:t>Accessing containerised webservice through external host using minikube</a:t>
            </a:r>
          </a:p>
        </p:txBody>
      </p:sp>
    </p:spTree>
    <p:extLst>
      <p:ext uri="{BB962C8B-B14F-4D97-AF65-F5344CB8AC3E}">
        <p14:creationId xmlns:p14="http://schemas.microsoft.com/office/powerpoint/2010/main" val="3395621759"/>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8" name="Picture 7">
            <a:extLst>
              <a:ext uri="{FF2B5EF4-FFF2-40B4-BE49-F238E27FC236}">
                <a16:creationId xmlns:a16="http://schemas.microsoft.com/office/drawing/2014/main" id="{7ACFEE9F-B9E0-F55C-BEBF-39FBFFEE7C83}"/>
              </a:ext>
            </a:extLst>
          </p:cNvPr>
          <p:cNvPicPr>
            <a:picLocks noChangeAspect="1"/>
          </p:cNvPicPr>
          <p:nvPr/>
        </p:nvPicPr>
        <p:blipFill>
          <a:blip r:embed="rId4"/>
          <a:stretch>
            <a:fillRect/>
          </a:stretch>
        </p:blipFill>
        <p:spPr>
          <a:xfrm>
            <a:off x="160582" y="1557076"/>
            <a:ext cx="5340331" cy="5177553"/>
          </a:xfrm>
          <a:prstGeom prst="rect">
            <a:avLst/>
          </a:prstGeom>
        </p:spPr>
      </p:pic>
      <p:sp>
        <p:nvSpPr>
          <p:cNvPr id="3" name="TextBox 2">
            <a:extLst>
              <a:ext uri="{FF2B5EF4-FFF2-40B4-BE49-F238E27FC236}">
                <a16:creationId xmlns:a16="http://schemas.microsoft.com/office/drawing/2014/main" id="{B18BCD5F-7D55-EF4C-731A-F37137B3DEE2}"/>
              </a:ext>
            </a:extLst>
          </p:cNvPr>
          <p:cNvSpPr txBox="1"/>
          <p:nvPr/>
        </p:nvSpPr>
        <p:spPr>
          <a:xfrm>
            <a:off x="998057" y="1243415"/>
            <a:ext cx="236582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Employee Table</a:t>
            </a:r>
          </a:p>
        </p:txBody>
      </p:sp>
      <p:sp>
        <p:nvSpPr>
          <p:cNvPr id="7" name="TextBox 6">
            <a:extLst>
              <a:ext uri="{FF2B5EF4-FFF2-40B4-BE49-F238E27FC236}">
                <a16:creationId xmlns:a16="http://schemas.microsoft.com/office/drawing/2014/main" id="{4C83CCD6-EE94-F670-0B4C-0C9FE07C57EE}"/>
              </a:ext>
            </a:extLst>
          </p:cNvPr>
          <p:cNvSpPr txBox="1"/>
          <p:nvPr/>
        </p:nvSpPr>
        <p:spPr>
          <a:xfrm>
            <a:off x="7911242" y="1327177"/>
            <a:ext cx="13991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 Schema</a:t>
            </a:r>
          </a:p>
        </p:txBody>
      </p:sp>
      <p:sp>
        <p:nvSpPr>
          <p:cNvPr id="9" name="TextBox 8">
            <a:extLst>
              <a:ext uri="{FF2B5EF4-FFF2-40B4-BE49-F238E27FC236}">
                <a16:creationId xmlns:a16="http://schemas.microsoft.com/office/drawing/2014/main" id="{8776E258-07B7-D5D9-7396-35BF7029BD2A}"/>
              </a:ext>
            </a:extLst>
          </p:cNvPr>
          <p:cNvSpPr txBox="1"/>
          <p:nvPr/>
        </p:nvSpPr>
        <p:spPr>
          <a:xfrm>
            <a:off x="3749318" y="935638"/>
            <a:ext cx="469336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DATABASE STRUCTURE OF CONTAINERIZED WEBSERVICE</a:t>
            </a:r>
          </a:p>
        </p:txBody>
      </p:sp>
      <p:pic>
        <p:nvPicPr>
          <p:cNvPr id="12" name="Picture 11">
            <a:extLst>
              <a:ext uri="{FF2B5EF4-FFF2-40B4-BE49-F238E27FC236}">
                <a16:creationId xmlns:a16="http://schemas.microsoft.com/office/drawing/2014/main" id="{6BB3D807-13DF-6C0F-27B2-5827A669DA4F}"/>
              </a:ext>
            </a:extLst>
          </p:cNvPr>
          <p:cNvPicPr>
            <a:picLocks noChangeAspect="1"/>
          </p:cNvPicPr>
          <p:nvPr/>
        </p:nvPicPr>
        <p:blipFill>
          <a:blip r:embed="rId5"/>
          <a:stretch>
            <a:fillRect/>
          </a:stretch>
        </p:blipFill>
        <p:spPr>
          <a:xfrm>
            <a:off x="5500914" y="1604437"/>
            <a:ext cx="6139542" cy="1824564"/>
          </a:xfrm>
          <a:prstGeom prst="rect">
            <a:avLst/>
          </a:prstGeom>
        </p:spPr>
      </p:pic>
      <p:pic>
        <p:nvPicPr>
          <p:cNvPr id="14" name="Picture 13">
            <a:extLst>
              <a:ext uri="{FF2B5EF4-FFF2-40B4-BE49-F238E27FC236}">
                <a16:creationId xmlns:a16="http://schemas.microsoft.com/office/drawing/2014/main" id="{CFC0EA24-BEB9-43E9-8AD4-1BAB8498CEDC}"/>
              </a:ext>
            </a:extLst>
          </p:cNvPr>
          <p:cNvPicPr>
            <a:picLocks noChangeAspect="1"/>
          </p:cNvPicPr>
          <p:nvPr/>
        </p:nvPicPr>
        <p:blipFill>
          <a:blip r:embed="rId6"/>
          <a:stretch>
            <a:fillRect/>
          </a:stretch>
        </p:blipFill>
        <p:spPr>
          <a:xfrm>
            <a:off x="5581204" y="3825754"/>
            <a:ext cx="6059252" cy="2908875"/>
          </a:xfrm>
          <a:prstGeom prst="rect">
            <a:avLst/>
          </a:prstGeom>
        </p:spPr>
      </p:pic>
      <p:sp>
        <p:nvSpPr>
          <p:cNvPr id="15" name="TextBox 14">
            <a:extLst>
              <a:ext uri="{FF2B5EF4-FFF2-40B4-BE49-F238E27FC236}">
                <a16:creationId xmlns:a16="http://schemas.microsoft.com/office/drawing/2014/main" id="{D7668A47-3B3B-9F24-65C1-EFFC96A316AE}"/>
              </a:ext>
            </a:extLst>
          </p:cNvPr>
          <p:cNvSpPr txBox="1"/>
          <p:nvPr/>
        </p:nvSpPr>
        <p:spPr>
          <a:xfrm>
            <a:off x="7402287" y="3548494"/>
            <a:ext cx="233679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MySQL instance on cluster</a:t>
            </a:r>
          </a:p>
        </p:txBody>
      </p:sp>
    </p:spTree>
    <p:extLst>
      <p:ext uri="{BB962C8B-B14F-4D97-AF65-F5344CB8AC3E}">
        <p14:creationId xmlns:p14="http://schemas.microsoft.com/office/powerpoint/2010/main" val="1427677089"/>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1106695" cy="5078313"/>
          </a:xfrm>
          <a:prstGeom prst="rect">
            <a:avLst/>
          </a:prstGeom>
          <a:noFill/>
        </p:spPr>
        <p:txBody>
          <a:bodyPr wrap="square">
            <a:spAutoFit/>
          </a:bodyPr>
          <a:lstStyle/>
          <a:p>
            <a:r>
              <a:rPr lang="en-US" b="0" i="0" dirty="0">
                <a:effectLst/>
                <a:latin typeface="Söhne"/>
              </a:rPr>
              <a:t> This capstone project involved creating a database table for Employee with EmployeeID, EmployeeName, and DateOfBirth columns. A Java program was written to query a single record based on EmployeeID, and Jenkins was used to deploy changes to the code to the Application server. A client program was also created to interact with our webservice.</a:t>
            </a:r>
          </a:p>
          <a:p>
            <a:endParaRPr lang="en-US" dirty="0">
              <a:latin typeface="Söhne"/>
            </a:endParaRPr>
          </a:p>
          <a:p>
            <a:r>
              <a:rPr lang="en-US" b="0" i="0" dirty="0">
                <a:effectLst/>
                <a:latin typeface="Söhne"/>
              </a:rPr>
              <a:t>In conclusion, our capstone project successfully achieved the goal of creating a RESTful web service that queries a single record from a database and returns a response containing all relevant employee information. We also ensured security by using HTTPS with a self-signed certificate and encrypting sensitive information with AES-256. </a:t>
            </a:r>
          </a:p>
          <a:p>
            <a:r>
              <a:rPr lang="en-US" b="0" i="0" dirty="0">
                <a:effectLst/>
                <a:latin typeface="Söhne"/>
              </a:rPr>
              <a:t>We utilized Spring boot and Jenkins for continuous integration and deployment, and deployed our containerized web service on Kubernetes. </a:t>
            </a:r>
          </a:p>
          <a:p>
            <a:endParaRPr lang="en-US" dirty="0">
              <a:latin typeface="Söhne"/>
            </a:endParaRPr>
          </a:p>
          <a:p>
            <a:r>
              <a:rPr lang="en-US" b="0" i="0" dirty="0">
                <a:effectLst/>
                <a:latin typeface="Söhne"/>
              </a:rPr>
              <a:t>During the development process, we faced several challenges such as debugging and troubleshooting issues with our containerized deployment on Kubernetes, ensuring secure communication between the client and server, and managing the rotation of log files. However, we were able to overcome these challenges by using online resources and interacting with batchmates to find effective solutions.</a:t>
            </a:r>
          </a:p>
          <a:p>
            <a:endParaRPr lang="en-US" b="0" i="0" dirty="0">
              <a:effectLst/>
              <a:latin typeface="Söhne"/>
            </a:endParaRPr>
          </a:p>
          <a:p>
            <a:pPr algn="l"/>
            <a:r>
              <a:rPr lang="en-US" b="0" i="0" dirty="0">
                <a:effectLst/>
                <a:latin typeface="Söhne"/>
              </a:rPr>
              <a:t>Overall, this capstone project provided valuable experience in developing and deploying a secure, scalable, and containerized web service, while also learning how to overcome challenges in a development environment.</a:t>
            </a:r>
          </a:p>
        </p:txBody>
      </p:sp>
    </p:spTree>
    <p:extLst>
      <p:ext uri="{BB962C8B-B14F-4D97-AF65-F5344CB8AC3E}">
        <p14:creationId xmlns:p14="http://schemas.microsoft.com/office/powerpoint/2010/main" val="984102935"/>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226060" y="1250713"/>
            <a:ext cx="11092179" cy="70359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15000"/>
              </a:lnSpc>
              <a:buFont typeface="Wingdings" panose="05000000000000000000" pitchFamily="2" charset="2"/>
              <a:buChar char="Ø"/>
            </a:pPr>
            <a:r>
              <a:rPr lang="en-US" sz="1800" dirty="0">
                <a:effectLst/>
                <a:latin typeface="Bahnschrift" panose="020B0502040204020203" pitchFamily="34" charset="0"/>
                <a:ea typeface="Arial" panose="020B0604020202020204" pitchFamily="34" charset="0"/>
              </a:rPr>
              <a:t>These future work items will improve the overall functionality, usability, and performance of the application, providing more value to end-users and stakeholders.</a:t>
            </a:r>
            <a:endParaRPr lang="en-IN" sz="1400" dirty="0">
              <a:effectLst/>
              <a:latin typeface="Bahnschrift" panose="020B0502040204020203" pitchFamily="34" charset="0"/>
              <a:ea typeface="Arial" panose="020B0604020202020204" pitchFamily="34" charset="0"/>
            </a:endParaRPr>
          </a:p>
        </p:txBody>
      </p:sp>
      <p:sp>
        <p:nvSpPr>
          <p:cNvPr id="2" name="TextBox 1">
            <a:extLst>
              <a:ext uri="{FF2B5EF4-FFF2-40B4-BE49-F238E27FC236}">
                <a16:creationId xmlns:a16="http://schemas.microsoft.com/office/drawing/2014/main" id="{26903B5E-9549-41FD-B5F1-7E2A8E7217D1}"/>
              </a:ext>
            </a:extLst>
          </p:cNvPr>
          <p:cNvSpPr txBox="1"/>
          <p:nvPr/>
        </p:nvSpPr>
        <p:spPr>
          <a:xfrm>
            <a:off x="226060" y="2336799"/>
            <a:ext cx="11092179"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Söhne"/>
              </a:rPr>
              <a:t>Implement a User Interface - Although the current application is designed as a back-end service, creating a user interface will provide better usability and accessibility for end-users.</a:t>
            </a:r>
          </a:p>
          <a:p>
            <a:pPr marL="285750" indent="-285750" algn="l">
              <a:buFont typeface="Arial" panose="020B0604020202020204" pitchFamily="34" charset="0"/>
              <a:buChar char="•"/>
            </a:pPr>
            <a:endParaRPr lang="en-US" dirty="0">
              <a:latin typeface="Söhne"/>
            </a:endParaRPr>
          </a:p>
          <a:p>
            <a:pPr marL="285750" indent="-285750" algn="l">
              <a:buFont typeface="Arial" panose="020B0604020202020204" pitchFamily="34" charset="0"/>
              <a:buChar char="•"/>
            </a:pPr>
            <a:r>
              <a:rPr lang="en-US" b="0" i="0" dirty="0">
                <a:effectLst/>
                <a:latin typeface="Söhne"/>
              </a:rPr>
              <a:t>Integration with Third-Party Services - The application can be enhanced by integrating it with third-party services such as payroll management, performance management, or attendance management systems.</a:t>
            </a:r>
          </a:p>
          <a:p>
            <a:pPr marL="285750" indent="-285750" algn="l">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b="0" i="0" dirty="0">
                <a:effectLst/>
                <a:latin typeface="Söhne"/>
              </a:rPr>
              <a:t>Add Role-Based Access Control (RBAC) - Implementing RBAC will provide more fine-grained access control to the application, allowing different roles to access only the necessary functionality.</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Introduce Machine Learning Algorithms - Integrating machine learning algorithms can provide better insights into employee performance, identifying trends and predicting future outcomes.</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Optimize Containerization and Deployment - As the application scales and more instances of the container are added, optimizing the deployment and containerization process can improve the overall performance and efficiency of the application.</a:t>
            </a:r>
          </a:p>
        </p:txBody>
      </p:sp>
    </p:spTree>
    <p:extLst>
      <p:ext uri="{BB962C8B-B14F-4D97-AF65-F5344CB8AC3E}">
        <p14:creationId xmlns:p14="http://schemas.microsoft.com/office/powerpoint/2010/main" val="2343796108"/>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217505" y="1673850"/>
            <a:ext cx="11974495" cy="482901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Spring framework documentation(2022). Retrieved from </a:t>
            </a:r>
            <a:r>
              <a:rPr lang="en-IN" sz="1400" dirty="0">
                <a:latin typeface="Arial" panose="020B0604020202020204" pitchFamily="34" charset="0"/>
                <a:ea typeface="Arial" panose="020B0604020202020204" pitchFamily="34" charset="0"/>
                <a:hlinkClick r:id="rId4"/>
              </a:rPr>
              <a:t>https://docs.spring.io/spring-framework/docs/current/reference/html/</a:t>
            </a:r>
            <a:r>
              <a:rPr lang="en-US" dirty="0">
                <a:latin typeface="Arial" panose="020B0604020202020204" pitchFamily="34" charset="0"/>
                <a:cs typeface="Arial" panose="020B0604020202020204" pitchFamily="34" charset="0"/>
              </a:rPr>
              <a:t>											</a:t>
            </a:r>
          </a:p>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AES256 encryption-decryption reference from</a:t>
            </a:r>
            <a:r>
              <a:rPr lang="en-IN" dirty="0">
                <a:latin typeface="Arial" panose="020B0604020202020204" pitchFamily="34" charset="0"/>
                <a:cs typeface="Arial" panose="020B0604020202020204" pitchFamily="34" charset="0"/>
              </a:rPr>
              <a:t> </a:t>
            </a:r>
            <a:r>
              <a:rPr lang="en-IN" sz="1600" dirty="0">
                <a:solidFill>
                  <a:srgbClr val="0563C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Java AES Encryption and Decryption | Baeldung</a:t>
            </a:r>
            <a:endParaRPr lang="en-IN" sz="1600"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Https self-signed certificate reference retrieved from </a:t>
            </a:r>
            <a:r>
              <a:rPr lang="en-US" sz="1600" dirty="0">
                <a:latin typeface="Arial" panose="020B0604020202020204" pitchFamily="34" charset="0"/>
                <a:cs typeface="Arial" panose="020B0604020202020204" pitchFamily="34" charset="0"/>
                <a:hlinkClick r:id="rId6"/>
              </a:rPr>
              <a:t>HTTPS using Self-Signed Certificate in Spring Boot | Baeldung</a:t>
            </a:r>
            <a:endParaRPr lang="en-IN" sz="1600"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Bouncy Castle library reference from </a:t>
            </a:r>
            <a:r>
              <a:rPr lang="en-IN" dirty="0">
                <a:latin typeface="Arial" panose="020B0604020202020204" pitchFamily="34" charset="0"/>
                <a:cs typeface="Arial" panose="020B0604020202020204" pitchFamily="34" charset="0"/>
                <a:hlinkClick r:id="rId7"/>
              </a:rPr>
              <a:t>bouncycastle.org</a:t>
            </a: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Jenkins automation tool reference retrieved from </a:t>
            </a:r>
            <a:r>
              <a:rPr lang="en-IN" dirty="0">
                <a:latin typeface="Arial" panose="020B0604020202020204" pitchFamily="34" charset="0"/>
                <a:cs typeface="Arial" panose="020B0604020202020204" pitchFamily="34" charset="0"/>
                <a:hlinkClick r:id="rId8"/>
              </a:rPr>
              <a:t>Jenkins User Documentation</a:t>
            </a:r>
            <a:r>
              <a:rPr lang="en-IN" dirty="0">
                <a:latin typeface="Arial" panose="020B0604020202020204" pitchFamily="34" charset="0"/>
                <a:cs typeface="Arial" panose="020B0604020202020204" pitchFamily="34" charset="0"/>
              </a:rPr>
              <a:t>.</a:t>
            </a: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Docker Documentation. (2021). Retrieved from </a:t>
            </a:r>
            <a:r>
              <a:rPr lang="en-IN" dirty="0">
                <a:effectLst/>
                <a:latin typeface="Arial" panose="020B0604020202020204" pitchFamily="34" charset="0"/>
                <a:ea typeface="Arial" panose="020B0604020202020204" pitchFamily="34" charset="0"/>
                <a:cs typeface="Arial" panose="020B0604020202020204" pitchFamily="34" charset="0"/>
                <a:hlinkClick r:id="rId9"/>
              </a:rPr>
              <a:t>https://docs.docker.com/</a:t>
            </a:r>
            <a:endParaRPr lang="en-IN" dirty="0">
              <a:effectLst/>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Kubernetes Documentation. (2021). Retrieved from </a:t>
            </a:r>
            <a:r>
              <a:rPr lang="en-IN" b="0" i="0" u="sng" dirty="0">
                <a:effectLst/>
                <a:latin typeface="Arial" panose="020B0604020202020204" pitchFamily="34" charset="0"/>
                <a:cs typeface="Arial" panose="020B0604020202020204" pitchFamily="34" charset="0"/>
                <a:hlinkClick r:id="rId10"/>
              </a:rPr>
              <a:t>https://kubernetes.io/docs/home/</a:t>
            </a:r>
            <a:endParaRPr lang="en-IN" b="0" i="0" u="sng" dirty="0">
              <a:effectLst/>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u="sng" dirty="0">
              <a:solidFill>
                <a:schemeClr val="accent5">
                  <a:lumMod val="75000"/>
                </a:schemeClr>
              </a:solidFill>
              <a:latin typeface="Arial" panose="020B0604020202020204" pitchFamily="34" charset="0"/>
              <a:ea typeface="Arial" panose="020B0604020202020204" pitchFamily="34" charset="0"/>
              <a:cs typeface="Arial" panose="020B0604020202020204" pitchFamily="34" charset="0"/>
            </a:endParaRPr>
          </a:p>
          <a:p>
            <a:pPr marL="285750" indent="-285750" algn="l" fontAlgn="ctr">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Under Guidance of Mr. </a:t>
            </a:r>
            <a:r>
              <a:rPr lang="en-IN" i="0" dirty="0">
                <a:effectLst/>
                <a:latin typeface="Arial" panose="020B0604020202020204" pitchFamily="34" charset="0"/>
                <a:cs typeface="Arial" panose="020B0604020202020204" pitchFamily="34" charset="0"/>
              </a:rPr>
              <a:t>Javeed Mohammed Husnuddin Sir</a:t>
            </a:r>
          </a:p>
        </p:txBody>
      </p:sp>
    </p:spTree>
    <p:extLst>
      <p:ext uri="{BB962C8B-B14F-4D97-AF65-F5344CB8AC3E}">
        <p14:creationId xmlns:p14="http://schemas.microsoft.com/office/powerpoint/2010/main" val="1694362061"/>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2190350" y="1391021"/>
            <a:ext cx="1219446" cy="315151"/>
          </a:xfrm>
          <a:prstGeom prst="rect">
            <a:avLst/>
          </a:prstGeom>
          <a:noFill/>
        </p:spPr>
        <p:txBody>
          <a:bodyPr wrap="square">
            <a:spAutoFit/>
          </a:bodyPr>
          <a:lstStyle/>
          <a:p>
            <a:pPr algn="just">
              <a:lnSpc>
                <a:spcPct val="115000"/>
              </a:lnSpc>
            </a:pPr>
            <a:r>
              <a:rPr lang="en-IN" sz="1400" dirty="0">
                <a:effectLst/>
                <a:latin typeface="Bahnschrift" panose="020B0502040204020203" pitchFamily="34" charset="0"/>
                <a:ea typeface="Arial" panose="020B0604020202020204" pitchFamily="34" charset="0"/>
              </a:rPr>
              <a:t>Entity Class</a:t>
            </a:r>
          </a:p>
        </p:txBody>
      </p:sp>
      <p:pic>
        <p:nvPicPr>
          <p:cNvPr id="3" name="Picture 2">
            <a:extLst>
              <a:ext uri="{FF2B5EF4-FFF2-40B4-BE49-F238E27FC236}">
                <a16:creationId xmlns:a16="http://schemas.microsoft.com/office/drawing/2014/main" id="{87EE6B9D-468D-E6E6-713C-F9711E7D06CC}"/>
              </a:ext>
            </a:extLst>
          </p:cNvPr>
          <p:cNvPicPr>
            <a:picLocks noChangeAspect="1"/>
          </p:cNvPicPr>
          <p:nvPr/>
        </p:nvPicPr>
        <p:blipFill>
          <a:blip r:embed="rId4"/>
          <a:stretch>
            <a:fillRect/>
          </a:stretch>
        </p:blipFill>
        <p:spPr>
          <a:xfrm>
            <a:off x="99234" y="1694729"/>
            <a:ext cx="5401679" cy="5185835"/>
          </a:xfrm>
          <a:prstGeom prst="rect">
            <a:avLst/>
          </a:prstGeom>
        </p:spPr>
      </p:pic>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Structure of Spring boot project</a:t>
            </a:r>
          </a:p>
        </p:txBody>
      </p:sp>
      <p:sp>
        <p:nvSpPr>
          <p:cNvPr id="23" name="TextBox 22">
            <a:extLst>
              <a:ext uri="{FF2B5EF4-FFF2-40B4-BE49-F238E27FC236}">
                <a16:creationId xmlns:a16="http://schemas.microsoft.com/office/drawing/2014/main" id="{47AEC542-BB99-4B57-538C-516CAE53B6E7}"/>
              </a:ext>
            </a:extLst>
          </p:cNvPr>
          <p:cNvSpPr txBox="1"/>
          <p:nvPr/>
        </p:nvSpPr>
        <p:spPr>
          <a:xfrm>
            <a:off x="7949754" y="1391021"/>
            <a:ext cx="1868343" cy="307777"/>
          </a:xfrm>
          <a:prstGeom prst="rect">
            <a:avLst/>
          </a:prstGeom>
          <a:noFill/>
        </p:spPr>
        <p:txBody>
          <a:bodyPr wrap="square" rtlCol="0">
            <a:spAutoFit/>
          </a:bodyPr>
          <a:lstStyle/>
          <a:p>
            <a:r>
              <a:rPr lang="en-IN" sz="1400" dirty="0">
                <a:latin typeface="Bahnschrift" panose="020B0502040204020203" pitchFamily="34" charset="0"/>
              </a:rPr>
              <a:t>Employee Controller</a:t>
            </a:r>
          </a:p>
        </p:txBody>
      </p:sp>
      <p:pic>
        <p:nvPicPr>
          <p:cNvPr id="11" name="Picture 10">
            <a:extLst>
              <a:ext uri="{FF2B5EF4-FFF2-40B4-BE49-F238E27FC236}">
                <a16:creationId xmlns:a16="http://schemas.microsoft.com/office/drawing/2014/main" id="{7694634D-2D86-A106-FD62-2B1CCD8DEB03}"/>
              </a:ext>
            </a:extLst>
          </p:cNvPr>
          <p:cNvPicPr>
            <a:picLocks noChangeAspect="1"/>
          </p:cNvPicPr>
          <p:nvPr/>
        </p:nvPicPr>
        <p:blipFill>
          <a:blip r:embed="rId5"/>
          <a:stretch>
            <a:fillRect/>
          </a:stretch>
        </p:blipFill>
        <p:spPr>
          <a:xfrm>
            <a:off x="5675086" y="1694729"/>
            <a:ext cx="6417680" cy="5163271"/>
          </a:xfrm>
          <a:prstGeom prst="rect">
            <a:avLst/>
          </a:prstGeom>
        </p:spPr>
      </p:pic>
    </p:spTree>
    <p:extLst>
      <p:ext uri="{BB962C8B-B14F-4D97-AF65-F5344CB8AC3E}">
        <p14:creationId xmlns:p14="http://schemas.microsoft.com/office/powerpoint/2010/main" val="271414906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371204" y="965465"/>
            <a:ext cx="10947035" cy="5800691"/>
          </a:xfrm>
          <a:prstGeom prst="rect">
            <a:avLst/>
          </a:prstGeom>
          <a:noFill/>
        </p:spPr>
        <p:txBody>
          <a:bodyPr wrap="square">
            <a:spAutoFit/>
          </a:bodyPr>
          <a:lstStyle/>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Problem statement</a:t>
            </a:r>
            <a:r>
              <a:rPr lang="en-US" sz="1800" dirty="0">
                <a:effectLst/>
                <a:latin typeface="Times New Roman" panose="02020603050405020304" pitchFamily="18" charset="0"/>
                <a:ea typeface="Arial" panose="020B0604020202020204" pitchFamily="34" charset="0"/>
              </a:rPr>
              <a:t>: Many companies have sensitive employee data that needs to be accessed securely, but traditional methods of storing and accessing this data can be cumbersome and time-consuming.</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Research question</a:t>
            </a:r>
            <a:r>
              <a:rPr lang="en-US" sz="1800" dirty="0">
                <a:effectLst/>
                <a:latin typeface="Times New Roman" panose="02020603050405020304" pitchFamily="18" charset="0"/>
                <a:ea typeface="Arial" panose="020B0604020202020204" pitchFamily="34" charset="0"/>
              </a:rPr>
              <a:t>: How can we create a more efficient and secure way to store and access employee data?</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Objectives</a:t>
            </a:r>
            <a:r>
              <a:rPr lang="en-US" sz="1800" dirty="0">
                <a:effectLst/>
                <a:latin typeface="Times New Roman" panose="02020603050405020304" pitchFamily="18" charset="0"/>
                <a:ea typeface="Arial" panose="020B0604020202020204" pitchFamily="34" charset="0"/>
              </a:rPr>
              <a:t>: The objectives of this project is to design and implement a database solution for storing employee data, create a secure web service to access this data, and develop a client program to interact with the web service.</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and relevance</a:t>
            </a:r>
            <a:r>
              <a:rPr lang="en-US" sz="1800" dirty="0">
                <a:effectLst/>
                <a:latin typeface="Times New Roman" panose="02020603050405020304" pitchFamily="18" charset="0"/>
                <a:ea typeface="Arial" panose="020B0604020202020204" pitchFamily="34" charset="0"/>
              </a:rPr>
              <a:t>: In today's data-driven world, the security and privacy of sensitive information is of utmost importance. By creating a more efficient and secure way to store and access employee data, this project can help companies better manage their information and protect their employees' privacy.</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CI/CD deployment</a:t>
            </a:r>
            <a:r>
              <a:rPr lang="en-US" sz="1800" dirty="0">
                <a:effectLst/>
                <a:latin typeface="Times New Roman" panose="02020603050405020304" pitchFamily="18" charset="0"/>
                <a:ea typeface="Arial" panose="020B0604020202020204" pitchFamily="34" charset="0"/>
              </a:rPr>
              <a:t>: Continuous Integration (CI) and Continuous Deployment (CD) are practices that involve automating the process of building, testing, and deploying software changes. By implementing CI/CD for your program, you can ensure that any changes to the codebase are automatically tested and deployed to production.</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DevOps</a:t>
            </a:r>
            <a:r>
              <a:rPr lang="en-US" dirty="0">
                <a:latin typeface="Times New Roman" panose="02020603050405020304" pitchFamily="18" charset="0"/>
                <a:ea typeface="Arial" panose="020B0604020202020204" pitchFamily="34" charset="0"/>
              </a:rPr>
              <a:t>: DevOps is a set of practices that combines software development and IT operations to enable continuous delivery of high-quality software. </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0" name="TextBox 9">
            <a:extLst>
              <a:ext uri="{FF2B5EF4-FFF2-40B4-BE49-F238E27FC236}">
                <a16:creationId xmlns:a16="http://schemas.microsoft.com/office/drawing/2014/main" id="{61C538E0-86F4-9279-B451-3B47EDB4B592}"/>
              </a:ext>
            </a:extLst>
          </p:cNvPr>
          <p:cNvSpPr txBox="1"/>
          <p:nvPr/>
        </p:nvSpPr>
        <p:spPr>
          <a:xfrm>
            <a:off x="1735985" y="1796683"/>
            <a:ext cx="2293784" cy="307777"/>
          </a:xfrm>
          <a:prstGeom prst="rect">
            <a:avLst/>
          </a:prstGeom>
          <a:noFill/>
        </p:spPr>
        <p:txBody>
          <a:bodyPr wrap="square" rtlCol="0">
            <a:spAutoFit/>
          </a:bodyPr>
          <a:lstStyle/>
          <a:p>
            <a:r>
              <a:rPr lang="en-IN" sz="1400" dirty="0">
                <a:latin typeface="Bahnschrift" panose="020B0502040204020203" pitchFamily="34" charset="0"/>
              </a:rPr>
              <a:t>JPA Repository interface</a:t>
            </a:r>
          </a:p>
        </p:txBody>
      </p:sp>
      <p:pic>
        <p:nvPicPr>
          <p:cNvPr id="15" name="Picture 14">
            <a:extLst>
              <a:ext uri="{FF2B5EF4-FFF2-40B4-BE49-F238E27FC236}">
                <a16:creationId xmlns:a16="http://schemas.microsoft.com/office/drawing/2014/main" id="{BAD9BE89-D56E-28CC-F44A-84A941456B89}"/>
              </a:ext>
            </a:extLst>
          </p:cNvPr>
          <p:cNvPicPr>
            <a:picLocks noChangeAspect="1"/>
          </p:cNvPicPr>
          <p:nvPr/>
        </p:nvPicPr>
        <p:blipFill>
          <a:blip r:embed="rId4"/>
          <a:stretch>
            <a:fillRect/>
          </a:stretch>
        </p:blipFill>
        <p:spPr>
          <a:xfrm>
            <a:off x="4630057" y="4145393"/>
            <a:ext cx="7397083" cy="2588187"/>
          </a:xfrm>
          <a:prstGeom prst="rect">
            <a:avLst/>
          </a:prstGeom>
        </p:spPr>
      </p:pic>
      <p:sp>
        <p:nvSpPr>
          <p:cNvPr id="16" name="TextBox 15">
            <a:extLst>
              <a:ext uri="{FF2B5EF4-FFF2-40B4-BE49-F238E27FC236}">
                <a16:creationId xmlns:a16="http://schemas.microsoft.com/office/drawing/2014/main" id="{500DAC5D-7AAA-E36A-0AAB-82919B96CDDE}"/>
              </a:ext>
            </a:extLst>
          </p:cNvPr>
          <p:cNvSpPr txBox="1"/>
          <p:nvPr/>
        </p:nvSpPr>
        <p:spPr>
          <a:xfrm>
            <a:off x="1199237" y="3247323"/>
            <a:ext cx="2770310" cy="307777"/>
          </a:xfrm>
          <a:prstGeom prst="rect">
            <a:avLst/>
          </a:prstGeom>
          <a:noFill/>
        </p:spPr>
        <p:txBody>
          <a:bodyPr wrap="none" rtlCol="0">
            <a:spAutoFit/>
          </a:bodyPr>
          <a:lstStyle/>
          <a:p>
            <a:r>
              <a:rPr lang="en-IN" sz="1400" dirty="0">
                <a:latin typeface="Bahnschrift" panose="020B0502040204020203" pitchFamily="34" charset="0"/>
              </a:rPr>
              <a:t>EmployeeSpecification Interface</a:t>
            </a:r>
          </a:p>
        </p:txBody>
      </p:sp>
      <p:sp>
        <p:nvSpPr>
          <p:cNvPr id="17" name="TextBox 16">
            <a:extLst>
              <a:ext uri="{FF2B5EF4-FFF2-40B4-BE49-F238E27FC236}">
                <a16:creationId xmlns:a16="http://schemas.microsoft.com/office/drawing/2014/main" id="{D7A482D9-A3E1-8B57-C375-1A6EDD09A6AD}"/>
              </a:ext>
            </a:extLst>
          </p:cNvPr>
          <p:cNvSpPr txBox="1"/>
          <p:nvPr/>
        </p:nvSpPr>
        <p:spPr>
          <a:xfrm>
            <a:off x="1684759" y="5131708"/>
            <a:ext cx="2047355" cy="307777"/>
          </a:xfrm>
          <a:prstGeom prst="rect">
            <a:avLst/>
          </a:prstGeom>
          <a:noFill/>
        </p:spPr>
        <p:txBody>
          <a:bodyPr wrap="none" rtlCol="0">
            <a:spAutoFit/>
          </a:bodyPr>
          <a:lstStyle/>
          <a:p>
            <a:r>
              <a:rPr lang="en-IN" sz="1400" dirty="0">
                <a:latin typeface="Bahnschrift" panose="020B0502040204020203" pitchFamily="34" charset="0"/>
              </a:rPr>
              <a:t>EmployeeService class</a:t>
            </a:r>
          </a:p>
        </p:txBody>
      </p:sp>
      <p:sp>
        <p:nvSpPr>
          <p:cNvPr id="22" name="Arrow: Right 21">
            <a:extLst>
              <a:ext uri="{FF2B5EF4-FFF2-40B4-BE49-F238E27FC236}">
                <a16:creationId xmlns:a16="http://schemas.microsoft.com/office/drawing/2014/main" id="{D275EEBC-49C9-59AC-6328-DA58277C6280}"/>
              </a:ext>
            </a:extLst>
          </p:cNvPr>
          <p:cNvSpPr/>
          <p:nvPr/>
        </p:nvSpPr>
        <p:spPr>
          <a:xfrm>
            <a:off x="3941623" y="1793966"/>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CE965569-BA7F-29A2-A39A-D51A2D28FA12}"/>
              </a:ext>
            </a:extLst>
          </p:cNvPr>
          <p:cNvSpPr/>
          <p:nvPr/>
        </p:nvSpPr>
        <p:spPr>
          <a:xfrm>
            <a:off x="3969547" y="3247323"/>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3C786F4F-818A-2332-B5A3-5C8DEC5DC6A0}"/>
              </a:ext>
            </a:extLst>
          </p:cNvPr>
          <p:cNvSpPr/>
          <p:nvPr/>
        </p:nvSpPr>
        <p:spPr>
          <a:xfrm>
            <a:off x="3922745" y="5131708"/>
            <a:ext cx="462513"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29B59F12-5CCD-FFD3-CA62-3438BFBFB832}"/>
              </a:ext>
            </a:extLst>
          </p:cNvPr>
          <p:cNvPicPr>
            <a:picLocks noChangeAspect="1"/>
          </p:cNvPicPr>
          <p:nvPr/>
        </p:nvPicPr>
        <p:blipFill>
          <a:blip r:embed="rId5"/>
          <a:stretch>
            <a:fillRect/>
          </a:stretch>
        </p:blipFill>
        <p:spPr>
          <a:xfrm>
            <a:off x="4630057" y="1250713"/>
            <a:ext cx="7397083" cy="1378394"/>
          </a:xfrm>
          <a:prstGeom prst="rect">
            <a:avLst/>
          </a:prstGeom>
        </p:spPr>
      </p:pic>
      <p:pic>
        <p:nvPicPr>
          <p:cNvPr id="3" name="Picture 2">
            <a:extLst>
              <a:ext uri="{FF2B5EF4-FFF2-40B4-BE49-F238E27FC236}">
                <a16:creationId xmlns:a16="http://schemas.microsoft.com/office/drawing/2014/main" id="{93CDFD62-AF7A-F83C-CBF9-1217BF291355}"/>
              </a:ext>
            </a:extLst>
          </p:cNvPr>
          <p:cNvPicPr>
            <a:picLocks noChangeAspect="1"/>
          </p:cNvPicPr>
          <p:nvPr/>
        </p:nvPicPr>
        <p:blipFill>
          <a:blip r:embed="rId6"/>
          <a:stretch>
            <a:fillRect/>
          </a:stretch>
        </p:blipFill>
        <p:spPr>
          <a:xfrm>
            <a:off x="4630057" y="2712607"/>
            <a:ext cx="7397082" cy="1378394"/>
          </a:xfrm>
          <a:prstGeom prst="rect">
            <a:avLst/>
          </a:prstGeom>
        </p:spPr>
      </p:pic>
    </p:spTree>
    <p:extLst>
      <p:ext uri="{BB962C8B-B14F-4D97-AF65-F5344CB8AC3E}">
        <p14:creationId xmlns:p14="http://schemas.microsoft.com/office/powerpoint/2010/main" val="3406773361"/>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9" name="TextBox 18">
            <a:extLst>
              <a:ext uri="{FF2B5EF4-FFF2-40B4-BE49-F238E27FC236}">
                <a16:creationId xmlns:a16="http://schemas.microsoft.com/office/drawing/2014/main" id="{BD19879F-E0FA-FC0F-170B-4758E7372E9C}"/>
              </a:ext>
            </a:extLst>
          </p:cNvPr>
          <p:cNvSpPr txBox="1"/>
          <p:nvPr/>
        </p:nvSpPr>
        <p:spPr>
          <a:xfrm>
            <a:off x="1260011" y="1388605"/>
            <a:ext cx="3947882" cy="307778"/>
          </a:xfrm>
          <a:prstGeom prst="rect">
            <a:avLst/>
          </a:prstGeom>
          <a:noFill/>
        </p:spPr>
        <p:txBody>
          <a:bodyPr wrap="square" rtlCol="0">
            <a:spAutoFit/>
          </a:bodyPr>
          <a:lstStyle/>
          <a:p>
            <a:r>
              <a:rPr lang="en-IN" sz="1400" dirty="0">
                <a:latin typeface="Bahnschrift" panose="020B0502040204020203" pitchFamily="34" charset="0"/>
              </a:rPr>
              <a:t>DTO Class(Encryption to AES-256 in DTO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751523" y="1388605"/>
            <a:ext cx="3077028" cy="307778"/>
          </a:xfrm>
          <a:prstGeom prst="rect">
            <a:avLst/>
          </a:prstGeom>
          <a:noFill/>
        </p:spPr>
        <p:txBody>
          <a:bodyPr wrap="square" rtlCol="0">
            <a:spAutoFit/>
          </a:bodyPr>
          <a:lstStyle/>
          <a:p>
            <a:r>
              <a:rPr lang="en-IN" sz="1400" dirty="0">
                <a:latin typeface="Bahnschrift" panose="020B0502040204020203" pitchFamily="34" charset="0"/>
              </a:rPr>
              <a:t>Employee Service Test using Junit</a:t>
            </a:r>
          </a:p>
        </p:txBody>
      </p:sp>
      <p:pic>
        <p:nvPicPr>
          <p:cNvPr id="7" name="Picture 6">
            <a:extLst>
              <a:ext uri="{FF2B5EF4-FFF2-40B4-BE49-F238E27FC236}">
                <a16:creationId xmlns:a16="http://schemas.microsoft.com/office/drawing/2014/main" id="{A59C060B-9BE0-349A-3FF0-92FE23E9804C}"/>
              </a:ext>
            </a:extLst>
          </p:cNvPr>
          <p:cNvPicPr>
            <a:picLocks noChangeAspect="1"/>
          </p:cNvPicPr>
          <p:nvPr/>
        </p:nvPicPr>
        <p:blipFill>
          <a:blip r:embed="rId4"/>
          <a:stretch>
            <a:fillRect/>
          </a:stretch>
        </p:blipFill>
        <p:spPr>
          <a:xfrm>
            <a:off x="79829" y="1693904"/>
            <a:ext cx="6308246" cy="5144218"/>
          </a:xfrm>
          <a:prstGeom prst="rect">
            <a:avLst/>
          </a:prstGeom>
        </p:spPr>
      </p:pic>
      <p:pic>
        <p:nvPicPr>
          <p:cNvPr id="10" name="Picture 9">
            <a:extLst>
              <a:ext uri="{FF2B5EF4-FFF2-40B4-BE49-F238E27FC236}">
                <a16:creationId xmlns:a16="http://schemas.microsoft.com/office/drawing/2014/main" id="{C3DB0FF7-C5C1-3BF2-1B5E-CC5846D96AAF}"/>
              </a:ext>
            </a:extLst>
          </p:cNvPr>
          <p:cNvPicPr>
            <a:picLocks noChangeAspect="1"/>
          </p:cNvPicPr>
          <p:nvPr/>
        </p:nvPicPr>
        <p:blipFill>
          <a:blip r:embed="rId5"/>
          <a:stretch>
            <a:fillRect/>
          </a:stretch>
        </p:blipFill>
        <p:spPr>
          <a:xfrm>
            <a:off x="6467904" y="1693904"/>
            <a:ext cx="5644267" cy="5144218"/>
          </a:xfrm>
          <a:prstGeom prst="rect">
            <a:avLst/>
          </a:prstGeom>
        </p:spPr>
      </p:pic>
    </p:spTree>
    <p:extLst>
      <p:ext uri="{BB962C8B-B14F-4D97-AF65-F5344CB8AC3E}">
        <p14:creationId xmlns:p14="http://schemas.microsoft.com/office/powerpoint/2010/main" val="1715802902"/>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9" name="TextBox 18">
            <a:extLst>
              <a:ext uri="{FF2B5EF4-FFF2-40B4-BE49-F238E27FC236}">
                <a16:creationId xmlns:a16="http://schemas.microsoft.com/office/drawing/2014/main" id="{BD19879F-E0FA-FC0F-170B-4758E7372E9C}"/>
              </a:ext>
            </a:extLst>
          </p:cNvPr>
          <p:cNvSpPr txBox="1"/>
          <p:nvPr/>
        </p:nvSpPr>
        <p:spPr>
          <a:xfrm>
            <a:off x="1260011" y="1388605"/>
            <a:ext cx="3947882" cy="307778"/>
          </a:xfrm>
          <a:prstGeom prst="rect">
            <a:avLst/>
          </a:prstGeom>
          <a:noFill/>
        </p:spPr>
        <p:txBody>
          <a:bodyPr wrap="square" rtlCol="0">
            <a:spAutoFit/>
          </a:bodyPr>
          <a:lstStyle/>
          <a:p>
            <a:pPr algn="ctr"/>
            <a:r>
              <a:rPr lang="en-IN" sz="1400" dirty="0">
                <a:latin typeface="Bahnschrift" panose="020B0502040204020203" pitchFamily="34" charset="0"/>
              </a:rPr>
              <a:t>GlobalExceptionHandler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174578" y="1388605"/>
            <a:ext cx="4470399" cy="307777"/>
          </a:xfrm>
          <a:prstGeom prst="rect">
            <a:avLst/>
          </a:prstGeom>
          <a:noFill/>
        </p:spPr>
        <p:txBody>
          <a:bodyPr wrap="square" rtlCol="0">
            <a:spAutoFit/>
          </a:bodyPr>
          <a:lstStyle/>
          <a:p>
            <a:r>
              <a:rPr lang="en-IN" sz="1400" dirty="0">
                <a:latin typeface="Bahnschrift" panose="020B0502040204020203" pitchFamily="34" charset="0"/>
              </a:rPr>
              <a:t>InvalidEmployeeIDException &amp; ErrorResponse Class</a:t>
            </a:r>
          </a:p>
        </p:txBody>
      </p:sp>
      <p:pic>
        <p:nvPicPr>
          <p:cNvPr id="3" name="Picture 2">
            <a:extLst>
              <a:ext uri="{FF2B5EF4-FFF2-40B4-BE49-F238E27FC236}">
                <a16:creationId xmlns:a16="http://schemas.microsoft.com/office/drawing/2014/main" id="{272518BA-4C53-7D1C-C987-7FD984384359}"/>
              </a:ext>
            </a:extLst>
          </p:cNvPr>
          <p:cNvPicPr>
            <a:picLocks noChangeAspect="1"/>
          </p:cNvPicPr>
          <p:nvPr/>
        </p:nvPicPr>
        <p:blipFill>
          <a:blip r:embed="rId4"/>
          <a:stretch>
            <a:fillRect/>
          </a:stretch>
        </p:blipFill>
        <p:spPr>
          <a:xfrm>
            <a:off x="101599" y="1703902"/>
            <a:ext cx="6241143" cy="5045241"/>
          </a:xfrm>
          <a:prstGeom prst="rect">
            <a:avLst/>
          </a:prstGeom>
        </p:spPr>
      </p:pic>
      <p:pic>
        <p:nvPicPr>
          <p:cNvPr id="12" name="Picture 11">
            <a:extLst>
              <a:ext uri="{FF2B5EF4-FFF2-40B4-BE49-F238E27FC236}">
                <a16:creationId xmlns:a16="http://schemas.microsoft.com/office/drawing/2014/main" id="{19FCE2B9-BFE4-AB87-CF60-6168EAE0D415}"/>
              </a:ext>
            </a:extLst>
          </p:cNvPr>
          <p:cNvPicPr>
            <a:picLocks noChangeAspect="1"/>
          </p:cNvPicPr>
          <p:nvPr/>
        </p:nvPicPr>
        <p:blipFill>
          <a:blip r:embed="rId5"/>
          <a:stretch>
            <a:fillRect/>
          </a:stretch>
        </p:blipFill>
        <p:spPr>
          <a:xfrm>
            <a:off x="6437084" y="1696384"/>
            <a:ext cx="5646060" cy="2010284"/>
          </a:xfrm>
          <a:prstGeom prst="rect">
            <a:avLst/>
          </a:prstGeom>
        </p:spPr>
      </p:pic>
      <p:pic>
        <p:nvPicPr>
          <p:cNvPr id="14" name="Picture 13">
            <a:extLst>
              <a:ext uri="{FF2B5EF4-FFF2-40B4-BE49-F238E27FC236}">
                <a16:creationId xmlns:a16="http://schemas.microsoft.com/office/drawing/2014/main" id="{41C2A50B-DA17-85B6-381D-41BB658386E5}"/>
              </a:ext>
            </a:extLst>
          </p:cNvPr>
          <p:cNvPicPr>
            <a:picLocks noChangeAspect="1"/>
          </p:cNvPicPr>
          <p:nvPr/>
        </p:nvPicPr>
        <p:blipFill>
          <a:blip r:embed="rId6"/>
          <a:stretch>
            <a:fillRect/>
          </a:stretch>
        </p:blipFill>
        <p:spPr>
          <a:xfrm>
            <a:off x="6444341" y="3815525"/>
            <a:ext cx="5646060" cy="2933618"/>
          </a:xfrm>
          <a:prstGeom prst="rect">
            <a:avLst/>
          </a:prstGeom>
        </p:spPr>
      </p:pic>
    </p:spTree>
    <p:extLst>
      <p:ext uri="{BB962C8B-B14F-4D97-AF65-F5344CB8AC3E}">
        <p14:creationId xmlns:p14="http://schemas.microsoft.com/office/powerpoint/2010/main" val="1031463557"/>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Client program</a:t>
            </a:r>
          </a:p>
        </p:txBody>
      </p:sp>
      <p:sp>
        <p:nvSpPr>
          <p:cNvPr id="16" name="TextBox 15">
            <a:extLst>
              <a:ext uri="{FF2B5EF4-FFF2-40B4-BE49-F238E27FC236}">
                <a16:creationId xmlns:a16="http://schemas.microsoft.com/office/drawing/2014/main" id="{9566F95F-AD14-0E73-C183-4EF8A781B37D}"/>
              </a:ext>
            </a:extLst>
          </p:cNvPr>
          <p:cNvSpPr txBox="1"/>
          <p:nvPr/>
        </p:nvSpPr>
        <p:spPr>
          <a:xfrm>
            <a:off x="873021" y="1326454"/>
            <a:ext cx="4102343" cy="307777"/>
          </a:xfrm>
          <a:prstGeom prst="rect">
            <a:avLst/>
          </a:prstGeom>
          <a:noFill/>
        </p:spPr>
        <p:txBody>
          <a:bodyPr wrap="square" rtlCol="0">
            <a:spAutoFit/>
          </a:bodyPr>
          <a:lstStyle/>
          <a:p>
            <a:r>
              <a:rPr lang="en-IN" sz="1400" dirty="0">
                <a:latin typeface="Bahnschrift" panose="020B0502040204020203" pitchFamily="34" charset="0"/>
              </a:rPr>
              <a:t>DTO class(Decryption of webservice response)</a:t>
            </a:r>
          </a:p>
        </p:txBody>
      </p:sp>
      <p:sp>
        <p:nvSpPr>
          <p:cNvPr id="18" name="TextBox 17">
            <a:extLst>
              <a:ext uri="{FF2B5EF4-FFF2-40B4-BE49-F238E27FC236}">
                <a16:creationId xmlns:a16="http://schemas.microsoft.com/office/drawing/2014/main" id="{AB33C17F-C27F-0ED4-83AB-DA26095A4261}"/>
              </a:ext>
            </a:extLst>
          </p:cNvPr>
          <p:cNvSpPr txBox="1"/>
          <p:nvPr/>
        </p:nvSpPr>
        <p:spPr>
          <a:xfrm>
            <a:off x="6718128" y="1326455"/>
            <a:ext cx="4485414" cy="307777"/>
          </a:xfrm>
          <a:prstGeom prst="rect">
            <a:avLst/>
          </a:prstGeom>
          <a:noFill/>
        </p:spPr>
        <p:txBody>
          <a:bodyPr wrap="square" rtlCol="0">
            <a:spAutoFit/>
          </a:bodyPr>
          <a:lstStyle/>
          <a:p>
            <a:r>
              <a:rPr lang="en-IN" sz="1400" dirty="0">
                <a:latin typeface="Bahnschrift" panose="020B0502040204020203" pitchFamily="34" charset="0"/>
              </a:rPr>
              <a:t>RestTemplate custom config &amp; Client Controller class</a:t>
            </a:r>
          </a:p>
        </p:txBody>
      </p:sp>
      <p:pic>
        <p:nvPicPr>
          <p:cNvPr id="7" name="Picture 6">
            <a:extLst>
              <a:ext uri="{FF2B5EF4-FFF2-40B4-BE49-F238E27FC236}">
                <a16:creationId xmlns:a16="http://schemas.microsoft.com/office/drawing/2014/main" id="{BA9A4B21-CEB9-5DB6-570A-C0D3D15C6FE1}"/>
              </a:ext>
            </a:extLst>
          </p:cNvPr>
          <p:cNvPicPr>
            <a:picLocks noChangeAspect="1"/>
          </p:cNvPicPr>
          <p:nvPr/>
        </p:nvPicPr>
        <p:blipFill>
          <a:blip r:embed="rId4"/>
          <a:stretch>
            <a:fillRect/>
          </a:stretch>
        </p:blipFill>
        <p:spPr>
          <a:xfrm>
            <a:off x="118715" y="1634232"/>
            <a:ext cx="5610956" cy="5096586"/>
          </a:xfrm>
          <a:prstGeom prst="rect">
            <a:avLst/>
          </a:prstGeom>
        </p:spPr>
      </p:pic>
      <p:pic>
        <p:nvPicPr>
          <p:cNvPr id="3" name="Picture 2">
            <a:extLst>
              <a:ext uri="{FF2B5EF4-FFF2-40B4-BE49-F238E27FC236}">
                <a16:creationId xmlns:a16="http://schemas.microsoft.com/office/drawing/2014/main" id="{F2498466-6BF8-6707-6663-CBAF012B50A3}"/>
              </a:ext>
            </a:extLst>
          </p:cNvPr>
          <p:cNvPicPr>
            <a:picLocks noChangeAspect="1"/>
          </p:cNvPicPr>
          <p:nvPr/>
        </p:nvPicPr>
        <p:blipFill>
          <a:blip r:embed="rId5"/>
          <a:stretch>
            <a:fillRect/>
          </a:stretch>
        </p:blipFill>
        <p:spPr>
          <a:xfrm>
            <a:off x="5848385" y="1634233"/>
            <a:ext cx="6224900" cy="2667484"/>
          </a:xfrm>
          <a:prstGeom prst="rect">
            <a:avLst/>
          </a:prstGeom>
        </p:spPr>
      </p:pic>
      <p:pic>
        <p:nvPicPr>
          <p:cNvPr id="13" name="Picture 12">
            <a:extLst>
              <a:ext uri="{FF2B5EF4-FFF2-40B4-BE49-F238E27FC236}">
                <a16:creationId xmlns:a16="http://schemas.microsoft.com/office/drawing/2014/main" id="{49108ACA-19E4-176D-3735-376FB0DAFCC2}"/>
              </a:ext>
            </a:extLst>
          </p:cNvPr>
          <p:cNvPicPr>
            <a:picLocks noChangeAspect="1"/>
          </p:cNvPicPr>
          <p:nvPr/>
        </p:nvPicPr>
        <p:blipFill>
          <a:blip r:embed="rId6"/>
          <a:stretch>
            <a:fillRect/>
          </a:stretch>
        </p:blipFill>
        <p:spPr>
          <a:xfrm>
            <a:off x="5848385" y="4426857"/>
            <a:ext cx="6224900" cy="2303961"/>
          </a:xfrm>
          <a:prstGeom prst="rect">
            <a:avLst/>
          </a:prstGeom>
        </p:spPr>
      </p:pic>
    </p:spTree>
    <p:extLst>
      <p:ext uri="{BB962C8B-B14F-4D97-AF65-F5344CB8AC3E}">
        <p14:creationId xmlns:p14="http://schemas.microsoft.com/office/powerpoint/2010/main" val="3316123681"/>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134756" y="934087"/>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Postman API Platform Screenshots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EEF5A40-DD82-80C5-1641-6FC742A43F7A}"/>
              </a:ext>
            </a:extLst>
          </p:cNvPr>
          <p:cNvPicPr>
            <a:picLocks noChangeAspect="1"/>
          </p:cNvPicPr>
          <p:nvPr/>
        </p:nvPicPr>
        <p:blipFill>
          <a:blip r:embed="rId4"/>
          <a:stretch>
            <a:fillRect/>
          </a:stretch>
        </p:blipFill>
        <p:spPr>
          <a:xfrm>
            <a:off x="129914" y="1639337"/>
            <a:ext cx="3005380" cy="5146092"/>
          </a:xfrm>
          <a:prstGeom prst="rect">
            <a:avLst/>
          </a:prstGeom>
        </p:spPr>
      </p:pic>
      <p:pic>
        <p:nvPicPr>
          <p:cNvPr id="10" name="Picture 9">
            <a:extLst>
              <a:ext uri="{FF2B5EF4-FFF2-40B4-BE49-F238E27FC236}">
                <a16:creationId xmlns:a16="http://schemas.microsoft.com/office/drawing/2014/main" id="{2568C0AB-A13E-7C8A-CE4C-76EEFC181C3B}"/>
              </a:ext>
            </a:extLst>
          </p:cNvPr>
          <p:cNvPicPr>
            <a:picLocks noChangeAspect="1"/>
          </p:cNvPicPr>
          <p:nvPr/>
        </p:nvPicPr>
        <p:blipFill>
          <a:blip r:embed="rId5"/>
          <a:stretch>
            <a:fillRect/>
          </a:stretch>
        </p:blipFill>
        <p:spPr>
          <a:xfrm>
            <a:off x="3265208" y="1639337"/>
            <a:ext cx="3290279" cy="5146092"/>
          </a:xfrm>
          <a:prstGeom prst="rect">
            <a:avLst/>
          </a:prstGeom>
        </p:spPr>
      </p:pic>
      <p:sp>
        <p:nvSpPr>
          <p:cNvPr id="11" name="TextBox 10">
            <a:extLst>
              <a:ext uri="{FF2B5EF4-FFF2-40B4-BE49-F238E27FC236}">
                <a16:creationId xmlns:a16="http://schemas.microsoft.com/office/drawing/2014/main" id="{3BC6FD12-CA8B-B962-2D94-4DEE254BBA0F}"/>
              </a:ext>
            </a:extLst>
          </p:cNvPr>
          <p:cNvSpPr txBox="1"/>
          <p:nvPr/>
        </p:nvSpPr>
        <p:spPr>
          <a:xfrm>
            <a:off x="43795" y="1317002"/>
            <a:ext cx="335280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Webservice Response Data encrypted</a:t>
            </a:r>
          </a:p>
        </p:txBody>
      </p:sp>
      <p:sp>
        <p:nvSpPr>
          <p:cNvPr id="12" name="TextBox 11">
            <a:extLst>
              <a:ext uri="{FF2B5EF4-FFF2-40B4-BE49-F238E27FC236}">
                <a16:creationId xmlns:a16="http://schemas.microsoft.com/office/drawing/2014/main" id="{08C072EB-BE10-EC35-1038-BF3F3E49CFCD}"/>
              </a:ext>
            </a:extLst>
          </p:cNvPr>
          <p:cNvSpPr txBox="1"/>
          <p:nvPr/>
        </p:nvSpPr>
        <p:spPr>
          <a:xfrm flipH="1">
            <a:off x="3888242" y="1350613"/>
            <a:ext cx="2309358"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Client request-response</a:t>
            </a:r>
          </a:p>
        </p:txBody>
      </p:sp>
      <p:sp>
        <p:nvSpPr>
          <p:cNvPr id="15" name="TextBox 14">
            <a:extLst>
              <a:ext uri="{FF2B5EF4-FFF2-40B4-BE49-F238E27FC236}">
                <a16:creationId xmlns:a16="http://schemas.microsoft.com/office/drawing/2014/main" id="{F2BC25FA-5028-C6FC-BE21-EF109BD91364}"/>
              </a:ext>
            </a:extLst>
          </p:cNvPr>
          <p:cNvSpPr txBox="1"/>
          <p:nvPr/>
        </p:nvSpPr>
        <p:spPr>
          <a:xfrm>
            <a:off x="8258589" y="1350613"/>
            <a:ext cx="2503357"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Exception Handling</a:t>
            </a:r>
          </a:p>
        </p:txBody>
      </p:sp>
      <p:pic>
        <p:nvPicPr>
          <p:cNvPr id="7" name="Picture 6">
            <a:extLst>
              <a:ext uri="{FF2B5EF4-FFF2-40B4-BE49-F238E27FC236}">
                <a16:creationId xmlns:a16="http://schemas.microsoft.com/office/drawing/2014/main" id="{FD51F1C2-1D27-CE2F-FE4A-27162522FCAA}"/>
              </a:ext>
            </a:extLst>
          </p:cNvPr>
          <p:cNvPicPr>
            <a:picLocks noChangeAspect="1"/>
          </p:cNvPicPr>
          <p:nvPr/>
        </p:nvPicPr>
        <p:blipFill>
          <a:blip r:embed="rId6"/>
          <a:stretch>
            <a:fillRect/>
          </a:stretch>
        </p:blipFill>
        <p:spPr>
          <a:xfrm>
            <a:off x="6685400" y="1639338"/>
            <a:ext cx="5376685" cy="2273932"/>
          </a:xfrm>
          <a:prstGeom prst="rect">
            <a:avLst/>
          </a:prstGeom>
        </p:spPr>
      </p:pic>
      <p:pic>
        <p:nvPicPr>
          <p:cNvPr id="16" name="Picture 15">
            <a:extLst>
              <a:ext uri="{FF2B5EF4-FFF2-40B4-BE49-F238E27FC236}">
                <a16:creationId xmlns:a16="http://schemas.microsoft.com/office/drawing/2014/main" id="{DC4434CB-0D3D-FE55-8951-B45E5C8746E3}"/>
              </a:ext>
            </a:extLst>
          </p:cNvPr>
          <p:cNvPicPr>
            <a:picLocks noChangeAspect="1"/>
          </p:cNvPicPr>
          <p:nvPr/>
        </p:nvPicPr>
        <p:blipFill>
          <a:blip r:embed="rId7"/>
          <a:stretch>
            <a:fillRect/>
          </a:stretch>
        </p:blipFill>
        <p:spPr>
          <a:xfrm>
            <a:off x="6685400" y="4020457"/>
            <a:ext cx="5376685" cy="2764972"/>
          </a:xfrm>
          <a:prstGeom prst="rect">
            <a:avLst/>
          </a:prstGeom>
        </p:spPr>
      </p:pic>
    </p:spTree>
    <p:extLst>
      <p:ext uri="{BB962C8B-B14F-4D97-AF65-F5344CB8AC3E}">
        <p14:creationId xmlns:p14="http://schemas.microsoft.com/office/powerpoint/2010/main" val="4278196989"/>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944835" y="908345"/>
            <a:ext cx="230233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SonarQube Inspection</a:t>
            </a:r>
          </a:p>
        </p:txBody>
      </p:sp>
      <p:pic>
        <p:nvPicPr>
          <p:cNvPr id="15" name="Picture 14">
            <a:extLst>
              <a:ext uri="{FF2B5EF4-FFF2-40B4-BE49-F238E27FC236}">
                <a16:creationId xmlns:a16="http://schemas.microsoft.com/office/drawing/2014/main" id="{FA67BD38-4DCE-D0D5-0967-6B05540207D8}"/>
              </a:ext>
            </a:extLst>
          </p:cNvPr>
          <p:cNvPicPr>
            <a:picLocks noChangeAspect="1"/>
          </p:cNvPicPr>
          <p:nvPr/>
        </p:nvPicPr>
        <p:blipFill>
          <a:blip r:embed="rId4"/>
          <a:stretch>
            <a:fillRect/>
          </a:stretch>
        </p:blipFill>
        <p:spPr>
          <a:xfrm>
            <a:off x="101600" y="1326454"/>
            <a:ext cx="12090399" cy="5531546"/>
          </a:xfrm>
          <a:prstGeom prst="rect">
            <a:avLst/>
          </a:prstGeom>
        </p:spPr>
      </p:pic>
    </p:spTree>
    <p:extLst>
      <p:ext uri="{BB962C8B-B14F-4D97-AF65-F5344CB8AC3E}">
        <p14:creationId xmlns:p14="http://schemas.microsoft.com/office/powerpoint/2010/main" val="311276636"/>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8776E258-07B7-D5D9-7396-35BF7029BD2A}"/>
              </a:ext>
            </a:extLst>
          </p:cNvPr>
          <p:cNvSpPr txBox="1"/>
          <p:nvPr/>
        </p:nvSpPr>
        <p:spPr>
          <a:xfrm>
            <a:off x="0" y="1096824"/>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CURL RESPONSE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75C7C632-8BE3-4EF6-CEE9-4D028AEE174A}"/>
              </a:ext>
            </a:extLst>
          </p:cNvPr>
          <p:cNvPicPr>
            <a:picLocks noChangeAspect="1"/>
          </p:cNvPicPr>
          <p:nvPr/>
        </p:nvPicPr>
        <p:blipFill>
          <a:blip r:embed="rId4"/>
          <a:stretch>
            <a:fillRect/>
          </a:stretch>
        </p:blipFill>
        <p:spPr>
          <a:xfrm>
            <a:off x="333829" y="1641857"/>
            <a:ext cx="10244309" cy="5020199"/>
          </a:xfrm>
          <a:prstGeom prst="rect">
            <a:avLst/>
          </a:prstGeom>
        </p:spPr>
      </p:pic>
    </p:spTree>
    <p:extLst>
      <p:ext uri="{BB962C8B-B14F-4D97-AF65-F5344CB8AC3E}">
        <p14:creationId xmlns:p14="http://schemas.microsoft.com/office/powerpoint/2010/main" val="230037471"/>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F48C7589-5175-80A3-E0DC-BF075B972D78}"/>
              </a:ext>
            </a:extLst>
          </p:cNvPr>
          <p:cNvSpPr txBox="1"/>
          <p:nvPr/>
        </p:nvSpPr>
        <p:spPr>
          <a:xfrm>
            <a:off x="2888343" y="2721114"/>
            <a:ext cx="6415314" cy="7078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srgbClr val="4472C4"/>
                </a:solidFill>
                <a:effectLst/>
                <a:uLnTx/>
                <a:uFillTx/>
                <a:latin typeface="Arial Black" panose="020B0A04020102020204" pitchFamily="34" charset="0"/>
                <a:ea typeface="+mn-ea"/>
                <a:cs typeface="+mn-cs"/>
              </a:rPr>
              <a:t>THANK YOU</a:t>
            </a:r>
          </a:p>
        </p:txBody>
      </p:sp>
    </p:spTree>
    <p:extLst>
      <p:ext uri="{BB962C8B-B14F-4D97-AF65-F5344CB8AC3E}">
        <p14:creationId xmlns:p14="http://schemas.microsoft.com/office/powerpoint/2010/main" val="42563689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792757"/>
            <a:ext cx="10254860" cy="5181227"/>
          </a:xfrm>
          <a:prstGeom prst="rect">
            <a:avLst/>
          </a:prstGeom>
          <a:noFill/>
        </p:spPr>
        <p:txBody>
          <a:bodyPr wrap="square">
            <a:spAutoFit/>
          </a:bodyPr>
          <a:lstStyle/>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Our project is an implementation of a REST web service that provides READ operations for accessing employee data in a database in a secure manner. </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application is built using Spring Boot framework, which allows for quick and easy development of web applications and also provides additional benefits such as Rapid Application Development, minimal configuration, </a:t>
            </a:r>
            <a:r>
              <a:rPr lang="en-US" sz="1700" dirty="0">
                <a:latin typeface="Times New Roman" panose="02020603050405020304" pitchFamily="18" charset="0"/>
                <a:ea typeface="Arial" panose="020B0604020202020204" pitchFamily="34" charset="0"/>
              </a:rPr>
              <a:t>e</a:t>
            </a:r>
            <a:r>
              <a:rPr lang="en-US" sz="1700" dirty="0">
                <a:effectLst/>
                <a:latin typeface="Times New Roman" panose="02020603050405020304" pitchFamily="18" charset="0"/>
                <a:ea typeface="Arial" panose="020B0604020202020204" pitchFamily="34" charset="0"/>
              </a:rPr>
              <a:t>mbedded server, easy i</a:t>
            </a:r>
            <a:r>
              <a:rPr lang="en-US" sz="1700" dirty="0">
                <a:latin typeface="Times New Roman" panose="02020603050405020304" pitchFamily="18" charset="0"/>
                <a:ea typeface="Arial" panose="020B0604020202020204" pitchFamily="34" charset="0"/>
              </a:rPr>
              <a:t>ntegration with other Spring frameworks such as Spring MVC, Spring Security etc.</a:t>
            </a:r>
            <a:endParaRPr lang="en-US" sz="1700" dirty="0">
              <a:effectLst/>
              <a:latin typeface="Times New Roman" panose="02020603050405020304" pitchFamily="18" charset="0"/>
              <a:ea typeface="Arial" panose="020B0604020202020204" pitchFamily="34" charset="0"/>
            </a:endParaRP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REST API is secured using Bouncy Castle security provider which offers a wid</a:t>
            </a:r>
            <a:r>
              <a:rPr lang="en-US" sz="1700" dirty="0">
                <a:latin typeface="Times New Roman" panose="02020603050405020304" pitchFamily="18" charset="0"/>
                <a:ea typeface="Arial" panose="020B0604020202020204" pitchFamily="34" charset="0"/>
              </a:rPr>
              <a:t>e range of security benefits including data encryption and decryption. The Rest API is secured using AES – 256 bits to secure Employee data. The algorithm was standardized by NIST (National Institute of Standards and Technology) in 2001 and is considered to be one of the most secure encryption algorithms available today.</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A PKCS12 keystore was used to generate HTTPS server for Spring Boot, providing secure communication over the internet. PKCS12 is a format for storing keys and self-signed certificates.</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logging feature records the date-timestamp for every time the web service is called, and the log file is rotated if the size exceeds 1 MB or if the day changes. The logging feature uses logback.xml file as configuration file.</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For testing th</a:t>
            </a:r>
            <a:r>
              <a:rPr lang="en-US" sz="1700" dirty="0">
                <a:latin typeface="Times New Roman" panose="02020603050405020304" pitchFamily="18" charset="0"/>
                <a:ea typeface="Arial" panose="020B0604020202020204" pitchFamily="34" charset="0"/>
              </a:rPr>
              <a:t>e Rest API, </a:t>
            </a:r>
            <a:r>
              <a:rPr lang="en-US" sz="1700" dirty="0">
                <a:effectLst/>
                <a:latin typeface="Times New Roman" panose="02020603050405020304" pitchFamily="18" charset="0"/>
                <a:ea typeface="Arial" panose="020B0604020202020204" pitchFamily="34" charset="0"/>
              </a:rPr>
              <a:t>Junit with Mockito is implemented which tests the service layer by creating mock objects to simulate behavior of dependencies for isolated and faster testing.</a:t>
            </a:r>
          </a:p>
          <a:p>
            <a:pPr>
              <a:lnSpc>
                <a:spcPct val="115000"/>
              </a:lnSpc>
            </a:pPr>
            <a:endParaRPr lang="en-IN" sz="1700" dirty="0">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204441" y="1142352"/>
            <a:ext cx="10540639"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Implementing a Secure REST API for Employee Management System using Spring Boot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02511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364099" y="1294031"/>
            <a:ext cx="329350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STACK </a:t>
            </a:r>
            <a:endPar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C68422-664D-2E3D-5E9C-B2C547E21CE8}"/>
              </a:ext>
            </a:extLst>
          </p:cNvPr>
          <p:cNvSpPr txBox="1"/>
          <p:nvPr/>
        </p:nvSpPr>
        <p:spPr>
          <a:xfrm>
            <a:off x="217505" y="1906190"/>
            <a:ext cx="11406987" cy="4770537"/>
          </a:xfrm>
          <a:prstGeom prst="rect">
            <a:avLst/>
          </a:prstGeom>
          <a:noFill/>
        </p:spPr>
        <p:txBody>
          <a:bodyPr wrap="square" rtlCol="0">
            <a:spAutoFit/>
          </a:bodyPr>
          <a:lstStyle/>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Java language and Spring Boot frameworks are used to develop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Spring Web and Spring Data JPA are used for web development and database access, respectively.</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Bouncy Castle security provider is used to secure the API.</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Logback framework is used for logging data every time</a:t>
            </a:r>
            <a:r>
              <a:rPr lang="en-US" sz="1600" dirty="0">
                <a:latin typeface="Arial" panose="020B0604020202020204" pitchFamily="34" charset="0"/>
                <a:cs typeface="Arial" panose="020B0604020202020204" pitchFamily="34" charset="0"/>
              </a:rPr>
              <a:t> REST webservice is called.</a:t>
            </a: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Self-signed Certificate is used to get access to Https Protocol for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JUnit tests with Mockito are used to test the service layer.</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Git is used as the version control system.</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Jenkins is used for continuous integration and deployment.</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Docker is used to containerize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 Kubernetes is used to deploy and manage the containers.</a:t>
            </a:r>
          </a:p>
        </p:txBody>
      </p:sp>
    </p:spTree>
    <p:extLst>
      <p:ext uri="{BB962C8B-B14F-4D97-AF65-F5344CB8AC3E}">
        <p14:creationId xmlns:p14="http://schemas.microsoft.com/office/powerpoint/2010/main" val="108035900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1237323" cy="739343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Back-end: The back-end of the application will be developed using Java programming language with Spring Boot framework, Spring Web, Spring Data JPA, and Bouncy Castle security provider. The back-end will handle all the business logic, data validation, and database interactions. </a:t>
            </a:r>
            <a:r>
              <a:rPr lang="en-US" dirty="0">
                <a:latin typeface="Times New Roman" panose="02020603050405020304" pitchFamily="18" charset="0"/>
                <a:ea typeface="Arial" panose="020B0604020202020204" pitchFamily="34" charset="0"/>
              </a:rPr>
              <a:t>The back-end will handle all the heavy load of processing the data and sending the appropriate response to the client.</a:t>
            </a: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Database: The database component of the application will be designed using MySQL. The Employee table with three columns (EmployeeID, EmployeeName, DateOfBirth) will be created to store the employee information for the Employee Management System.</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Security: The security component of the application will use HTTPS protocol with self-signed PKCS12 keystore to secure communication between the client and server. The security architecture of the web service involves providing secure environment for transfer of sensitive data between the webservice and the client.</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Continuous Integration and Deployment: The application will be deployed using Docker containers on a Kubernetes cluster, with CI/CD pipeline implemented using GitHub and Jenkins. Overall, continuous integration and development process ensures that the code changes are automatically tested, built, and deployed to your target environment in an efficient and reliable manner. This ensures automation of repetitive tasks and also reduces the chances of human error affecting development and deployment lifecycle.</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0320701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style>
          <a:lnRef idx="2">
            <a:schemeClr val="accent2"/>
          </a:lnRef>
          <a:fillRef idx="1">
            <a:schemeClr val="lt1"/>
          </a:fillRef>
          <a:effectRef idx="0">
            <a:schemeClr val="accent2"/>
          </a:effectRef>
          <a:fontRef idx="minor">
            <a:schemeClr val="dk1"/>
          </a:fontRef>
        </p:style>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2" name="Rectangle: Rounded Corners 1">
            <a:extLst>
              <a:ext uri="{FF2B5EF4-FFF2-40B4-BE49-F238E27FC236}">
                <a16:creationId xmlns:a16="http://schemas.microsoft.com/office/drawing/2014/main" id="{50B8F9E1-2FB3-30C0-7E43-76D713B180FA}"/>
              </a:ext>
            </a:extLst>
          </p:cNvPr>
          <p:cNvSpPr/>
          <p:nvPr/>
        </p:nvSpPr>
        <p:spPr>
          <a:xfrm>
            <a:off x="435430" y="3673162"/>
            <a:ext cx="1727200" cy="856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7" name="Rectangle 6">
            <a:extLst>
              <a:ext uri="{FF2B5EF4-FFF2-40B4-BE49-F238E27FC236}">
                <a16:creationId xmlns:a16="http://schemas.microsoft.com/office/drawing/2014/main" id="{AB0153E5-3B70-8499-8789-87B120E2A930}"/>
              </a:ext>
            </a:extLst>
          </p:cNvPr>
          <p:cNvSpPr/>
          <p:nvPr/>
        </p:nvSpPr>
        <p:spPr>
          <a:xfrm>
            <a:off x="4020457" y="3689280"/>
            <a:ext cx="1524000" cy="8563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CONTROLLER</a:t>
            </a:r>
          </a:p>
        </p:txBody>
      </p:sp>
      <p:sp>
        <p:nvSpPr>
          <p:cNvPr id="9" name="Oval 8">
            <a:extLst>
              <a:ext uri="{FF2B5EF4-FFF2-40B4-BE49-F238E27FC236}">
                <a16:creationId xmlns:a16="http://schemas.microsoft.com/office/drawing/2014/main" id="{6869D63F-37D2-07BD-D7CA-E4143C471071}"/>
              </a:ext>
            </a:extLst>
          </p:cNvPr>
          <p:cNvSpPr/>
          <p:nvPr/>
        </p:nvSpPr>
        <p:spPr>
          <a:xfrm>
            <a:off x="4158342" y="5273640"/>
            <a:ext cx="1248229" cy="856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DTO</a:t>
            </a:r>
          </a:p>
        </p:txBody>
      </p:sp>
      <p:sp>
        <p:nvSpPr>
          <p:cNvPr id="11" name="Rectangle 10">
            <a:extLst>
              <a:ext uri="{FF2B5EF4-FFF2-40B4-BE49-F238E27FC236}">
                <a16:creationId xmlns:a16="http://schemas.microsoft.com/office/drawing/2014/main" id="{FA6472BE-6039-5DF1-5BAE-BE627E9121DD}"/>
              </a:ext>
            </a:extLst>
          </p:cNvPr>
          <p:cNvSpPr/>
          <p:nvPr/>
        </p:nvSpPr>
        <p:spPr>
          <a:xfrm>
            <a:off x="6357257" y="3689280"/>
            <a:ext cx="1422400" cy="8665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600" dirty="0">
                <a:solidFill>
                  <a:schemeClr val="tx1"/>
                </a:solidFill>
              </a:rPr>
              <a:t>SERVICE LAYER</a:t>
            </a:r>
          </a:p>
        </p:txBody>
      </p:sp>
      <p:sp>
        <p:nvSpPr>
          <p:cNvPr id="12" name="Rectangle 11">
            <a:extLst>
              <a:ext uri="{FF2B5EF4-FFF2-40B4-BE49-F238E27FC236}">
                <a16:creationId xmlns:a16="http://schemas.microsoft.com/office/drawing/2014/main" id="{36405C77-D94C-A7CB-ADB5-2AC869BF06C0}"/>
              </a:ext>
            </a:extLst>
          </p:cNvPr>
          <p:cNvSpPr/>
          <p:nvPr/>
        </p:nvSpPr>
        <p:spPr>
          <a:xfrm>
            <a:off x="9013372" y="3679026"/>
            <a:ext cx="1422400" cy="8665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tx1"/>
                </a:solidFill>
              </a:rPr>
              <a:t>MODEL</a:t>
            </a:r>
          </a:p>
        </p:txBody>
      </p:sp>
      <p:sp>
        <p:nvSpPr>
          <p:cNvPr id="13" name="Cylinder 12">
            <a:extLst>
              <a:ext uri="{FF2B5EF4-FFF2-40B4-BE49-F238E27FC236}">
                <a16:creationId xmlns:a16="http://schemas.microsoft.com/office/drawing/2014/main" id="{C98BD470-A125-3613-09CD-74DFB333A6D2}"/>
              </a:ext>
            </a:extLst>
          </p:cNvPr>
          <p:cNvSpPr/>
          <p:nvPr/>
        </p:nvSpPr>
        <p:spPr>
          <a:xfrm>
            <a:off x="7779657" y="4998241"/>
            <a:ext cx="1248229" cy="16355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20000"/>
                    <a:lumOff val="80000"/>
                  </a:schemeClr>
                </a:solidFill>
              </a:rPr>
              <a:t>DATABASE</a:t>
            </a:r>
          </a:p>
        </p:txBody>
      </p:sp>
      <p:sp>
        <p:nvSpPr>
          <p:cNvPr id="14" name="Rectangle: Rounded Corners 13">
            <a:extLst>
              <a:ext uri="{FF2B5EF4-FFF2-40B4-BE49-F238E27FC236}">
                <a16:creationId xmlns:a16="http://schemas.microsoft.com/office/drawing/2014/main" id="{B2A9F429-132E-8501-31BF-E3E0E79D9515}"/>
              </a:ext>
            </a:extLst>
          </p:cNvPr>
          <p:cNvSpPr/>
          <p:nvPr/>
        </p:nvSpPr>
        <p:spPr>
          <a:xfrm>
            <a:off x="5863774" y="2322334"/>
            <a:ext cx="2278742" cy="4896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JpaSpecificationExecutor</a:t>
            </a:r>
          </a:p>
        </p:txBody>
      </p:sp>
      <p:sp>
        <p:nvSpPr>
          <p:cNvPr id="15" name="Rectangle: Rounded Corners 14">
            <a:extLst>
              <a:ext uri="{FF2B5EF4-FFF2-40B4-BE49-F238E27FC236}">
                <a16:creationId xmlns:a16="http://schemas.microsoft.com/office/drawing/2014/main" id="{7497973C-D413-D6E0-8EC6-5BCF9AD0FBEE}"/>
              </a:ext>
            </a:extLst>
          </p:cNvPr>
          <p:cNvSpPr/>
          <p:nvPr/>
        </p:nvSpPr>
        <p:spPr>
          <a:xfrm>
            <a:off x="5863774" y="1551855"/>
            <a:ext cx="2278742" cy="4896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JpaRepository</a:t>
            </a:r>
          </a:p>
        </p:txBody>
      </p:sp>
      <p:cxnSp>
        <p:nvCxnSpPr>
          <p:cNvPr id="21" name="Straight Arrow Connector 20">
            <a:extLst>
              <a:ext uri="{FF2B5EF4-FFF2-40B4-BE49-F238E27FC236}">
                <a16:creationId xmlns:a16="http://schemas.microsoft.com/office/drawing/2014/main" id="{1BD2FFDB-42A9-B183-6EF5-A3F89548B208}"/>
              </a:ext>
            </a:extLst>
          </p:cNvPr>
          <p:cNvCxnSpPr>
            <a:cxnSpLocks/>
            <a:stCxn id="15" idx="2"/>
            <a:endCxn id="14" idx="0"/>
          </p:cNvCxnSpPr>
          <p:nvPr/>
        </p:nvCxnSpPr>
        <p:spPr>
          <a:xfrm>
            <a:off x="7003145" y="2041497"/>
            <a:ext cx="0" cy="2808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or: Elbow 32">
            <a:extLst>
              <a:ext uri="{FF2B5EF4-FFF2-40B4-BE49-F238E27FC236}">
                <a16:creationId xmlns:a16="http://schemas.microsoft.com/office/drawing/2014/main" id="{DD66F0CC-6DA0-18EF-D9C4-5D1D76BC91FA}"/>
              </a:ext>
            </a:extLst>
          </p:cNvPr>
          <p:cNvCxnSpPr>
            <a:stCxn id="11" idx="2"/>
            <a:endCxn id="13" idx="2"/>
          </p:cNvCxnSpPr>
          <p:nvPr/>
        </p:nvCxnSpPr>
        <p:spPr>
          <a:xfrm rot="16200000" flipH="1">
            <a:off x="6793996" y="4830338"/>
            <a:ext cx="1260122" cy="711200"/>
          </a:xfrm>
          <a:prstGeom prst="bentConnector2">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35" name="Connector: Elbow 34">
            <a:extLst>
              <a:ext uri="{FF2B5EF4-FFF2-40B4-BE49-F238E27FC236}">
                <a16:creationId xmlns:a16="http://schemas.microsoft.com/office/drawing/2014/main" id="{E55F5D5C-3219-249F-F75B-1443FA61A53F}"/>
              </a:ext>
            </a:extLst>
          </p:cNvPr>
          <p:cNvCxnSpPr>
            <a:stCxn id="12" idx="2"/>
            <a:endCxn id="13" idx="4"/>
          </p:cNvCxnSpPr>
          <p:nvPr/>
        </p:nvCxnSpPr>
        <p:spPr>
          <a:xfrm rot="5400000">
            <a:off x="8741041" y="4832468"/>
            <a:ext cx="1270376" cy="696686"/>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8202DB1A-415D-14FC-46F3-D4D7F445FA36}"/>
              </a:ext>
            </a:extLst>
          </p:cNvPr>
          <p:cNvCxnSpPr>
            <a:stCxn id="7" idx="2"/>
            <a:endCxn id="9" idx="0"/>
          </p:cNvCxnSpPr>
          <p:nvPr/>
        </p:nvCxnSpPr>
        <p:spPr>
          <a:xfrm>
            <a:off x="4782457" y="4545623"/>
            <a:ext cx="0" cy="728017"/>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3D7532F7-2A06-1D5F-17A7-7023A1FBC9BA}"/>
              </a:ext>
            </a:extLst>
          </p:cNvPr>
          <p:cNvCxnSpPr>
            <a:cxnSpLocks/>
          </p:cNvCxnSpPr>
          <p:nvPr/>
        </p:nvCxnSpPr>
        <p:spPr>
          <a:xfrm>
            <a:off x="2162630" y="4017874"/>
            <a:ext cx="1857827" cy="1611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Speech Bubble: Rectangle 42">
            <a:extLst>
              <a:ext uri="{FF2B5EF4-FFF2-40B4-BE49-F238E27FC236}">
                <a16:creationId xmlns:a16="http://schemas.microsoft.com/office/drawing/2014/main" id="{3F9364A1-28DC-E418-1621-483380249F9F}"/>
              </a:ext>
            </a:extLst>
          </p:cNvPr>
          <p:cNvSpPr/>
          <p:nvPr/>
        </p:nvSpPr>
        <p:spPr>
          <a:xfrm>
            <a:off x="9013372" y="1466811"/>
            <a:ext cx="1415142" cy="752900"/>
          </a:xfrm>
          <a:prstGeom prst="wedgeRect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100" dirty="0">
                <a:latin typeface="Arial" panose="020B0604020202020204" pitchFamily="34" charset="0"/>
                <a:cs typeface="Arial" panose="020B0604020202020204" pitchFamily="34" charset="0"/>
              </a:rPr>
              <a:t>JPA Repository interface provides CRUD operations</a:t>
            </a:r>
          </a:p>
        </p:txBody>
      </p:sp>
      <p:cxnSp>
        <p:nvCxnSpPr>
          <p:cNvPr id="46" name="Connector: Curved 45">
            <a:extLst>
              <a:ext uri="{FF2B5EF4-FFF2-40B4-BE49-F238E27FC236}">
                <a16:creationId xmlns:a16="http://schemas.microsoft.com/office/drawing/2014/main" id="{8F4F5458-4A3E-D18D-1C21-60CDA783E79F}"/>
              </a:ext>
            </a:extLst>
          </p:cNvPr>
          <p:cNvCxnSpPr>
            <a:cxnSpLocks/>
            <a:endCxn id="43" idx="4"/>
          </p:cNvCxnSpPr>
          <p:nvPr/>
        </p:nvCxnSpPr>
        <p:spPr>
          <a:xfrm>
            <a:off x="8157026" y="1931114"/>
            <a:ext cx="1269100" cy="382710"/>
          </a:xfrm>
          <a:prstGeom prst="curvedConnector4">
            <a:avLst>
              <a:gd name="adj1" fmla="val 33738"/>
              <a:gd name="adj2" fmla="val 15973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Speech Bubble: Rectangle 50">
            <a:extLst>
              <a:ext uri="{FF2B5EF4-FFF2-40B4-BE49-F238E27FC236}">
                <a16:creationId xmlns:a16="http://schemas.microsoft.com/office/drawing/2014/main" id="{667F1178-DF93-C679-E615-994ADDE9B52D}"/>
              </a:ext>
            </a:extLst>
          </p:cNvPr>
          <p:cNvSpPr/>
          <p:nvPr/>
        </p:nvSpPr>
        <p:spPr>
          <a:xfrm>
            <a:off x="10708640" y="1956059"/>
            <a:ext cx="1219198" cy="855918"/>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JPA Specification executor interface allows dynamic queries</a:t>
            </a:r>
          </a:p>
        </p:txBody>
      </p:sp>
      <p:cxnSp>
        <p:nvCxnSpPr>
          <p:cNvPr id="53" name="Connector: Curved 52">
            <a:extLst>
              <a:ext uri="{FF2B5EF4-FFF2-40B4-BE49-F238E27FC236}">
                <a16:creationId xmlns:a16="http://schemas.microsoft.com/office/drawing/2014/main" id="{898DBAC5-53A7-84CD-39C6-5BA8A92701F0}"/>
              </a:ext>
            </a:extLst>
          </p:cNvPr>
          <p:cNvCxnSpPr>
            <a:cxnSpLocks/>
            <a:stCxn id="14" idx="3"/>
            <a:endCxn id="51" idx="4"/>
          </p:cNvCxnSpPr>
          <p:nvPr/>
        </p:nvCxnSpPr>
        <p:spPr>
          <a:xfrm>
            <a:off x="8142516" y="2567156"/>
            <a:ext cx="2921727" cy="351811"/>
          </a:xfrm>
          <a:prstGeom prst="curvedConnector4">
            <a:avLst>
              <a:gd name="adj1" fmla="val 43915"/>
              <a:gd name="adj2" fmla="val 164978"/>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6392909-FA93-6CE2-A2F4-64F589FACBF0}"/>
              </a:ext>
            </a:extLst>
          </p:cNvPr>
          <p:cNvSpPr txBox="1"/>
          <p:nvPr/>
        </p:nvSpPr>
        <p:spPr>
          <a:xfrm>
            <a:off x="9426126" y="5046385"/>
            <a:ext cx="894629"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JPA Entity</a:t>
            </a:r>
          </a:p>
        </p:txBody>
      </p:sp>
      <p:cxnSp>
        <p:nvCxnSpPr>
          <p:cNvPr id="61" name="Straight Arrow Connector 60">
            <a:extLst>
              <a:ext uri="{FF2B5EF4-FFF2-40B4-BE49-F238E27FC236}">
                <a16:creationId xmlns:a16="http://schemas.microsoft.com/office/drawing/2014/main" id="{174684DF-3BA9-08FB-90AC-ABED77DBAF42}"/>
              </a:ext>
            </a:extLst>
          </p:cNvPr>
          <p:cNvCxnSpPr>
            <a:endCxn id="11" idx="1"/>
          </p:cNvCxnSpPr>
          <p:nvPr/>
        </p:nvCxnSpPr>
        <p:spPr>
          <a:xfrm>
            <a:off x="5544457" y="4122578"/>
            <a:ext cx="812800" cy="1"/>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62" name="TextBox 61">
            <a:extLst>
              <a:ext uri="{FF2B5EF4-FFF2-40B4-BE49-F238E27FC236}">
                <a16:creationId xmlns:a16="http://schemas.microsoft.com/office/drawing/2014/main" id="{567939B9-BC85-5A87-51AA-53887C7EEBAC}"/>
              </a:ext>
            </a:extLst>
          </p:cNvPr>
          <p:cNvSpPr txBox="1"/>
          <p:nvPr/>
        </p:nvSpPr>
        <p:spPr>
          <a:xfrm>
            <a:off x="7068456" y="3455993"/>
            <a:ext cx="1422399" cy="246221"/>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rPr>
              <a:t>Dependency injection</a:t>
            </a:r>
          </a:p>
        </p:txBody>
      </p:sp>
      <p:cxnSp>
        <p:nvCxnSpPr>
          <p:cNvPr id="64" name="Straight Arrow Connector 63">
            <a:extLst>
              <a:ext uri="{FF2B5EF4-FFF2-40B4-BE49-F238E27FC236}">
                <a16:creationId xmlns:a16="http://schemas.microsoft.com/office/drawing/2014/main" id="{609081F8-A17B-82DC-3AF2-ADF29545B16E}"/>
              </a:ext>
            </a:extLst>
          </p:cNvPr>
          <p:cNvCxnSpPr>
            <a:stCxn id="11" idx="3"/>
            <a:endCxn id="12" idx="1"/>
          </p:cNvCxnSpPr>
          <p:nvPr/>
        </p:nvCxnSpPr>
        <p:spPr>
          <a:xfrm flipV="1">
            <a:off x="7779657" y="4112325"/>
            <a:ext cx="1233715" cy="10254"/>
          </a:xfrm>
          <a:prstGeom prst="straightConnector1">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8" name="Rectangle 67">
            <a:extLst>
              <a:ext uri="{FF2B5EF4-FFF2-40B4-BE49-F238E27FC236}">
                <a16:creationId xmlns:a16="http://schemas.microsoft.com/office/drawing/2014/main" id="{2DFA372F-6FA6-DC2A-1C89-F6461C9FD2FC}"/>
              </a:ext>
            </a:extLst>
          </p:cNvPr>
          <p:cNvSpPr/>
          <p:nvPr/>
        </p:nvSpPr>
        <p:spPr>
          <a:xfrm>
            <a:off x="6074228" y="3023435"/>
            <a:ext cx="1872343" cy="41814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50" dirty="0">
                <a:solidFill>
                  <a:schemeClr val="tx1"/>
                </a:solidFill>
                <a:latin typeface="Arial" panose="020B0604020202020204" pitchFamily="34" charset="0"/>
                <a:cs typeface="Arial" panose="020B0604020202020204" pitchFamily="34" charset="0"/>
              </a:rPr>
              <a:t>Repository Interface</a:t>
            </a:r>
          </a:p>
        </p:txBody>
      </p:sp>
      <p:cxnSp>
        <p:nvCxnSpPr>
          <p:cNvPr id="70" name="Straight Arrow Connector 69">
            <a:extLst>
              <a:ext uri="{FF2B5EF4-FFF2-40B4-BE49-F238E27FC236}">
                <a16:creationId xmlns:a16="http://schemas.microsoft.com/office/drawing/2014/main" id="{F293DAB5-49BF-8D8E-CD49-B993069A9309}"/>
              </a:ext>
            </a:extLst>
          </p:cNvPr>
          <p:cNvCxnSpPr>
            <a:cxnSpLocks/>
            <a:stCxn id="14" idx="2"/>
            <a:endCxn id="68" idx="0"/>
          </p:cNvCxnSpPr>
          <p:nvPr/>
        </p:nvCxnSpPr>
        <p:spPr>
          <a:xfrm>
            <a:off x="7003145" y="2811977"/>
            <a:ext cx="7255" cy="21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FDC8743-7DB9-EC6C-C7D4-4C5E0F2F40A2}"/>
              </a:ext>
            </a:extLst>
          </p:cNvPr>
          <p:cNvCxnSpPr>
            <a:cxnSpLocks/>
            <a:stCxn id="68" idx="2"/>
          </p:cNvCxnSpPr>
          <p:nvPr/>
        </p:nvCxnSpPr>
        <p:spPr>
          <a:xfrm>
            <a:off x="7010400" y="3441578"/>
            <a:ext cx="0" cy="231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2632734-152C-6DA3-9A8D-0BD18F0E4933}"/>
              </a:ext>
            </a:extLst>
          </p:cNvPr>
          <p:cNvSpPr txBox="1"/>
          <p:nvPr/>
        </p:nvSpPr>
        <p:spPr>
          <a:xfrm>
            <a:off x="2418627" y="3772382"/>
            <a:ext cx="1117600" cy="261610"/>
          </a:xfrm>
          <a:prstGeom prst="rect">
            <a:avLst/>
          </a:prstGeom>
          <a:noFill/>
        </p:spPr>
        <p:txBody>
          <a:bodyPr wrap="square" rtlCol="0">
            <a:spAutoFit/>
          </a:bodyPr>
          <a:lstStyle/>
          <a:p>
            <a:r>
              <a:rPr lang="en-IN" sz="1100" i="1" dirty="0">
                <a:latin typeface="Arial" panose="020B0604020202020204" pitchFamily="34" charset="0"/>
                <a:cs typeface="Arial" panose="020B0604020202020204" pitchFamily="34" charset="0"/>
              </a:rPr>
              <a:t>Https Request</a:t>
            </a:r>
          </a:p>
        </p:txBody>
      </p:sp>
      <p:sp>
        <p:nvSpPr>
          <p:cNvPr id="86" name="TextBox 85">
            <a:extLst>
              <a:ext uri="{FF2B5EF4-FFF2-40B4-BE49-F238E27FC236}">
                <a16:creationId xmlns:a16="http://schemas.microsoft.com/office/drawing/2014/main" id="{50B4FEAF-EAEF-6FAC-2FA9-991860761EB6}"/>
              </a:ext>
            </a:extLst>
          </p:cNvPr>
          <p:cNvSpPr txBox="1"/>
          <p:nvPr/>
        </p:nvSpPr>
        <p:spPr>
          <a:xfrm>
            <a:off x="4698396" y="4801254"/>
            <a:ext cx="1793717"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AES-256 Data Encryption</a:t>
            </a:r>
          </a:p>
        </p:txBody>
      </p:sp>
      <p:sp>
        <p:nvSpPr>
          <p:cNvPr id="16" name="Rectangle 15">
            <a:extLst>
              <a:ext uri="{FF2B5EF4-FFF2-40B4-BE49-F238E27FC236}">
                <a16:creationId xmlns:a16="http://schemas.microsoft.com/office/drawing/2014/main" id="{C9632AB0-E228-11F8-A975-5E06805CF155}"/>
              </a:ext>
            </a:extLst>
          </p:cNvPr>
          <p:cNvSpPr/>
          <p:nvPr/>
        </p:nvSpPr>
        <p:spPr>
          <a:xfrm>
            <a:off x="2830288" y="1362754"/>
            <a:ext cx="9231083" cy="5386389"/>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50DD0E6F-44FA-2D91-E703-469B050BABB5}"/>
              </a:ext>
            </a:extLst>
          </p:cNvPr>
          <p:cNvCxnSpPr/>
          <p:nvPr/>
        </p:nvCxnSpPr>
        <p:spPr>
          <a:xfrm flipH="1">
            <a:off x="2180970" y="4368800"/>
            <a:ext cx="1839487"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A5A02B3B-5385-D2FB-ED88-5042D1A83C14}"/>
              </a:ext>
            </a:extLst>
          </p:cNvPr>
          <p:cNvSpPr txBox="1"/>
          <p:nvPr/>
        </p:nvSpPr>
        <p:spPr>
          <a:xfrm>
            <a:off x="2460068" y="4326218"/>
            <a:ext cx="921764" cy="246221"/>
          </a:xfrm>
          <a:prstGeom prst="rect">
            <a:avLst/>
          </a:prstGeom>
          <a:noFill/>
        </p:spPr>
        <p:txBody>
          <a:bodyPr wrap="square" rtlCol="0">
            <a:spAutoFit/>
          </a:bodyPr>
          <a:lstStyle/>
          <a:p>
            <a:r>
              <a:rPr lang="en-IN" sz="1000" i="1" dirty="0">
                <a:latin typeface="Arial" panose="020B0604020202020204" pitchFamily="34" charset="0"/>
                <a:cs typeface="Arial" panose="020B0604020202020204" pitchFamily="34" charset="0"/>
              </a:rPr>
              <a:t>Response</a:t>
            </a:r>
          </a:p>
        </p:txBody>
      </p:sp>
      <p:sp>
        <p:nvSpPr>
          <p:cNvPr id="36" name="TextBox 35">
            <a:extLst>
              <a:ext uri="{FF2B5EF4-FFF2-40B4-BE49-F238E27FC236}">
                <a16:creationId xmlns:a16="http://schemas.microsoft.com/office/drawing/2014/main" id="{D11FCB3C-ED3D-2450-F829-DD17D104D70A}"/>
              </a:ext>
            </a:extLst>
          </p:cNvPr>
          <p:cNvSpPr txBox="1"/>
          <p:nvPr/>
        </p:nvSpPr>
        <p:spPr>
          <a:xfrm>
            <a:off x="6480626" y="925721"/>
            <a:ext cx="188686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b="1" dirty="0">
                <a:latin typeface="Arial" panose="020B0604020202020204" pitchFamily="34" charset="0"/>
                <a:cs typeface="Arial" panose="020B0604020202020204" pitchFamily="34" charset="0"/>
              </a:rPr>
              <a:t>WEBSERVICE</a:t>
            </a:r>
          </a:p>
        </p:txBody>
      </p:sp>
      <p:sp>
        <p:nvSpPr>
          <p:cNvPr id="45" name="Left Brace 44">
            <a:extLst>
              <a:ext uri="{FF2B5EF4-FFF2-40B4-BE49-F238E27FC236}">
                <a16:creationId xmlns:a16="http://schemas.microsoft.com/office/drawing/2014/main" id="{F64B7F63-0F21-0741-A840-B3C6EB5F4E31}"/>
              </a:ext>
            </a:extLst>
          </p:cNvPr>
          <p:cNvSpPr/>
          <p:nvPr/>
        </p:nvSpPr>
        <p:spPr>
          <a:xfrm>
            <a:off x="1950069" y="1362754"/>
            <a:ext cx="392095" cy="15806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CC44D7A2-7DF9-A7D7-6603-1B0B80E62E04}"/>
              </a:ext>
            </a:extLst>
          </p:cNvPr>
          <p:cNvSpPr/>
          <p:nvPr/>
        </p:nvSpPr>
        <p:spPr>
          <a:xfrm>
            <a:off x="156614" y="1362754"/>
            <a:ext cx="1671286" cy="155621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500" i="1" dirty="0">
                <a:latin typeface="Bahnschrift" panose="020B0502040204020203" pitchFamily="34" charset="0"/>
              </a:rPr>
              <a:t>Architecture of Employee Management System</a:t>
            </a:r>
          </a:p>
        </p:txBody>
      </p:sp>
    </p:spTree>
    <p:extLst>
      <p:ext uri="{BB962C8B-B14F-4D97-AF65-F5344CB8AC3E}">
        <p14:creationId xmlns:p14="http://schemas.microsoft.com/office/powerpoint/2010/main" val="3872875109"/>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0319865" cy="378822"/>
          </a:xfrm>
          <a:prstGeom prst="rect">
            <a:avLst/>
          </a:prstGeom>
          <a:noFill/>
        </p:spPr>
        <p:txBody>
          <a:bodyPr wrap="square">
            <a:spAutoFit/>
          </a:bodyPr>
          <a:lstStyle/>
          <a:p>
            <a:pPr marL="285750" marR="0" lvl="0" indent="-285750" algn="just"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rPr>
              <a:t>Sequence diagram depicting the flow of information between the client and server during an HTTPS request.</a:t>
            </a:r>
            <a:endParaRPr kumimoji="0" lang="en-IN"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D0EB9A6-4AA5-B940-E2A6-30537F0DF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65" y="1649083"/>
            <a:ext cx="9797143" cy="4705577"/>
          </a:xfrm>
          <a:prstGeom prst="rect">
            <a:avLst/>
          </a:prstGeom>
        </p:spPr>
      </p:pic>
      <p:sp>
        <p:nvSpPr>
          <p:cNvPr id="2" name="Cylinder 1">
            <a:extLst>
              <a:ext uri="{FF2B5EF4-FFF2-40B4-BE49-F238E27FC236}">
                <a16:creationId xmlns:a16="http://schemas.microsoft.com/office/drawing/2014/main" id="{BEDBF13A-51F9-505F-D65C-B4F9E09D6BCC}"/>
              </a:ext>
            </a:extLst>
          </p:cNvPr>
          <p:cNvSpPr/>
          <p:nvPr/>
        </p:nvSpPr>
        <p:spPr>
          <a:xfrm>
            <a:off x="9869607" y="3294743"/>
            <a:ext cx="885265" cy="14078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a:t>
            </a:r>
          </a:p>
        </p:txBody>
      </p:sp>
      <p:sp>
        <p:nvSpPr>
          <p:cNvPr id="11" name="TextBox 10">
            <a:extLst>
              <a:ext uri="{FF2B5EF4-FFF2-40B4-BE49-F238E27FC236}">
                <a16:creationId xmlns:a16="http://schemas.microsoft.com/office/drawing/2014/main" id="{D5C9C772-1A11-E2B1-5C4D-E6E20CDD4FA5}"/>
              </a:ext>
            </a:extLst>
          </p:cNvPr>
          <p:cNvSpPr txBox="1"/>
          <p:nvPr/>
        </p:nvSpPr>
        <p:spPr>
          <a:xfrm>
            <a:off x="1033417" y="3024157"/>
            <a:ext cx="4496526"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HTTPS Request</a:t>
            </a: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a:p>
        </p:txBody>
      </p:sp>
    </p:spTree>
    <p:extLst>
      <p:ext uri="{BB962C8B-B14F-4D97-AF65-F5344CB8AC3E}">
        <p14:creationId xmlns:p14="http://schemas.microsoft.com/office/powerpoint/2010/main" val="3847756454"/>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BCB1EC68-A0F5-3CFF-38F0-24AACCDBCF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59568"/>
            <a:ext cx="12191999" cy="59984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330288-EB39-F34E-A948-38EA56F00773}"/>
              </a:ext>
            </a:extLst>
          </p:cNvPr>
          <p:cNvSpPr txBox="1"/>
          <p:nvPr/>
        </p:nvSpPr>
        <p:spPr>
          <a:xfrm>
            <a:off x="6995887" y="1044695"/>
            <a:ext cx="5196114"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Bahnschrift SemiBold" panose="020B0502040204020203" pitchFamily="34" charset="0"/>
              </a:rPr>
              <a:t>Class Diagram for Employee Management System</a:t>
            </a:r>
          </a:p>
        </p:txBody>
      </p:sp>
    </p:spTree>
    <p:extLst>
      <p:ext uri="{BB962C8B-B14F-4D97-AF65-F5344CB8AC3E}">
        <p14:creationId xmlns:p14="http://schemas.microsoft.com/office/powerpoint/2010/main" val="495068569"/>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1106</TotalTime>
  <Words>2431</Words>
  <Application>Microsoft Office PowerPoint</Application>
  <PresentationFormat>Widescreen</PresentationFormat>
  <Paragraphs>252</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Arial Black</vt:lpstr>
      <vt:lpstr>Bahnschrift</vt:lpstr>
      <vt:lpstr>Bahnschrift SemiBold</vt:lpstr>
      <vt:lpstr>Bahnschrift SemiBold Condensed</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Sahil Vishwakarma</cp:lastModifiedBy>
  <cp:revision>47</cp:revision>
  <dcterms:created xsi:type="dcterms:W3CDTF">2023-04-15T11:22:40Z</dcterms:created>
  <dcterms:modified xsi:type="dcterms:W3CDTF">2023-05-01T06:43:23Z</dcterms:modified>
</cp:coreProperties>
</file>