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7"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8" r:id="rId31"/>
    <p:sldId id="284" r:id="rId32"/>
    <p:sldId id="285" r:id="rId33"/>
    <p:sldId id="289" r:id="rId34"/>
    <p:sldId id="286"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hil Vishwakarma" initials="SV" lastIdx="1" clrIdx="0">
    <p:extLst>
      <p:ext uri="{19B8F6BF-5375-455C-9EA6-DF929625EA0E}">
        <p15:presenceInfo xmlns:p15="http://schemas.microsoft.com/office/powerpoint/2012/main" userId="818e7b402a52d3e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CCC887-C7B5-49BC-8293-06789659221F}" type="datetimeFigureOut">
              <a:rPr lang="en-IN" smtClean="0"/>
              <a:t>21-04-2023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B8C397-7C2C-49C2-9791-8EF1820EDC7C}" type="slidenum">
              <a:rPr lang="en-IN" smtClean="0"/>
              <a:t>‹#›</a:t>
            </a:fld>
            <a:endParaRPr lang="en-IN"/>
          </a:p>
        </p:txBody>
      </p:sp>
    </p:spTree>
    <p:extLst>
      <p:ext uri="{BB962C8B-B14F-4D97-AF65-F5344CB8AC3E}">
        <p14:creationId xmlns:p14="http://schemas.microsoft.com/office/powerpoint/2010/main" val="472473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2B8C397-7C2C-49C2-9791-8EF1820EDC7C}" type="slidenum">
              <a:rPr lang="en-IN" smtClean="0"/>
              <a:t>10</a:t>
            </a:fld>
            <a:endParaRPr lang="en-IN"/>
          </a:p>
        </p:txBody>
      </p:sp>
    </p:spTree>
    <p:extLst>
      <p:ext uri="{BB962C8B-B14F-4D97-AF65-F5344CB8AC3E}">
        <p14:creationId xmlns:p14="http://schemas.microsoft.com/office/powerpoint/2010/main" val="495076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2B8C397-7C2C-49C2-9791-8EF1820EDC7C}" type="slidenum">
              <a:rPr lang="en-IN" smtClean="0"/>
              <a:t>30</a:t>
            </a:fld>
            <a:endParaRPr lang="en-IN"/>
          </a:p>
        </p:txBody>
      </p:sp>
    </p:spTree>
    <p:extLst>
      <p:ext uri="{BB962C8B-B14F-4D97-AF65-F5344CB8AC3E}">
        <p14:creationId xmlns:p14="http://schemas.microsoft.com/office/powerpoint/2010/main" val="21090232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5DE8DC1-63A7-4600-A344-F726FB3FA676}" type="datetimeFigureOut">
              <a:rPr lang="en-IN" smtClean="0"/>
              <a:t>21-04-2023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A8E045C6-3D2D-4CDB-8186-37B6D7CC6F4E}" type="slidenum">
              <a:rPr lang="en-IN" smtClean="0"/>
              <a:t>‹#›</a:t>
            </a:fld>
            <a:endParaRPr lang="en-IN"/>
          </a:p>
        </p:txBody>
      </p:sp>
    </p:spTree>
    <p:extLst>
      <p:ext uri="{BB962C8B-B14F-4D97-AF65-F5344CB8AC3E}">
        <p14:creationId xmlns:p14="http://schemas.microsoft.com/office/powerpoint/2010/main" val="270532358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DE8DC1-63A7-4600-A344-F726FB3FA676}"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E045C6-3D2D-4CDB-8186-37B6D7CC6F4E}" type="slidenum">
              <a:rPr lang="en-IN" smtClean="0"/>
              <a:t>‹#›</a:t>
            </a:fld>
            <a:endParaRPr lang="en-IN"/>
          </a:p>
        </p:txBody>
      </p:sp>
    </p:spTree>
    <p:extLst>
      <p:ext uri="{BB962C8B-B14F-4D97-AF65-F5344CB8AC3E}">
        <p14:creationId xmlns:p14="http://schemas.microsoft.com/office/powerpoint/2010/main" val="3171399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DE8DC1-63A7-4600-A344-F726FB3FA676}"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E045C6-3D2D-4CDB-8186-37B6D7CC6F4E}" type="slidenum">
              <a:rPr lang="en-IN" smtClean="0"/>
              <a:t>‹#›</a:t>
            </a:fld>
            <a:endParaRPr lang="en-IN"/>
          </a:p>
        </p:txBody>
      </p:sp>
    </p:spTree>
    <p:extLst>
      <p:ext uri="{BB962C8B-B14F-4D97-AF65-F5344CB8AC3E}">
        <p14:creationId xmlns:p14="http://schemas.microsoft.com/office/powerpoint/2010/main" val="3397691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DE8DC1-63A7-4600-A344-F726FB3FA676}"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E045C6-3D2D-4CDB-8186-37B6D7CC6F4E}" type="slidenum">
              <a:rPr lang="en-IN" smtClean="0"/>
              <a:t>‹#›</a:t>
            </a:fld>
            <a:endParaRPr lang="en-IN"/>
          </a:p>
        </p:txBody>
      </p:sp>
    </p:spTree>
    <p:extLst>
      <p:ext uri="{BB962C8B-B14F-4D97-AF65-F5344CB8AC3E}">
        <p14:creationId xmlns:p14="http://schemas.microsoft.com/office/powerpoint/2010/main" val="3127090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DE8DC1-63A7-4600-A344-F726FB3FA676}"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E045C6-3D2D-4CDB-8186-37B6D7CC6F4E}" type="slidenum">
              <a:rPr lang="en-IN" smtClean="0"/>
              <a:t>‹#›</a:t>
            </a:fld>
            <a:endParaRPr lang="en-IN"/>
          </a:p>
        </p:txBody>
      </p:sp>
    </p:spTree>
    <p:extLst>
      <p:ext uri="{BB962C8B-B14F-4D97-AF65-F5344CB8AC3E}">
        <p14:creationId xmlns:p14="http://schemas.microsoft.com/office/powerpoint/2010/main" val="1578547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DE8DC1-63A7-4600-A344-F726FB3FA676}"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E045C6-3D2D-4CDB-8186-37B6D7CC6F4E}" type="slidenum">
              <a:rPr lang="en-IN" smtClean="0"/>
              <a:t>‹#›</a:t>
            </a:fld>
            <a:endParaRPr lang="en-IN"/>
          </a:p>
        </p:txBody>
      </p:sp>
    </p:spTree>
    <p:extLst>
      <p:ext uri="{BB962C8B-B14F-4D97-AF65-F5344CB8AC3E}">
        <p14:creationId xmlns:p14="http://schemas.microsoft.com/office/powerpoint/2010/main" val="2288599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DE8DC1-63A7-4600-A344-F726FB3FA676}"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E045C6-3D2D-4CDB-8186-37B6D7CC6F4E}" type="slidenum">
              <a:rPr lang="en-IN" smtClean="0"/>
              <a:t>‹#›</a:t>
            </a:fld>
            <a:endParaRPr lang="en-IN"/>
          </a:p>
        </p:txBody>
      </p:sp>
    </p:spTree>
    <p:extLst>
      <p:ext uri="{BB962C8B-B14F-4D97-AF65-F5344CB8AC3E}">
        <p14:creationId xmlns:p14="http://schemas.microsoft.com/office/powerpoint/2010/main" val="31091347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DE8DC1-63A7-4600-A344-F726FB3FA676}"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E045C6-3D2D-4CDB-8186-37B6D7CC6F4E}"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6928350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DE8DC1-63A7-4600-A344-F726FB3FA676}"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E045C6-3D2D-4CDB-8186-37B6D7CC6F4E}" type="slidenum">
              <a:rPr lang="en-IN" smtClean="0"/>
              <a:t>‹#›</a:t>
            </a:fld>
            <a:endParaRPr lang="en-IN"/>
          </a:p>
        </p:txBody>
      </p:sp>
    </p:spTree>
    <p:extLst>
      <p:ext uri="{BB962C8B-B14F-4D97-AF65-F5344CB8AC3E}">
        <p14:creationId xmlns:p14="http://schemas.microsoft.com/office/powerpoint/2010/main" val="709810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DE8DC1-63A7-4600-A344-F726FB3FA676}"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E045C6-3D2D-4CDB-8186-37B6D7CC6F4E}" type="slidenum">
              <a:rPr lang="en-IN" smtClean="0"/>
              <a:t>‹#›</a:t>
            </a:fld>
            <a:endParaRPr lang="en-IN"/>
          </a:p>
        </p:txBody>
      </p:sp>
    </p:spTree>
    <p:extLst>
      <p:ext uri="{BB962C8B-B14F-4D97-AF65-F5344CB8AC3E}">
        <p14:creationId xmlns:p14="http://schemas.microsoft.com/office/powerpoint/2010/main" val="2443114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DE8DC1-63A7-4600-A344-F726FB3FA676}"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E045C6-3D2D-4CDB-8186-37B6D7CC6F4E}" type="slidenum">
              <a:rPr lang="en-IN" smtClean="0"/>
              <a:t>‹#›</a:t>
            </a:fld>
            <a:endParaRPr lang="en-IN"/>
          </a:p>
        </p:txBody>
      </p:sp>
    </p:spTree>
    <p:extLst>
      <p:ext uri="{BB962C8B-B14F-4D97-AF65-F5344CB8AC3E}">
        <p14:creationId xmlns:p14="http://schemas.microsoft.com/office/powerpoint/2010/main" val="1031333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DE8DC1-63A7-4600-A344-F726FB3FA676}"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E045C6-3D2D-4CDB-8186-37B6D7CC6F4E}" type="slidenum">
              <a:rPr lang="en-IN" smtClean="0"/>
              <a:t>‹#›</a:t>
            </a:fld>
            <a:endParaRPr lang="en-IN"/>
          </a:p>
        </p:txBody>
      </p:sp>
    </p:spTree>
    <p:extLst>
      <p:ext uri="{BB962C8B-B14F-4D97-AF65-F5344CB8AC3E}">
        <p14:creationId xmlns:p14="http://schemas.microsoft.com/office/powerpoint/2010/main" val="2338321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DE8DC1-63A7-4600-A344-F726FB3FA676}" type="datetimeFigureOut">
              <a:rPr lang="en-IN" smtClean="0"/>
              <a:t>21-04-2023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E045C6-3D2D-4CDB-8186-37B6D7CC6F4E}" type="slidenum">
              <a:rPr lang="en-IN" smtClean="0"/>
              <a:t>‹#›</a:t>
            </a:fld>
            <a:endParaRPr lang="en-IN"/>
          </a:p>
        </p:txBody>
      </p:sp>
    </p:spTree>
    <p:extLst>
      <p:ext uri="{BB962C8B-B14F-4D97-AF65-F5344CB8AC3E}">
        <p14:creationId xmlns:p14="http://schemas.microsoft.com/office/powerpoint/2010/main" val="606972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DE8DC1-63A7-4600-A344-F726FB3FA676}" type="datetimeFigureOut">
              <a:rPr lang="en-IN" smtClean="0"/>
              <a:t>21-04-2023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E045C6-3D2D-4CDB-8186-37B6D7CC6F4E}" type="slidenum">
              <a:rPr lang="en-IN" smtClean="0"/>
              <a:t>‹#›</a:t>
            </a:fld>
            <a:endParaRPr lang="en-IN"/>
          </a:p>
        </p:txBody>
      </p:sp>
    </p:spTree>
    <p:extLst>
      <p:ext uri="{BB962C8B-B14F-4D97-AF65-F5344CB8AC3E}">
        <p14:creationId xmlns:p14="http://schemas.microsoft.com/office/powerpoint/2010/main" val="3193053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5DE8DC1-63A7-4600-A344-F726FB3FA676}" type="datetimeFigureOut">
              <a:rPr lang="en-IN" smtClean="0"/>
              <a:t>21-04-2023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8E045C6-3D2D-4CDB-8186-37B6D7CC6F4E}" type="slidenum">
              <a:rPr lang="en-IN" smtClean="0"/>
              <a:t>‹#›</a:t>
            </a:fld>
            <a:endParaRPr lang="en-IN"/>
          </a:p>
        </p:txBody>
      </p:sp>
    </p:spTree>
    <p:extLst>
      <p:ext uri="{BB962C8B-B14F-4D97-AF65-F5344CB8AC3E}">
        <p14:creationId xmlns:p14="http://schemas.microsoft.com/office/powerpoint/2010/main" val="4026706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DE8DC1-63A7-4600-A344-F726FB3FA676}"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E045C6-3D2D-4CDB-8186-37B6D7CC6F4E}" type="slidenum">
              <a:rPr lang="en-IN" smtClean="0"/>
              <a:t>‹#›</a:t>
            </a:fld>
            <a:endParaRPr lang="en-IN"/>
          </a:p>
        </p:txBody>
      </p:sp>
    </p:spTree>
    <p:extLst>
      <p:ext uri="{BB962C8B-B14F-4D97-AF65-F5344CB8AC3E}">
        <p14:creationId xmlns:p14="http://schemas.microsoft.com/office/powerpoint/2010/main" val="479647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DE8DC1-63A7-4600-A344-F726FB3FA676}"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E045C6-3D2D-4CDB-8186-37B6D7CC6F4E}" type="slidenum">
              <a:rPr lang="en-IN" smtClean="0"/>
              <a:t>‹#›</a:t>
            </a:fld>
            <a:endParaRPr lang="en-IN"/>
          </a:p>
        </p:txBody>
      </p:sp>
    </p:spTree>
    <p:extLst>
      <p:ext uri="{BB962C8B-B14F-4D97-AF65-F5344CB8AC3E}">
        <p14:creationId xmlns:p14="http://schemas.microsoft.com/office/powerpoint/2010/main" val="2410001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5DE8DC1-63A7-4600-A344-F726FB3FA676}" type="datetimeFigureOut">
              <a:rPr lang="en-IN" smtClean="0"/>
              <a:t>21-04-2023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8E045C6-3D2D-4CDB-8186-37B6D7CC6F4E}" type="slidenum">
              <a:rPr lang="en-IN" smtClean="0"/>
              <a:t>‹#›</a:t>
            </a:fld>
            <a:endParaRPr lang="en-IN"/>
          </a:p>
        </p:txBody>
      </p:sp>
    </p:spTree>
    <p:extLst>
      <p:ext uri="{BB962C8B-B14F-4D97-AF65-F5344CB8AC3E}">
        <p14:creationId xmlns:p14="http://schemas.microsoft.com/office/powerpoint/2010/main" val="3615362524"/>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ackoverflow.com/questions/6997382/why-do-we-always-put-hibernate-spring-and-strut-in-one-app" TargetMode="External"/><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llmooon.github.io/spring/Spring-MVC-%EA%B5%AC%EC%A1%B0%EC%99%80-%EC%B2%98%EB%A6%AC-%EA%B3%BC%EC%A0%95" TargetMode="External"/><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hyperlink" Target="http://stackoverflow.com/questions/7067860/what-is-object-relational-mappingorm-in-relation-to-hibernate-and-jdbc" TargetMode="Externa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1D517A-4CC1-95A8-C00E-E98DB5B59A70}"/>
              </a:ext>
            </a:extLst>
          </p:cNvPr>
          <p:cNvSpPr>
            <a:spLocks noGrp="1"/>
          </p:cNvSpPr>
          <p:nvPr>
            <p:ph type="title"/>
          </p:nvPr>
        </p:nvSpPr>
        <p:spPr>
          <a:xfrm>
            <a:off x="189855" y="209800"/>
            <a:ext cx="10131425" cy="1456267"/>
          </a:xfrm>
        </p:spPr>
        <p:txBody>
          <a:bodyPr/>
          <a:lstStyle/>
          <a:p>
            <a:r>
              <a:rPr lang="en-IN" b="1" dirty="0">
                <a:highlight>
                  <a:srgbClr val="800080"/>
                </a:highlight>
                <a:latin typeface="Calibri" panose="020F0502020204030204" pitchFamily="34" charset="0"/>
                <a:cs typeface="Calibri" panose="020F0502020204030204" pitchFamily="34" charset="0"/>
              </a:rPr>
              <a:t>HDFC BANK API DEVELOPER MID-TERM PROJECT</a:t>
            </a:r>
          </a:p>
        </p:txBody>
      </p:sp>
      <p:sp>
        <p:nvSpPr>
          <p:cNvPr id="5" name="Content Placeholder 4">
            <a:extLst>
              <a:ext uri="{FF2B5EF4-FFF2-40B4-BE49-F238E27FC236}">
                <a16:creationId xmlns:a16="http://schemas.microsoft.com/office/drawing/2014/main" id="{D354E41C-B5A4-4C6C-7153-2E428A013FE2}"/>
              </a:ext>
            </a:extLst>
          </p:cNvPr>
          <p:cNvSpPr>
            <a:spLocks noGrp="1"/>
          </p:cNvSpPr>
          <p:nvPr>
            <p:ph idx="1"/>
          </p:nvPr>
        </p:nvSpPr>
        <p:spPr>
          <a:xfrm>
            <a:off x="189855" y="4606297"/>
            <a:ext cx="10131425" cy="2135465"/>
          </a:xfrm>
        </p:spPr>
        <p:txBody>
          <a:bodyPr anchor="t"/>
          <a:lstStyle/>
          <a:p>
            <a:r>
              <a:rPr lang="en-IN" i="1" dirty="0">
                <a:effectLst>
                  <a:outerShdw blurRad="38100" dist="38100" dir="2700000" algn="tl">
                    <a:srgbClr val="000000">
                      <a:alpha val="43137"/>
                    </a:srgbClr>
                  </a:outerShdw>
                </a:effectLst>
                <a:highlight>
                  <a:srgbClr val="008080"/>
                </a:highlight>
              </a:rPr>
              <a:t>Submitted by: Sahil Kumar Vishwakarma</a:t>
            </a:r>
          </a:p>
          <a:p>
            <a:r>
              <a:rPr lang="en-IN" i="1" dirty="0">
                <a:effectLst>
                  <a:outerShdw blurRad="38100" dist="38100" dir="2700000" algn="tl">
                    <a:srgbClr val="000000">
                      <a:alpha val="43137"/>
                    </a:srgbClr>
                  </a:outerShdw>
                </a:effectLst>
                <a:highlight>
                  <a:srgbClr val="008080"/>
                </a:highlight>
              </a:rPr>
              <a:t>Submission Type: Individual</a:t>
            </a:r>
          </a:p>
          <a:p>
            <a:r>
              <a:rPr lang="en-IN" i="1" dirty="0">
                <a:effectLst>
                  <a:outerShdw blurRad="38100" dist="38100" dir="2700000" algn="tl">
                    <a:srgbClr val="000000">
                      <a:alpha val="43137"/>
                    </a:srgbClr>
                  </a:outerShdw>
                </a:effectLst>
                <a:highlight>
                  <a:srgbClr val="008080"/>
                </a:highlight>
              </a:rPr>
              <a:t>Name: Sahil Kumar Vishwakarma</a:t>
            </a:r>
          </a:p>
          <a:p>
            <a:r>
              <a:rPr lang="en-IN" i="1" dirty="0">
                <a:effectLst>
                  <a:outerShdw blurRad="38100" dist="38100" dir="2700000" algn="tl">
                    <a:srgbClr val="000000">
                      <a:alpha val="43137"/>
                    </a:srgbClr>
                  </a:outerShdw>
                </a:effectLst>
                <a:highlight>
                  <a:srgbClr val="008080"/>
                </a:highlight>
              </a:rPr>
              <a:t>Batch: Batch-1</a:t>
            </a:r>
          </a:p>
          <a:p>
            <a:r>
              <a:rPr lang="en-IN" i="1" dirty="0">
                <a:effectLst>
                  <a:outerShdw blurRad="38100" dist="38100" dir="2700000" algn="tl">
                    <a:srgbClr val="000000">
                      <a:alpha val="43137"/>
                    </a:srgbClr>
                  </a:outerShdw>
                </a:effectLst>
                <a:highlight>
                  <a:srgbClr val="008080"/>
                </a:highlight>
              </a:rPr>
              <a:t>Program: HDFC API Developer Programme</a:t>
            </a:r>
          </a:p>
          <a:p>
            <a:pPr marL="0" indent="0">
              <a:buNone/>
            </a:pPr>
            <a:endParaRPr lang="en-IN" i="1" dirty="0">
              <a:effectLst>
                <a:outerShdw blurRad="38100" dist="38100" dir="2700000" algn="tl">
                  <a:srgbClr val="000000">
                    <a:alpha val="43137"/>
                  </a:srgbClr>
                </a:outerShdw>
              </a:effectLst>
              <a:highlight>
                <a:srgbClr val="008080"/>
              </a:highlight>
            </a:endParaRPr>
          </a:p>
          <a:p>
            <a:endParaRPr lang="en-IN" i="1" dirty="0">
              <a:effectLst>
                <a:outerShdw blurRad="38100" dist="38100" dir="2700000" algn="tl">
                  <a:srgbClr val="000000">
                    <a:alpha val="43137"/>
                  </a:srgbClr>
                </a:outerShdw>
              </a:effectLst>
              <a:highlight>
                <a:srgbClr val="008080"/>
              </a:highlight>
            </a:endParaRPr>
          </a:p>
          <a:p>
            <a:endParaRPr lang="en-IN" i="1" dirty="0">
              <a:effectLst>
                <a:outerShdw blurRad="38100" dist="38100" dir="2700000" algn="tl">
                  <a:srgbClr val="000000">
                    <a:alpha val="43137"/>
                  </a:srgbClr>
                </a:outerShdw>
              </a:effectLst>
              <a:highlight>
                <a:srgbClr val="008080"/>
              </a:highlight>
            </a:endParaRPr>
          </a:p>
        </p:txBody>
      </p:sp>
      <p:pic>
        <p:nvPicPr>
          <p:cNvPr id="3" name="Picture 2">
            <a:extLst>
              <a:ext uri="{FF2B5EF4-FFF2-40B4-BE49-F238E27FC236}">
                <a16:creationId xmlns:a16="http://schemas.microsoft.com/office/drawing/2014/main" id="{36AB3D9D-8CE0-1924-C8FE-E123F9C7DA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8538" y="1394847"/>
            <a:ext cx="4883607" cy="5253353"/>
          </a:xfrm>
          <a:prstGeom prst="rect">
            <a:avLst/>
          </a:prstGeom>
        </p:spPr>
      </p:pic>
    </p:spTree>
    <p:extLst>
      <p:ext uri="{BB962C8B-B14F-4D97-AF65-F5344CB8AC3E}">
        <p14:creationId xmlns:p14="http://schemas.microsoft.com/office/powerpoint/2010/main" val="3974183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1A270-BAF4-5501-8878-03537C07204F}"/>
              </a:ext>
            </a:extLst>
          </p:cNvPr>
          <p:cNvSpPr>
            <a:spLocks noGrp="1"/>
          </p:cNvSpPr>
          <p:nvPr>
            <p:ph type="title"/>
          </p:nvPr>
        </p:nvSpPr>
        <p:spPr>
          <a:xfrm>
            <a:off x="3754466" y="90765"/>
            <a:ext cx="5110566" cy="1456267"/>
          </a:xfrm>
        </p:spPr>
        <p:txBody>
          <a:bodyPr/>
          <a:lstStyle/>
          <a:p>
            <a:r>
              <a:rPr lang="en-IN" dirty="0"/>
              <a:t>Database structure:</a:t>
            </a:r>
          </a:p>
        </p:txBody>
      </p:sp>
      <p:sp>
        <p:nvSpPr>
          <p:cNvPr id="3" name="Content Placeholder 2">
            <a:extLst>
              <a:ext uri="{FF2B5EF4-FFF2-40B4-BE49-F238E27FC236}">
                <a16:creationId xmlns:a16="http://schemas.microsoft.com/office/drawing/2014/main" id="{5E4CBFB4-DC5A-7BEE-95C0-2997BB895C7D}"/>
              </a:ext>
            </a:extLst>
          </p:cNvPr>
          <p:cNvSpPr>
            <a:spLocks noGrp="1"/>
          </p:cNvSpPr>
          <p:nvPr>
            <p:ph idx="1"/>
          </p:nvPr>
        </p:nvSpPr>
        <p:spPr>
          <a:xfrm>
            <a:off x="565338" y="1243165"/>
            <a:ext cx="10131425" cy="3649133"/>
          </a:xfrm>
        </p:spPr>
        <p:txBody>
          <a:bodyPr anchor="t"/>
          <a:lstStyle/>
          <a:p>
            <a:r>
              <a:rPr lang="en-IN" dirty="0"/>
              <a:t>Gropp App Schema(Food delivery App):</a:t>
            </a:r>
          </a:p>
        </p:txBody>
      </p:sp>
      <p:pic>
        <p:nvPicPr>
          <p:cNvPr id="5" name="Picture 4">
            <a:extLst>
              <a:ext uri="{FF2B5EF4-FFF2-40B4-BE49-F238E27FC236}">
                <a16:creationId xmlns:a16="http://schemas.microsoft.com/office/drawing/2014/main" id="{C0550318-9D73-FFD6-090B-9E5AEF0C87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642" y="1689315"/>
            <a:ext cx="11008020" cy="4548753"/>
          </a:xfrm>
          <a:prstGeom prst="rect">
            <a:avLst/>
          </a:prstGeom>
        </p:spPr>
      </p:pic>
    </p:spTree>
    <p:extLst>
      <p:ext uri="{BB962C8B-B14F-4D97-AF65-F5344CB8AC3E}">
        <p14:creationId xmlns:p14="http://schemas.microsoft.com/office/powerpoint/2010/main" val="3547995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AD9DB-62B0-F2BC-6C51-0B6DC5CC86B0}"/>
              </a:ext>
            </a:extLst>
          </p:cNvPr>
          <p:cNvSpPr>
            <a:spLocks noGrp="1"/>
          </p:cNvSpPr>
          <p:nvPr>
            <p:ph type="title"/>
          </p:nvPr>
        </p:nvSpPr>
        <p:spPr>
          <a:xfrm>
            <a:off x="0" y="170481"/>
            <a:ext cx="12192000" cy="1456267"/>
          </a:xfrm>
        </p:spPr>
        <p:txBody>
          <a:bodyPr>
            <a:normAutofit/>
          </a:bodyPr>
          <a:lstStyle/>
          <a:p>
            <a:r>
              <a:rPr lang="en-IN" sz="2400" dirty="0">
                <a:solidFill>
                  <a:schemeClr val="accent2">
                    <a:lumMod val="60000"/>
                    <a:lumOff val="40000"/>
                  </a:schemeClr>
                </a:solidFill>
                <a:latin typeface="Arial Black" panose="020B0A04020102020204" pitchFamily="34" charset="0"/>
              </a:rPr>
              <a:t>Backend Project Structure                                   POM.xml</a:t>
            </a:r>
          </a:p>
        </p:txBody>
      </p:sp>
      <p:pic>
        <p:nvPicPr>
          <p:cNvPr id="5" name="Content Placeholder 4">
            <a:extLst>
              <a:ext uri="{FF2B5EF4-FFF2-40B4-BE49-F238E27FC236}">
                <a16:creationId xmlns:a16="http://schemas.microsoft.com/office/drawing/2014/main" id="{69EF2B45-924E-0366-EBEC-AA37A35431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361" y="1131376"/>
            <a:ext cx="5529517" cy="5556142"/>
          </a:xfrm>
        </p:spPr>
      </p:pic>
      <p:pic>
        <p:nvPicPr>
          <p:cNvPr id="7" name="Picture 6">
            <a:extLst>
              <a:ext uri="{FF2B5EF4-FFF2-40B4-BE49-F238E27FC236}">
                <a16:creationId xmlns:a16="http://schemas.microsoft.com/office/drawing/2014/main" id="{E0BF6848-3F84-AF98-F3AF-922B0F9BCA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6239" y="1131376"/>
            <a:ext cx="6345761" cy="5556143"/>
          </a:xfrm>
          <a:prstGeom prst="rect">
            <a:avLst/>
          </a:prstGeom>
        </p:spPr>
      </p:pic>
    </p:spTree>
    <p:extLst>
      <p:ext uri="{BB962C8B-B14F-4D97-AF65-F5344CB8AC3E}">
        <p14:creationId xmlns:p14="http://schemas.microsoft.com/office/powerpoint/2010/main" val="2630129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4A4F-B748-2331-3636-F3EEAD66C188}"/>
              </a:ext>
            </a:extLst>
          </p:cNvPr>
          <p:cNvSpPr>
            <a:spLocks noGrp="1"/>
          </p:cNvSpPr>
          <p:nvPr>
            <p:ph type="title"/>
          </p:nvPr>
        </p:nvSpPr>
        <p:spPr>
          <a:xfrm>
            <a:off x="685800" y="338666"/>
            <a:ext cx="10131425" cy="1456267"/>
          </a:xfrm>
        </p:spPr>
        <p:txBody>
          <a:bodyPr/>
          <a:lstStyle/>
          <a:p>
            <a:pPr algn="ctr"/>
            <a:r>
              <a:rPr lang="en-IN" dirty="0">
                <a:latin typeface="Arial Black" panose="020B0A04020102020204" pitchFamily="34" charset="0"/>
              </a:rPr>
              <a:t>Modules </a:t>
            </a:r>
          </a:p>
        </p:txBody>
      </p:sp>
      <p:sp>
        <p:nvSpPr>
          <p:cNvPr id="3" name="Content Placeholder 2">
            <a:extLst>
              <a:ext uri="{FF2B5EF4-FFF2-40B4-BE49-F238E27FC236}">
                <a16:creationId xmlns:a16="http://schemas.microsoft.com/office/drawing/2014/main" id="{E3E2C7D9-0D7D-B82F-A73F-A80B55C51458}"/>
              </a:ext>
            </a:extLst>
          </p:cNvPr>
          <p:cNvSpPr>
            <a:spLocks noGrp="1"/>
          </p:cNvSpPr>
          <p:nvPr>
            <p:ph idx="1"/>
          </p:nvPr>
        </p:nvSpPr>
        <p:spPr/>
        <p:txBody>
          <a:bodyPr anchor="t">
            <a:normAutofit fontScale="92500" lnSpcReduction="20000"/>
          </a:bodyPr>
          <a:lstStyle/>
          <a:p>
            <a:pPr algn="l">
              <a:buFont typeface="+mj-lt"/>
              <a:buAutoNum type="arabicPeriod"/>
            </a:pPr>
            <a:r>
              <a:rPr lang="en-US" b="0" i="0" dirty="0">
                <a:effectLst/>
                <a:latin typeface="Söhne"/>
              </a:rPr>
              <a:t>User module: contains all the classes and components related to managing user accounts, authentication, and authorization.</a:t>
            </a:r>
          </a:p>
          <a:p>
            <a:pPr algn="l">
              <a:buFont typeface="+mj-lt"/>
              <a:buAutoNum type="arabicPeriod"/>
            </a:pPr>
            <a:r>
              <a:rPr lang="en-US" b="0" i="0" dirty="0">
                <a:effectLst/>
                <a:latin typeface="Söhne"/>
              </a:rPr>
              <a:t>Restaurant module: contains all the classes and components related to managing restaurants, menus, and other restaurant-related functionality.</a:t>
            </a:r>
          </a:p>
          <a:p>
            <a:pPr algn="l">
              <a:buFont typeface="+mj-lt"/>
              <a:buAutoNum type="arabicPeriod"/>
            </a:pPr>
            <a:r>
              <a:rPr lang="en-US" b="0" i="0" dirty="0">
                <a:effectLst/>
                <a:latin typeface="Söhne"/>
              </a:rPr>
              <a:t>Cart module: contains all the classes and components related to managing shopping cart functionality for users.</a:t>
            </a:r>
          </a:p>
          <a:p>
            <a:pPr algn="l">
              <a:buFont typeface="+mj-lt"/>
              <a:buAutoNum type="arabicPeriod"/>
            </a:pPr>
            <a:r>
              <a:rPr lang="en-US" b="0" i="0" dirty="0">
                <a:effectLst/>
                <a:latin typeface="Söhne"/>
              </a:rPr>
              <a:t>Order module: contains all the classes and components related to managing orders, payment processing, and order tracking.</a:t>
            </a:r>
          </a:p>
          <a:p>
            <a:pPr algn="l">
              <a:buFont typeface="+mj-lt"/>
              <a:buAutoNum type="arabicPeriod"/>
            </a:pPr>
            <a:r>
              <a:rPr lang="en-US" b="0" i="0" dirty="0">
                <a:effectLst/>
                <a:latin typeface="Söhne"/>
              </a:rPr>
              <a:t>Rating module: contains all the classes and components related to managing ratings and reviews left by users for restaurants and their orders.</a:t>
            </a:r>
          </a:p>
          <a:p>
            <a:pPr algn="l">
              <a:buFont typeface="+mj-lt"/>
              <a:buAutoNum type="arabicPeriod"/>
            </a:pPr>
            <a:r>
              <a:rPr lang="en-US" b="0" i="0" dirty="0">
                <a:effectLst/>
                <a:latin typeface="Söhne"/>
              </a:rPr>
              <a:t>Driver module: contains all the classes and components related to managing drivers, their assignments, and tracking their deliveries.</a:t>
            </a:r>
          </a:p>
          <a:p>
            <a:endParaRPr lang="en-IN" dirty="0"/>
          </a:p>
        </p:txBody>
      </p:sp>
    </p:spTree>
    <p:extLst>
      <p:ext uri="{BB962C8B-B14F-4D97-AF65-F5344CB8AC3E}">
        <p14:creationId xmlns:p14="http://schemas.microsoft.com/office/powerpoint/2010/main" val="1776526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7E62-9E4D-16E3-6563-48B50E1F005C}"/>
              </a:ext>
            </a:extLst>
          </p:cNvPr>
          <p:cNvSpPr>
            <a:spLocks noGrp="1"/>
          </p:cNvSpPr>
          <p:nvPr>
            <p:ph type="title"/>
          </p:nvPr>
        </p:nvSpPr>
        <p:spPr/>
        <p:txBody>
          <a:bodyPr/>
          <a:lstStyle/>
          <a:p>
            <a:r>
              <a:rPr lang="en-IN" dirty="0">
                <a:latin typeface="Bahnschrift SemiBold SemiConden" panose="020B0502040204020203" pitchFamily="34" charset="0"/>
              </a:rPr>
              <a:t>UML DIAGRAMS provided:</a:t>
            </a:r>
          </a:p>
        </p:txBody>
      </p:sp>
      <p:sp>
        <p:nvSpPr>
          <p:cNvPr id="3" name="Content Placeholder 2">
            <a:extLst>
              <a:ext uri="{FF2B5EF4-FFF2-40B4-BE49-F238E27FC236}">
                <a16:creationId xmlns:a16="http://schemas.microsoft.com/office/drawing/2014/main" id="{15730C00-AA74-62D8-08F5-ED3FD2D9A094}"/>
              </a:ext>
            </a:extLst>
          </p:cNvPr>
          <p:cNvSpPr>
            <a:spLocks noGrp="1"/>
          </p:cNvSpPr>
          <p:nvPr>
            <p:ph idx="1"/>
          </p:nvPr>
        </p:nvSpPr>
        <p:spPr>
          <a:xfrm>
            <a:off x="685801" y="2142067"/>
            <a:ext cx="10131425" cy="3979764"/>
          </a:xfrm>
        </p:spPr>
        <p:txBody>
          <a:bodyPr anchor="t">
            <a:normAutofit fontScale="92500" lnSpcReduction="10000"/>
          </a:bodyPr>
          <a:lstStyle/>
          <a:p>
            <a:r>
              <a:rPr lang="en-IN" dirty="0"/>
              <a:t>Entity Relationship Diagram - </a:t>
            </a:r>
            <a:r>
              <a:rPr lang="en-US" b="0" i="0" dirty="0">
                <a:effectLst/>
                <a:latin typeface="Söhne"/>
              </a:rPr>
              <a:t>An entity-relationship diagram (ERD) is a type of data modeling that illustrates how different entities or objects in a system or application relate to each other. It is a visual representation of the relationships between entities, which typically includes entities such as customers, products, orders, and so on. </a:t>
            </a:r>
            <a:endParaRPr lang="en-IN" dirty="0"/>
          </a:p>
          <a:p>
            <a:r>
              <a:rPr lang="en-IN" dirty="0"/>
              <a:t>Class Diagram - </a:t>
            </a:r>
            <a:r>
              <a:rPr lang="en-US" b="0" i="0" dirty="0">
                <a:effectLst/>
                <a:latin typeface="Söhne"/>
              </a:rPr>
              <a:t>A class UML diagram is a type of UML diagram that provides a graphical representation of the classes in a system or application, along with their attributes, methods, and relationships with other classes. It is a static structure diagram that allows developers to visualize and organize the code structure of a system, which can aid in understanding and designing the system architecture.</a:t>
            </a:r>
          </a:p>
          <a:p>
            <a:r>
              <a:rPr lang="en-US" dirty="0">
                <a:latin typeface="Söhne"/>
              </a:rPr>
              <a:t>Sequence Diagram - </a:t>
            </a:r>
            <a:r>
              <a:rPr lang="en-US" b="0" i="0" dirty="0">
                <a:effectLst/>
                <a:latin typeface="Söhne"/>
              </a:rPr>
              <a:t>A sequence UML diagram is used to represent the interactions between objects or components within a system or process in a sequential order. It provides a visual representation of the messages that are passed between objects or components over time, helping developers to understand the flow of control in a system.</a:t>
            </a:r>
          </a:p>
          <a:p>
            <a:r>
              <a:rPr lang="en-IN" dirty="0"/>
              <a:t>Use Case Diagram - </a:t>
            </a:r>
            <a:r>
              <a:rPr lang="en-US" b="0" i="0" dirty="0">
                <a:effectLst/>
                <a:latin typeface="Söhne"/>
              </a:rPr>
              <a:t>A use case UML diagram is used to describe the behavior of a system from a user's point of view. It is a visual representation of the different types of users and their interactions with the system.</a:t>
            </a:r>
          </a:p>
        </p:txBody>
      </p:sp>
    </p:spTree>
    <p:extLst>
      <p:ext uri="{BB962C8B-B14F-4D97-AF65-F5344CB8AC3E}">
        <p14:creationId xmlns:p14="http://schemas.microsoft.com/office/powerpoint/2010/main" val="792413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3B45-8B55-5B09-78D8-445250D445C9}"/>
              </a:ext>
            </a:extLst>
          </p:cNvPr>
          <p:cNvSpPr>
            <a:spLocks noGrp="1"/>
          </p:cNvSpPr>
          <p:nvPr>
            <p:ph type="title"/>
          </p:nvPr>
        </p:nvSpPr>
        <p:spPr>
          <a:xfrm>
            <a:off x="685801" y="0"/>
            <a:ext cx="10131425" cy="862739"/>
          </a:xfrm>
        </p:spPr>
        <p:txBody>
          <a:bodyPr/>
          <a:lstStyle/>
          <a:p>
            <a:pPr algn="ctr"/>
            <a:r>
              <a:rPr lang="en-IN" i="1" dirty="0"/>
              <a:t>Entity relationship diagram:</a:t>
            </a:r>
          </a:p>
        </p:txBody>
      </p:sp>
      <p:pic>
        <p:nvPicPr>
          <p:cNvPr id="5" name="Content Placeholder 4">
            <a:extLst>
              <a:ext uri="{FF2B5EF4-FFF2-40B4-BE49-F238E27FC236}">
                <a16:creationId xmlns:a16="http://schemas.microsoft.com/office/drawing/2014/main" id="{E3179144-5F8A-5A24-1F42-973BC3C73B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627" y="743919"/>
            <a:ext cx="11468745" cy="5974595"/>
          </a:xfrm>
        </p:spPr>
      </p:pic>
    </p:spTree>
    <p:extLst>
      <p:ext uri="{BB962C8B-B14F-4D97-AF65-F5344CB8AC3E}">
        <p14:creationId xmlns:p14="http://schemas.microsoft.com/office/powerpoint/2010/main" val="414567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0FDF-E00C-07E1-6FB7-AF9724496C91}"/>
              </a:ext>
            </a:extLst>
          </p:cNvPr>
          <p:cNvSpPr>
            <a:spLocks noGrp="1"/>
          </p:cNvSpPr>
          <p:nvPr>
            <p:ph type="title"/>
          </p:nvPr>
        </p:nvSpPr>
        <p:spPr>
          <a:xfrm>
            <a:off x="3363133" y="0"/>
            <a:ext cx="6047568" cy="880246"/>
          </a:xfrm>
        </p:spPr>
        <p:txBody>
          <a:bodyPr/>
          <a:lstStyle/>
          <a:p>
            <a:r>
              <a:rPr lang="en-IN" i="1" dirty="0">
                <a:solidFill>
                  <a:schemeClr val="bg2">
                    <a:lumMod val="50000"/>
                  </a:schemeClr>
                </a:solidFill>
                <a:highlight>
                  <a:srgbClr val="008080"/>
                </a:highlight>
              </a:rPr>
              <a:t>Class uml diagram:</a:t>
            </a:r>
          </a:p>
        </p:txBody>
      </p:sp>
      <p:pic>
        <p:nvPicPr>
          <p:cNvPr id="6" name="Content Placeholder 5">
            <a:extLst>
              <a:ext uri="{FF2B5EF4-FFF2-40B4-BE49-F238E27FC236}">
                <a16:creationId xmlns:a16="http://schemas.microsoft.com/office/drawing/2014/main" id="{31A8C993-0B18-9BBA-5F65-1C0A0F9485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983" y="880246"/>
            <a:ext cx="11887200" cy="5846018"/>
          </a:xfrm>
        </p:spPr>
      </p:pic>
    </p:spTree>
    <p:extLst>
      <p:ext uri="{BB962C8B-B14F-4D97-AF65-F5344CB8AC3E}">
        <p14:creationId xmlns:p14="http://schemas.microsoft.com/office/powerpoint/2010/main" val="3353707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13F45-5629-E553-E113-89D4DE59DB3E}"/>
              </a:ext>
            </a:extLst>
          </p:cNvPr>
          <p:cNvSpPr>
            <a:spLocks noGrp="1"/>
          </p:cNvSpPr>
          <p:nvPr>
            <p:ph type="title"/>
          </p:nvPr>
        </p:nvSpPr>
        <p:spPr>
          <a:xfrm>
            <a:off x="3494222" y="152687"/>
            <a:ext cx="5203555" cy="1456267"/>
          </a:xfrm>
        </p:spPr>
        <p:txBody>
          <a:bodyPr/>
          <a:lstStyle/>
          <a:p>
            <a:r>
              <a:rPr lang="en-IN" dirty="0"/>
              <a:t>Sequence UML Diagram</a:t>
            </a:r>
          </a:p>
        </p:txBody>
      </p:sp>
      <p:sp>
        <p:nvSpPr>
          <p:cNvPr id="3" name="Content Placeholder 2">
            <a:extLst>
              <a:ext uri="{FF2B5EF4-FFF2-40B4-BE49-F238E27FC236}">
                <a16:creationId xmlns:a16="http://schemas.microsoft.com/office/drawing/2014/main" id="{521AAE57-096E-79C7-9DF8-F90BE404C232}"/>
              </a:ext>
            </a:extLst>
          </p:cNvPr>
          <p:cNvSpPr>
            <a:spLocks noGrp="1"/>
          </p:cNvSpPr>
          <p:nvPr>
            <p:ph idx="1"/>
          </p:nvPr>
        </p:nvSpPr>
        <p:spPr>
          <a:xfrm>
            <a:off x="307382" y="1441344"/>
            <a:ext cx="10131425" cy="3621437"/>
          </a:xfrm>
        </p:spPr>
        <p:txBody>
          <a:bodyPr anchor="t"/>
          <a:lstStyle/>
          <a:p>
            <a:r>
              <a:rPr lang="en-IN" b="1" i="1" u="sng" dirty="0">
                <a:solidFill>
                  <a:schemeClr val="accent1">
                    <a:lumMod val="20000"/>
                    <a:lumOff val="80000"/>
                  </a:schemeClr>
                </a:solidFill>
              </a:rPr>
              <a:t>Simple Sequence Diagram of Application:</a:t>
            </a:r>
          </a:p>
        </p:txBody>
      </p:sp>
      <p:pic>
        <p:nvPicPr>
          <p:cNvPr id="5" name="Picture 4">
            <a:extLst>
              <a:ext uri="{FF2B5EF4-FFF2-40B4-BE49-F238E27FC236}">
                <a16:creationId xmlns:a16="http://schemas.microsoft.com/office/drawing/2014/main" id="{4311778A-C33F-B250-B093-0C5EBEBF6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382" y="1813302"/>
            <a:ext cx="11577233" cy="4892011"/>
          </a:xfrm>
          <a:prstGeom prst="rect">
            <a:avLst/>
          </a:prstGeom>
        </p:spPr>
      </p:pic>
    </p:spTree>
    <p:extLst>
      <p:ext uri="{BB962C8B-B14F-4D97-AF65-F5344CB8AC3E}">
        <p14:creationId xmlns:p14="http://schemas.microsoft.com/office/powerpoint/2010/main" val="1833163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E6083-235F-67B3-D60D-1BA5F7DD9387}"/>
              </a:ext>
            </a:extLst>
          </p:cNvPr>
          <p:cNvSpPr>
            <a:spLocks noGrp="1"/>
          </p:cNvSpPr>
          <p:nvPr>
            <p:ph type="title"/>
          </p:nvPr>
        </p:nvSpPr>
        <p:spPr>
          <a:xfrm>
            <a:off x="782668" y="0"/>
            <a:ext cx="10131425" cy="1095214"/>
          </a:xfrm>
        </p:spPr>
        <p:txBody>
          <a:bodyPr/>
          <a:lstStyle/>
          <a:p>
            <a:pPr algn="ctr"/>
            <a:r>
              <a:rPr lang="en-IN" dirty="0"/>
              <a:t>Sequence UML Diagram</a:t>
            </a:r>
          </a:p>
        </p:txBody>
      </p:sp>
      <p:sp>
        <p:nvSpPr>
          <p:cNvPr id="3" name="Content Placeholder 2">
            <a:extLst>
              <a:ext uri="{FF2B5EF4-FFF2-40B4-BE49-F238E27FC236}">
                <a16:creationId xmlns:a16="http://schemas.microsoft.com/office/drawing/2014/main" id="{DC6849F0-6471-17AD-CF22-430F04F16173}"/>
              </a:ext>
            </a:extLst>
          </p:cNvPr>
          <p:cNvSpPr>
            <a:spLocks noGrp="1"/>
          </p:cNvSpPr>
          <p:nvPr>
            <p:ph idx="1"/>
          </p:nvPr>
        </p:nvSpPr>
        <p:spPr>
          <a:xfrm>
            <a:off x="0" y="852406"/>
            <a:ext cx="10131425" cy="774916"/>
          </a:xfrm>
        </p:spPr>
        <p:txBody>
          <a:bodyPr anchor="t"/>
          <a:lstStyle/>
          <a:p>
            <a:r>
              <a:rPr lang="en-IN" i="1" u="sng" dirty="0">
                <a:solidFill>
                  <a:schemeClr val="accent1">
                    <a:lumMod val="20000"/>
                    <a:lumOff val="80000"/>
                  </a:schemeClr>
                </a:solidFill>
              </a:rPr>
              <a:t>Complete Sequence Diagram of Application</a:t>
            </a:r>
          </a:p>
        </p:txBody>
      </p:sp>
      <p:pic>
        <p:nvPicPr>
          <p:cNvPr id="5" name="Picture 4">
            <a:extLst>
              <a:ext uri="{FF2B5EF4-FFF2-40B4-BE49-F238E27FC236}">
                <a16:creationId xmlns:a16="http://schemas.microsoft.com/office/drawing/2014/main" id="{CB37E158-809F-A450-DE9B-05A4C69699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88" y="1239864"/>
            <a:ext cx="11964692" cy="5501899"/>
          </a:xfrm>
          <a:prstGeom prst="rect">
            <a:avLst/>
          </a:prstGeom>
        </p:spPr>
      </p:pic>
    </p:spTree>
    <p:extLst>
      <p:ext uri="{BB962C8B-B14F-4D97-AF65-F5344CB8AC3E}">
        <p14:creationId xmlns:p14="http://schemas.microsoft.com/office/powerpoint/2010/main" val="3203202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54248-34FF-155E-8C5B-95C8A6E217EB}"/>
              </a:ext>
            </a:extLst>
          </p:cNvPr>
          <p:cNvSpPr>
            <a:spLocks noGrp="1"/>
          </p:cNvSpPr>
          <p:nvPr>
            <p:ph type="title"/>
          </p:nvPr>
        </p:nvSpPr>
        <p:spPr>
          <a:xfrm>
            <a:off x="685801" y="0"/>
            <a:ext cx="10131425" cy="1456267"/>
          </a:xfrm>
        </p:spPr>
        <p:txBody>
          <a:bodyPr/>
          <a:lstStyle/>
          <a:p>
            <a:pPr algn="ctr"/>
            <a:r>
              <a:rPr lang="en-IN" dirty="0">
                <a:latin typeface="Arial Black" panose="020B0A04020102020204" pitchFamily="34" charset="0"/>
              </a:rPr>
              <a:t>Application flowchart</a:t>
            </a:r>
          </a:p>
        </p:txBody>
      </p:sp>
      <p:pic>
        <p:nvPicPr>
          <p:cNvPr id="5" name="Content Placeholder 4">
            <a:extLst>
              <a:ext uri="{FF2B5EF4-FFF2-40B4-BE49-F238E27FC236}">
                <a16:creationId xmlns:a16="http://schemas.microsoft.com/office/drawing/2014/main" id="{6A065FEB-FE46-051F-6697-8FCB120A3B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980" y="1038386"/>
            <a:ext cx="11840705" cy="5610387"/>
          </a:xfrm>
        </p:spPr>
      </p:pic>
    </p:spTree>
    <p:extLst>
      <p:ext uri="{BB962C8B-B14F-4D97-AF65-F5344CB8AC3E}">
        <p14:creationId xmlns:p14="http://schemas.microsoft.com/office/powerpoint/2010/main" val="2832178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35A9-BB7D-A5BF-8030-6F0D95AC895F}"/>
              </a:ext>
            </a:extLst>
          </p:cNvPr>
          <p:cNvSpPr>
            <a:spLocks noGrp="1"/>
          </p:cNvSpPr>
          <p:nvPr>
            <p:ph type="title"/>
          </p:nvPr>
        </p:nvSpPr>
        <p:spPr>
          <a:xfrm>
            <a:off x="582479" y="0"/>
            <a:ext cx="10131425" cy="1456267"/>
          </a:xfrm>
        </p:spPr>
        <p:txBody>
          <a:bodyPr/>
          <a:lstStyle/>
          <a:p>
            <a:r>
              <a:rPr lang="en-IN" dirty="0"/>
              <a:t>Food delivery process:</a:t>
            </a:r>
          </a:p>
        </p:txBody>
      </p:sp>
      <p:sp>
        <p:nvSpPr>
          <p:cNvPr id="3" name="Content Placeholder 2">
            <a:extLst>
              <a:ext uri="{FF2B5EF4-FFF2-40B4-BE49-F238E27FC236}">
                <a16:creationId xmlns:a16="http://schemas.microsoft.com/office/drawing/2014/main" id="{5CE475A9-4F1E-6718-4344-36AF4F75FB6D}"/>
              </a:ext>
            </a:extLst>
          </p:cNvPr>
          <p:cNvSpPr>
            <a:spLocks noGrp="1"/>
          </p:cNvSpPr>
          <p:nvPr>
            <p:ph idx="1"/>
          </p:nvPr>
        </p:nvSpPr>
        <p:spPr>
          <a:xfrm>
            <a:off x="479157" y="1239865"/>
            <a:ext cx="10131425" cy="4959458"/>
          </a:xfrm>
        </p:spPr>
        <p:txBody>
          <a:bodyPr anchor="t">
            <a:normAutofit/>
          </a:bodyPr>
          <a:lstStyle/>
          <a:p>
            <a:pPr marL="0" indent="0">
              <a:buNone/>
            </a:pPr>
            <a:r>
              <a:rPr lang="en-IN" dirty="0"/>
              <a:t>Step 1 : User will signup on the application by providing required details.</a:t>
            </a:r>
          </a:p>
          <a:p>
            <a:pPr marL="0" indent="0">
              <a:buNone/>
            </a:pPr>
            <a:r>
              <a:rPr lang="en-IN" dirty="0"/>
              <a:t>Step 2: After successful sign up, User will be prompted to login in to the application.</a:t>
            </a:r>
          </a:p>
          <a:p>
            <a:pPr marL="0" indent="0">
              <a:buNone/>
            </a:pPr>
            <a:r>
              <a:rPr lang="en-IN" dirty="0"/>
              <a:t>Step 3: User will add the food items to cart from the given menu list of a particular restaurant.</a:t>
            </a:r>
          </a:p>
          <a:p>
            <a:pPr marL="0" indent="0">
              <a:buNone/>
            </a:pPr>
            <a:r>
              <a:rPr lang="en-IN" dirty="0"/>
              <a:t>	</a:t>
            </a:r>
            <a:r>
              <a:rPr lang="en-IN" sz="1600" dirty="0"/>
              <a:t>Note: A user can only order from a particular restaurant one at a time. If a user attempts to browse a 		different restaurant and add food items to card, previous data of the cart of previous restaurant will not </a:t>
            </a:r>
          </a:p>
          <a:p>
            <a:pPr marL="0" indent="0">
              <a:buNone/>
            </a:pPr>
            <a:r>
              <a:rPr lang="en-IN" sz="1600" dirty="0"/>
              <a:t>	display there.</a:t>
            </a:r>
          </a:p>
          <a:p>
            <a:pPr marL="0" indent="0">
              <a:buNone/>
            </a:pPr>
            <a:r>
              <a:rPr lang="en-IN" dirty="0"/>
              <a:t>Step 4: User proceeds to order page when he orders the selected items, he then has to pay the total amount for the order. If and when the payment is successful, the order status in Orders page will change to “PLACED”.</a:t>
            </a:r>
          </a:p>
          <a:p>
            <a:pPr marL="457200" lvl="1" indent="0">
              <a:buNone/>
            </a:pPr>
            <a:r>
              <a:rPr lang="en-IN" dirty="0"/>
              <a:t>Note: In the backend, Admin will get the info of successful order placement by User, and he will assign a delivery guy for the delivery of the Order.</a:t>
            </a:r>
          </a:p>
          <a:p>
            <a:pPr marL="0" indent="0" algn="just">
              <a:buNone/>
            </a:pPr>
            <a:r>
              <a:rPr lang="en-IN" dirty="0"/>
              <a:t>Step 5: When the Order is successfully delivered to the User, he can then provide a rating for the said order which includes numerical rating and a comment from the user regarding his whole experience ordering food from the app.</a:t>
            </a:r>
          </a:p>
        </p:txBody>
      </p:sp>
    </p:spTree>
    <p:extLst>
      <p:ext uri="{BB962C8B-B14F-4D97-AF65-F5344CB8AC3E}">
        <p14:creationId xmlns:p14="http://schemas.microsoft.com/office/powerpoint/2010/main" val="2180049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8572-D0AB-D0A4-E754-8912252E8E97}"/>
              </a:ext>
            </a:extLst>
          </p:cNvPr>
          <p:cNvSpPr>
            <a:spLocks noGrp="1"/>
          </p:cNvSpPr>
          <p:nvPr>
            <p:ph type="title"/>
          </p:nvPr>
        </p:nvSpPr>
        <p:spPr/>
        <p:txBody>
          <a:bodyPr/>
          <a:lstStyle/>
          <a:p>
            <a:pPr algn="ctr"/>
            <a:r>
              <a:rPr lang="en-IN" dirty="0"/>
              <a:t>TABLE OF CONTENT</a:t>
            </a:r>
          </a:p>
        </p:txBody>
      </p:sp>
      <p:sp>
        <p:nvSpPr>
          <p:cNvPr id="3" name="Content Placeholder 2">
            <a:extLst>
              <a:ext uri="{FF2B5EF4-FFF2-40B4-BE49-F238E27FC236}">
                <a16:creationId xmlns:a16="http://schemas.microsoft.com/office/drawing/2014/main" id="{8A00DE1E-0221-A9F1-C321-EB46B0B42FC7}"/>
              </a:ext>
            </a:extLst>
          </p:cNvPr>
          <p:cNvSpPr>
            <a:spLocks noGrp="1"/>
          </p:cNvSpPr>
          <p:nvPr>
            <p:ph idx="1"/>
          </p:nvPr>
        </p:nvSpPr>
        <p:spPr>
          <a:xfrm>
            <a:off x="685801" y="2142067"/>
            <a:ext cx="10131425" cy="2336943"/>
          </a:xfrm>
        </p:spPr>
        <p:txBody>
          <a:bodyPr anchor="t">
            <a:normAutofit lnSpcReduction="10000"/>
          </a:bodyPr>
          <a:lstStyle/>
          <a:p>
            <a:pPr>
              <a:buFont typeface="Wingdings" panose="05000000000000000000" pitchFamily="2" charset="2"/>
              <a:buChar char="Ø"/>
            </a:pPr>
            <a:r>
              <a:rPr lang="en-IN" dirty="0"/>
              <a:t> Introduction</a:t>
            </a:r>
          </a:p>
          <a:p>
            <a:pPr>
              <a:buFont typeface="Wingdings" panose="05000000000000000000" pitchFamily="2" charset="2"/>
              <a:buChar char="Ø"/>
            </a:pPr>
            <a:r>
              <a:rPr lang="en-IN" dirty="0"/>
              <a:t>Project Overview</a:t>
            </a:r>
          </a:p>
          <a:p>
            <a:pPr>
              <a:buFont typeface="Wingdings" panose="05000000000000000000" pitchFamily="2" charset="2"/>
              <a:buChar char="Ø"/>
            </a:pPr>
            <a:r>
              <a:rPr lang="en-IN" dirty="0"/>
              <a:t>Architecture Design</a:t>
            </a:r>
          </a:p>
          <a:p>
            <a:pPr>
              <a:buFont typeface="Wingdings" panose="05000000000000000000" pitchFamily="2" charset="2"/>
              <a:buChar char="Ø"/>
            </a:pPr>
            <a:r>
              <a:rPr lang="en-IN" dirty="0"/>
              <a:t>API Development</a:t>
            </a:r>
          </a:p>
          <a:p>
            <a:pPr>
              <a:buFont typeface="Wingdings" panose="05000000000000000000" pitchFamily="2" charset="2"/>
              <a:buChar char="Ø"/>
            </a:pPr>
            <a:r>
              <a:rPr lang="en-IN" dirty="0"/>
              <a:t>Testing</a:t>
            </a:r>
          </a:p>
          <a:p>
            <a:pPr>
              <a:buFont typeface="Wingdings" panose="05000000000000000000" pitchFamily="2" charset="2"/>
              <a:buChar char="Ø"/>
            </a:pPr>
            <a:r>
              <a:rPr lang="en-IN" dirty="0"/>
              <a:t>Conclusion</a:t>
            </a:r>
          </a:p>
        </p:txBody>
      </p:sp>
    </p:spTree>
    <p:extLst>
      <p:ext uri="{BB962C8B-B14F-4D97-AF65-F5344CB8AC3E}">
        <p14:creationId xmlns:p14="http://schemas.microsoft.com/office/powerpoint/2010/main" val="1604731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0AC2D-9B7F-BC57-868D-14FECED22A75}"/>
              </a:ext>
            </a:extLst>
          </p:cNvPr>
          <p:cNvSpPr>
            <a:spLocks noGrp="1"/>
          </p:cNvSpPr>
          <p:nvPr>
            <p:ph type="title"/>
          </p:nvPr>
        </p:nvSpPr>
        <p:spPr>
          <a:xfrm>
            <a:off x="-1162374" y="-154983"/>
            <a:ext cx="11313763" cy="1166965"/>
          </a:xfrm>
        </p:spPr>
        <p:txBody>
          <a:bodyPr>
            <a:normAutofit/>
          </a:bodyPr>
          <a:lstStyle/>
          <a:p>
            <a:pPr algn="ctr"/>
            <a:r>
              <a:rPr lang="en-IN" dirty="0"/>
              <a:t>BACKEND MODULES - User and restaurant</a:t>
            </a:r>
          </a:p>
        </p:txBody>
      </p:sp>
      <p:pic>
        <p:nvPicPr>
          <p:cNvPr id="5" name="Content Placeholder 4">
            <a:extLst>
              <a:ext uri="{FF2B5EF4-FFF2-40B4-BE49-F238E27FC236}">
                <a16:creationId xmlns:a16="http://schemas.microsoft.com/office/drawing/2014/main" id="{0A349475-4CA8-0DAD-E63B-361B02F97D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487" y="763238"/>
            <a:ext cx="11933695" cy="5932030"/>
          </a:xfrm>
        </p:spPr>
      </p:pic>
    </p:spTree>
    <p:extLst>
      <p:ext uri="{BB962C8B-B14F-4D97-AF65-F5344CB8AC3E}">
        <p14:creationId xmlns:p14="http://schemas.microsoft.com/office/powerpoint/2010/main" val="1861748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ABB2C-C8AF-E694-05D0-354BDAEB25FD}"/>
              </a:ext>
            </a:extLst>
          </p:cNvPr>
          <p:cNvSpPr>
            <a:spLocks noGrp="1"/>
          </p:cNvSpPr>
          <p:nvPr>
            <p:ph type="title"/>
          </p:nvPr>
        </p:nvSpPr>
        <p:spPr>
          <a:xfrm>
            <a:off x="0" y="96869"/>
            <a:ext cx="11139405" cy="898328"/>
          </a:xfrm>
        </p:spPr>
        <p:txBody>
          <a:bodyPr>
            <a:normAutofit fontScale="90000"/>
          </a:bodyPr>
          <a:lstStyle/>
          <a:p>
            <a:r>
              <a:rPr lang="en-IN" dirty="0"/>
              <a:t>BACKEND MODULES - restaurant menu and user address</a:t>
            </a:r>
          </a:p>
        </p:txBody>
      </p:sp>
      <p:pic>
        <p:nvPicPr>
          <p:cNvPr id="5" name="Content Placeholder 4">
            <a:extLst>
              <a:ext uri="{FF2B5EF4-FFF2-40B4-BE49-F238E27FC236}">
                <a16:creationId xmlns:a16="http://schemas.microsoft.com/office/drawing/2014/main" id="{1C176580-459D-C8DB-C6C0-481D7C34DA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998" y="882830"/>
            <a:ext cx="11540723" cy="2724892"/>
          </a:xfrm>
        </p:spPr>
      </p:pic>
      <p:pic>
        <p:nvPicPr>
          <p:cNvPr id="7" name="Picture 6">
            <a:extLst>
              <a:ext uri="{FF2B5EF4-FFF2-40B4-BE49-F238E27FC236}">
                <a16:creationId xmlns:a16="http://schemas.microsoft.com/office/drawing/2014/main" id="{6BAEF82C-646C-1714-2444-24E22D9302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999" y="3781586"/>
            <a:ext cx="11540722" cy="2979545"/>
          </a:xfrm>
          <a:prstGeom prst="rect">
            <a:avLst/>
          </a:prstGeom>
        </p:spPr>
      </p:pic>
    </p:spTree>
    <p:extLst>
      <p:ext uri="{BB962C8B-B14F-4D97-AF65-F5344CB8AC3E}">
        <p14:creationId xmlns:p14="http://schemas.microsoft.com/office/powerpoint/2010/main" val="1466396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DC098-7AB3-13FF-671D-49354805BCB1}"/>
              </a:ext>
            </a:extLst>
          </p:cNvPr>
          <p:cNvSpPr>
            <a:spLocks noGrp="1"/>
          </p:cNvSpPr>
          <p:nvPr>
            <p:ph type="title"/>
          </p:nvPr>
        </p:nvSpPr>
        <p:spPr>
          <a:xfrm>
            <a:off x="93097" y="-77490"/>
            <a:ext cx="11344758" cy="862739"/>
          </a:xfrm>
        </p:spPr>
        <p:txBody>
          <a:bodyPr>
            <a:normAutofit/>
          </a:bodyPr>
          <a:lstStyle/>
          <a:p>
            <a:r>
              <a:rPr lang="en-IN" dirty="0"/>
              <a:t>BACKEND MODULES- Cart menu and order items</a:t>
            </a:r>
          </a:p>
        </p:txBody>
      </p:sp>
      <p:pic>
        <p:nvPicPr>
          <p:cNvPr id="5" name="Content Placeholder 4">
            <a:extLst>
              <a:ext uri="{FF2B5EF4-FFF2-40B4-BE49-F238E27FC236}">
                <a16:creationId xmlns:a16="http://schemas.microsoft.com/office/drawing/2014/main" id="{7C783409-1DA9-C5C4-8C60-E1316E378B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360" y="738754"/>
            <a:ext cx="11955543" cy="3833246"/>
          </a:xfrm>
        </p:spPr>
      </p:pic>
      <p:pic>
        <p:nvPicPr>
          <p:cNvPr id="9" name="Picture 8">
            <a:extLst>
              <a:ext uri="{FF2B5EF4-FFF2-40B4-BE49-F238E27FC236}">
                <a16:creationId xmlns:a16="http://schemas.microsoft.com/office/drawing/2014/main" id="{6256A442-C6B6-2210-12BF-2E6DE3032E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360" y="4783053"/>
            <a:ext cx="11955543" cy="1600423"/>
          </a:xfrm>
          <a:prstGeom prst="rect">
            <a:avLst/>
          </a:prstGeom>
        </p:spPr>
      </p:pic>
    </p:spTree>
    <p:extLst>
      <p:ext uri="{BB962C8B-B14F-4D97-AF65-F5344CB8AC3E}">
        <p14:creationId xmlns:p14="http://schemas.microsoft.com/office/powerpoint/2010/main" val="4115359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BF065-4B34-BE3B-9717-9D978A84B322}"/>
              </a:ext>
            </a:extLst>
          </p:cNvPr>
          <p:cNvSpPr>
            <a:spLocks noGrp="1"/>
          </p:cNvSpPr>
          <p:nvPr>
            <p:ph type="title"/>
          </p:nvPr>
        </p:nvSpPr>
        <p:spPr>
          <a:xfrm>
            <a:off x="180814" y="392624"/>
            <a:ext cx="11371881" cy="723254"/>
          </a:xfrm>
        </p:spPr>
        <p:txBody>
          <a:bodyPr/>
          <a:lstStyle/>
          <a:p>
            <a:r>
              <a:rPr lang="en-IN" dirty="0"/>
              <a:t>BACKEND MODULE – order </a:t>
            </a:r>
          </a:p>
        </p:txBody>
      </p:sp>
      <p:pic>
        <p:nvPicPr>
          <p:cNvPr id="5" name="Content Placeholder 4">
            <a:extLst>
              <a:ext uri="{FF2B5EF4-FFF2-40B4-BE49-F238E27FC236}">
                <a16:creationId xmlns:a16="http://schemas.microsoft.com/office/drawing/2014/main" id="{06F32016-2BFF-8395-FA9C-5752E68A57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980" y="1115878"/>
            <a:ext cx="11825206" cy="5507064"/>
          </a:xfrm>
        </p:spPr>
      </p:pic>
    </p:spTree>
    <p:extLst>
      <p:ext uri="{BB962C8B-B14F-4D97-AF65-F5344CB8AC3E}">
        <p14:creationId xmlns:p14="http://schemas.microsoft.com/office/powerpoint/2010/main" val="2253027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E6C5E-9680-101B-C68E-C684B940D30F}"/>
              </a:ext>
            </a:extLst>
          </p:cNvPr>
          <p:cNvSpPr>
            <a:spLocks noGrp="1"/>
          </p:cNvSpPr>
          <p:nvPr>
            <p:ph type="title"/>
          </p:nvPr>
        </p:nvSpPr>
        <p:spPr>
          <a:xfrm>
            <a:off x="89649" y="357179"/>
            <a:ext cx="10131425" cy="909234"/>
          </a:xfrm>
        </p:spPr>
        <p:txBody>
          <a:bodyPr>
            <a:normAutofit fontScale="90000"/>
          </a:bodyPr>
          <a:lstStyle/>
          <a:p>
            <a:r>
              <a:rPr lang="en-IN" dirty="0"/>
              <a:t>BACKEND MODULES - Order payment and delivery guy</a:t>
            </a:r>
          </a:p>
        </p:txBody>
      </p:sp>
      <p:sp>
        <p:nvSpPr>
          <p:cNvPr id="3" name="Content Placeholder 2">
            <a:extLst>
              <a:ext uri="{FF2B5EF4-FFF2-40B4-BE49-F238E27FC236}">
                <a16:creationId xmlns:a16="http://schemas.microsoft.com/office/drawing/2014/main" id="{7225A473-7AA7-AEF4-52AA-CE51E7BC7809}"/>
              </a:ext>
            </a:extLst>
          </p:cNvPr>
          <p:cNvSpPr>
            <a:spLocks noGrp="1"/>
          </p:cNvSpPr>
          <p:nvPr>
            <p:ph idx="1"/>
          </p:nvPr>
        </p:nvSpPr>
        <p:spPr/>
        <p:txBody>
          <a:bodyPr/>
          <a:lstStyle/>
          <a:p>
            <a:r>
              <a:rPr lang="en-IN" dirty="0"/>
              <a:t> </a:t>
            </a:r>
          </a:p>
        </p:txBody>
      </p:sp>
      <p:pic>
        <p:nvPicPr>
          <p:cNvPr id="5" name="Picture 4">
            <a:extLst>
              <a:ext uri="{FF2B5EF4-FFF2-40B4-BE49-F238E27FC236}">
                <a16:creationId xmlns:a16="http://schemas.microsoft.com/office/drawing/2014/main" id="{6327F4DF-0426-1361-91EC-23C764CA4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65" y="1066799"/>
            <a:ext cx="11965070" cy="1914133"/>
          </a:xfrm>
          <a:prstGeom prst="rect">
            <a:avLst/>
          </a:prstGeom>
        </p:spPr>
      </p:pic>
      <p:pic>
        <p:nvPicPr>
          <p:cNvPr id="7" name="Picture 6">
            <a:extLst>
              <a:ext uri="{FF2B5EF4-FFF2-40B4-BE49-F238E27FC236}">
                <a16:creationId xmlns:a16="http://schemas.microsoft.com/office/drawing/2014/main" id="{6D3C8B32-F4E4-1350-861E-D53269F503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49" y="3099661"/>
            <a:ext cx="12012701" cy="3600773"/>
          </a:xfrm>
          <a:prstGeom prst="rect">
            <a:avLst/>
          </a:prstGeom>
        </p:spPr>
      </p:pic>
    </p:spTree>
    <p:extLst>
      <p:ext uri="{BB962C8B-B14F-4D97-AF65-F5344CB8AC3E}">
        <p14:creationId xmlns:p14="http://schemas.microsoft.com/office/powerpoint/2010/main" val="1749001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A4A82-EC23-55A5-D4AB-EB5167F3F169}"/>
              </a:ext>
            </a:extLst>
          </p:cNvPr>
          <p:cNvSpPr>
            <a:spLocks noGrp="1"/>
          </p:cNvSpPr>
          <p:nvPr>
            <p:ph type="title"/>
          </p:nvPr>
        </p:nvSpPr>
        <p:spPr>
          <a:xfrm>
            <a:off x="170481" y="61993"/>
            <a:ext cx="10131425" cy="800746"/>
          </a:xfrm>
        </p:spPr>
        <p:txBody>
          <a:bodyPr/>
          <a:lstStyle/>
          <a:p>
            <a:r>
              <a:rPr lang="en-IN" dirty="0"/>
              <a:t>BACKEND MODULE - Order rating</a:t>
            </a:r>
          </a:p>
        </p:txBody>
      </p:sp>
      <p:pic>
        <p:nvPicPr>
          <p:cNvPr id="5" name="Content Placeholder 4">
            <a:extLst>
              <a:ext uri="{FF2B5EF4-FFF2-40B4-BE49-F238E27FC236}">
                <a16:creationId xmlns:a16="http://schemas.microsoft.com/office/drawing/2014/main" id="{BBD66629-5D5F-063E-F26C-9043C935DB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481" y="800746"/>
            <a:ext cx="11825207" cy="5910020"/>
          </a:xfrm>
        </p:spPr>
      </p:pic>
    </p:spTree>
    <p:extLst>
      <p:ext uri="{BB962C8B-B14F-4D97-AF65-F5344CB8AC3E}">
        <p14:creationId xmlns:p14="http://schemas.microsoft.com/office/powerpoint/2010/main" val="1287233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89B3D-33F6-793A-B9AF-3F4E686F19D9}"/>
              </a:ext>
            </a:extLst>
          </p:cNvPr>
          <p:cNvSpPr>
            <a:spLocks noGrp="1"/>
          </p:cNvSpPr>
          <p:nvPr>
            <p:ph type="title"/>
          </p:nvPr>
        </p:nvSpPr>
        <p:spPr>
          <a:xfrm>
            <a:off x="0" y="0"/>
            <a:ext cx="11980190" cy="707757"/>
          </a:xfrm>
        </p:spPr>
        <p:txBody>
          <a:bodyPr/>
          <a:lstStyle/>
          <a:p>
            <a:r>
              <a:rPr lang="en-IN" dirty="0"/>
              <a:t>ordering process of food delivery application(Groppe)</a:t>
            </a:r>
          </a:p>
        </p:txBody>
      </p:sp>
      <p:pic>
        <p:nvPicPr>
          <p:cNvPr id="5" name="Content Placeholder 4">
            <a:extLst>
              <a:ext uri="{FF2B5EF4-FFF2-40B4-BE49-F238E27FC236}">
                <a16:creationId xmlns:a16="http://schemas.microsoft.com/office/drawing/2014/main" id="{CACE39F6-25BC-6325-4E07-B315FEDDBD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389" y="1611824"/>
            <a:ext cx="8216685" cy="5005952"/>
          </a:xfrm>
        </p:spPr>
      </p:pic>
      <p:sp>
        <p:nvSpPr>
          <p:cNvPr id="8" name="TextBox 7">
            <a:extLst>
              <a:ext uri="{FF2B5EF4-FFF2-40B4-BE49-F238E27FC236}">
                <a16:creationId xmlns:a16="http://schemas.microsoft.com/office/drawing/2014/main" id="{936A43F0-7E19-48CD-CCA1-5149DBA5F7FB}"/>
              </a:ext>
            </a:extLst>
          </p:cNvPr>
          <p:cNvSpPr txBox="1"/>
          <p:nvPr/>
        </p:nvSpPr>
        <p:spPr>
          <a:xfrm>
            <a:off x="245389" y="1242492"/>
            <a:ext cx="2464231" cy="369332"/>
          </a:xfrm>
          <a:prstGeom prst="rect">
            <a:avLst/>
          </a:prstGeom>
          <a:noFill/>
        </p:spPr>
        <p:txBody>
          <a:bodyPr wrap="square" rtlCol="0">
            <a:spAutoFit/>
          </a:bodyPr>
          <a:lstStyle/>
          <a:p>
            <a:r>
              <a:rPr lang="en-IN" b="1" i="1" dirty="0">
                <a:effectLst>
                  <a:outerShdw blurRad="38100" dist="38100" dir="2700000" algn="tl">
                    <a:srgbClr val="000000">
                      <a:alpha val="43137"/>
                    </a:srgbClr>
                  </a:outerShdw>
                </a:effectLst>
              </a:rPr>
              <a:t>Step 1: Create user</a:t>
            </a:r>
          </a:p>
        </p:txBody>
      </p:sp>
      <p:pic>
        <p:nvPicPr>
          <p:cNvPr id="10" name="Picture 9">
            <a:extLst>
              <a:ext uri="{FF2B5EF4-FFF2-40B4-BE49-F238E27FC236}">
                <a16:creationId xmlns:a16="http://schemas.microsoft.com/office/drawing/2014/main" id="{F44A1283-577E-E61C-1F6F-2D218093B3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3553" y="1611824"/>
            <a:ext cx="3316637" cy="5005951"/>
          </a:xfrm>
          <a:prstGeom prst="rect">
            <a:avLst/>
          </a:prstGeom>
        </p:spPr>
      </p:pic>
    </p:spTree>
    <p:extLst>
      <p:ext uri="{BB962C8B-B14F-4D97-AF65-F5344CB8AC3E}">
        <p14:creationId xmlns:p14="http://schemas.microsoft.com/office/powerpoint/2010/main" val="16106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B14A8-54B6-1805-11C2-A687D7385BF4}"/>
              </a:ext>
            </a:extLst>
          </p:cNvPr>
          <p:cNvSpPr>
            <a:spLocks noGrp="1"/>
          </p:cNvSpPr>
          <p:nvPr>
            <p:ph type="title"/>
          </p:nvPr>
        </p:nvSpPr>
        <p:spPr>
          <a:xfrm>
            <a:off x="0" y="0"/>
            <a:ext cx="12073180" cy="844657"/>
          </a:xfrm>
        </p:spPr>
        <p:txBody>
          <a:bodyPr>
            <a:normAutofit/>
          </a:bodyPr>
          <a:lstStyle/>
          <a:p>
            <a:r>
              <a:rPr lang="en-IN" dirty="0"/>
              <a:t>ordering process of food delivery application(Groppe)</a:t>
            </a:r>
          </a:p>
        </p:txBody>
      </p:sp>
      <p:pic>
        <p:nvPicPr>
          <p:cNvPr id="5" name="Content Placeholder 4">
            <a:extLst>
              <a:ext uri="{FF2B5EF4-FFF2-40B4-BE49-F238E27FC236}">
                <a16:creationId xmlns:a16="http://schemas.microsoft.com/office/drawing/2014/main" id="{1CBC4E97-144B-C2B9-F5A9-D6733CA04A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820" y="1270861"/>
            <a:ext cx="7764650" cy="5168684"/>
          </a:xfrm>
        </p:spPr>
      </p:pic>
      <p:pic>
        <p:nvPicPr>
          <p:cNvPr id="7" name="Picture 6">
            <a:extLst>
              <a:ext uri="{FF2B5EF4-FFF2-40B4-BE49-F238E27FC236}">
                <a16:creationId xmlns:a16="http://schemas.microsoft.com/office/drawing/2014/main" id="{8F68F777-1B72-FAFA-C016-FC88FFC66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2290" y="1270859"/>
            <a:ext cx="4070890" cy="5168685"/>
          </a:xfrm>
          <a:prstGeom prst="rect">
            <a:avLst/>
          </a:prstGeom>
        </p:spPr>
      </p:pic>
      <p:sp>
        <p:nvSpPr>
          <p:cNvPr id="8" name="TextBox 7">
            <a:extLst>
              <a:ext uri="{FF2B5EF4-FFF2-40B4-BE49-F238E27FC236}">
                <a16:creationId xmlns:a16="http://schemas.microsoft.com/office/drawing/2014/main" id="{1E37EF13-A626-7D79-6DBF-933107BDCC06}"/>
              </a:ext>
            </a:extLst>
          </p:cNvPr>
          <p:cNvSpPr txBox="1"/>
          <p:nvPr/>
        </p:nvSpPr>
        <p:spPr>
          <a:xfrm>
            <a:off x="118820" y="901527"/>
            <a:ext cx="2891625" cy="369332"/>
          </a:xfrm>
          <a:prstGeom prst="rect">
            <a:avLst/>
          </a:prstGeom>
          <a:noFill/>
        </p:spPr>
        <p:txBody>
          <a:bodyPr wrap="none" rtlCol="0">
            <a:spAutoFit/>
          </a:bodyPr>
          <a:lstStyle/>
          <a:p>
            <a:r>
              <a:rPr lang="en-IN" b="1" i="1" dirty="0"/>
              <a:t>Step 2: Add address for User</a:t>
            </a:r>
          </a:p>
        </p:txBody>
      </p:sp>
    </p:spTree>
    <p:extLst>
      <p:ext uri="{BB962C8B-B14F-4D97-AF65-F5344CB8AC3E}">
        <p14:creationId xmlns:p14="http://schemas.microsoft.com/office/powerpoint/2010/main" val="1190642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C7C35-A2FB-1C55-2785-7171D88865B8}"/>
              </a:ext>
            </a:extLst>
          </p:cNvPr>
          <p:cNvSpPr>
            <a:spLocks noGrp="1"/>
          </p:cNvSpPr>
          <p:nvPr>
            <p:ph type="title"/>
          </p:nvPr>
        </p:nvSpPr>
        <p:spPr>
          <a:xfrm>
            <a:off x="185980" y="41615"/>
            <a:ext cx="12006020" cy="901198"/>
          </a:xfrm>
        </p:spPr>
        <p:txBody>
          <a:bodyPr>
            <a:normAutofit/>
          </a:bodyPr>
          <a:lstStyle/>
          <a:p>
            <a:r>
              <a:rPr lang="en-IN" dirty="0"/>
              <a:t>ordering process of food delivery application(Groppe)</a:t>
            </a:r>
          </a:p>
        </p:txBody>
      </p:sp>
      <p:pic>
        <p:nvPicPr>
          <p:cNvPr id="6" name="Content Placeholder 5">
            <a:extLst>
              <a:ext uri="{FF2B5EF4-FFF2-40B4-BE49-F238E27FC236}">
                <a16:creationId xmlns:a16="http://schemas.microsoft.com/office/drawing/2014/main" id="{3D2D9D3E-D135-5090-C00A-906C2611DA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981" y="1239863"/>
            <a:ext cx="8369083" cy="5452535"/>
          </a:xfrm>
        </p:spPr>
      </p:pic>
      <p:pic>
        <p:nvPicPr>
          <p:cNvPr id="8" name="Picture 7">
            <a:extLst>
              <a:ext uri="{FF2B5EF4-FFF2-40B4-BE49-F238E27FC236}">
                <a16:creationId xmlns:a16="http://schemas.microsoft.com/office/drawing/2014/main" id="{A47E461E-12BA-F564-CBA5-83FD76C856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5742" y="1066801"/>
            <a:ext cx="3110277" cy="5625598"/>
          </a:xfrm>
          <a:prstGeom prst="rect">
            <a:avLst/>
          </a:prstGeom>
        </p:spPr>
      </p:pic>
      <p:sp>
        <p:nvSpPr>
          <p:cNvPr id="9" name="TextBox 8">
            <a:extLst>
              <a:ext uri="{FF2B5EF4-FFF2-40B4-BE49-F238E27FC236}">
                <a16:creationId xmlns:a16="http://schemas.microsoft.com/office/drawing/2014/main" id="{812F3615-E50A-41A9-6D30-1F4E8AC76398}"/>
              </a:ext>
            </a:extLst>
          </p:cNvPr>
          <p:cNvSpPr txBox="1"/>
          <p:nvPr/>
        </p:nvSpPr>
        <p:spPr>
          <a:xfrm>
            <a:off x="185980" y="870531"/>
            <a:ext cx="5438476" cy="369332"/>
          </a:xfrm>
          <a:prstGeom prst="rect">
            <a:avLst/>
          </a:prstGeom>
          <a:noFill/>
        </p:spPr>
        <p:txBody>
          <a:bodyPr wrap="none" rtlCol="0">
            <a:spAutoFit/>
          </a:bodyPr>
          <a:lstStyle/>
          <a:p>
            <a:r>
              <a:rPr lang="en-IN" b="1" i="1" dirty="0">
                <a:effectLst>
                  <a:outerShdw blurRad="38100" dist="38100" dir="2700000" algn="tl">
                    <a:srgbClr val="000000">
                      <a:alpha val="43137"/>
                    </a:srgbClr>
                  </a:outerShdw>
                </a:effectLst>
              </a:rPr>
              <a:t>Step 3: Add food items to cart from selected restaurant</a:t>
            </a:r>
          </a:p>
        </p:txBody>
      </p:sp>
    </p:spTree>
    <p:extLst>
      <p:ext uri="{BB962C8B-B14F-4D97-AF65-F5344CB8AC3E}">
        <p14:creationId xmlns:p14="http://schemas.microsoft.com/office/powerpoint/2010/main" val="538197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AC3DD-3BA3-3E36-12C8-AD7C0DEE08CF}"/>
              </a:ext>
            </a:extLst>
          </p:cNvPr>
          <p:cNvSpPr>
            <a:spLocks noGrp="1"/>
          </p:cNvSpPr>
          <p:nvPr>
            <p:ph type="title"/>
          </p:nvPr>
        </p:nvSpPr>
        <p:spPr>
          <a:xfrm>
            <a:off x="90407" y="77492"/>
            <a:ext cx="12011186" cy="774915"/>
          </a:xfrm>
        </p:spPr>
        <p:txBody>
          <a:bodyPr/>
          <a:lstStyle/>
          <a:p>
            <a:r>
              <a:rPr lang="en-IN" dirty="0"/>
              <a:t>ordering process of food delivery application(Groppe)</a:t>
            </a:r>
          </a:p>
        </p:txBody>
      </p:sp>
      <p:pic>
        <p:nvPicPr>
          <p:cNvPr id="5" name="Content Placeholder 4">
            <a:extLst>
              <a:ext uri="{FF2B5EF4-FFF2-40B4-BE49-F238E27FC236}">
                <a16:creationId xmlns:a16="http://schemas.microsoft.com/office/drawing/2014/main" id="{AFC27DB6-09A7-822B-58E5-94B78B6115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407" y="1363851"/>
            <a:ext cx="7255790" cy="5145437"/>
          </a:xfrm>
        </p:spPr>
      </p:pic>
      <p:sp>
        <p:nvSpPr>
          <p:cNvPr id="6" name="TextBox 5">
            <a:extLst>
              <a:ext uri="{FF2B5EF4-FFF2-40B4-BE49-F238E27FC236}">
                <a16:creationId xmlns:a16="http://schemas.microsoft.com/office/drawing/2014/main" id="{C950D850-97BD-E2E2-234A-1390DAD93276}"/>
              </a:ext>
            </a:extLst>
          </p:cNvPr>
          <p:cNvSpPr txBox="1"/>
          <p:nvPr/>
        </p:nvSpPr>
        <p:spPr>
          <a:xfrm>
            <a:off x="90407" y="994519"/>
            <a:ext cx="7641131" cy="369332"/>
          </a:xfrm>
          <a:prstGeom prst="rect">
            <a:avLst/>
          </a:prstGeom>
          <a:noFill/>
        </p:spPr>
        <p:txBody>
          <a:bodyPr wrap="none" rtlCol="0">
            <a:spAutoFit/>
          </a:bodyPr>
          <a:lstStyle/>
          <a:p>
            <a:r>
              <a:rPr lang="en-IN" b="1" i="1" dirty="0">
                <a:effectLst>
                  <a:outerShdw blurRad="38100" dist="38100" dir="2700000" algn="tl">
                    <a:srgbClr val="000000">
                      <a:alpha val="43137"/>
                    </a:srgbClr>
                  </a:outerShdw>
                </a:effectLst>
              </a:rPr>
              <a:t>Step 4: Proceed with order and move cart to Order table for order preparation</a:t>
            </a:r>
          </a:p>
        </p:txBody>
      </p:sp>
      <p:pic>
        <p:nvPicPr>
          <p:cNvPr id="8" name="Picture 7">
            <a:extLst>
              <a:ext uri="{FF2B5EF4-FFF2-40B4-BE49-F238E27FC236}">
                <a16:creationId xmlns:a16="http://schemas.microsoft.com/office/drawing/2014/main" id="{85DA65D2-1B98-1EC2-8848-8B48563648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682" y="1363851"/>
            <a:ext cx="4615912" cy="5145437"/>
          </a:xfrm>
          <a:prstGeom prst="rect">
            <a:avLst/>
          </a:prstGeom>
        </p:spPr>
      </p:pic>
    </p:spTree>
    <p:extLst>
      <p:ext uri="{BB962C8B-B14F-4D97-AF65-F5344CB8AC3E}">
        <p14:creationId xmlns:p14="http://schemas.microsoft.com/office/powerpoint/2010/main" val="1449132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5FABB-56E9-D907-67E3-1F10AC14F025}"/>
              </a:ext>
            </a:extLst>
          </p:cNvPr>
          <p:cNvSpPr>
            <a:spLocks noGrp="1"/>
          </p:cNvSpPr>
          <p:nvPr>
            <p:ph type="title"/>
          </p:nvPr>
        </p:nvSpPr>
        <p:spPr>
          <a:xfrm>
            <a:off x="-2940802" y="1375331"/>
            <a:ext cx="10131425" cy="1456267"/>
          </a:xfrm>
        </p:spPr>
        <p:txBody>
          <a:bodyPr/>
          <a:lstStyle/>
          <a:p>
            <a:pPr algn="ctr"/>
            <a:r>
              <a:rPr lang="en-IN" dirty="0"/>
              <a:t>INTRODUCTION</a:t>
            </a:r>
          </a:p>
        </p:txBody>
      </p:sp>
      <p:sp>
        <p:nvSpPr>
          <p:cNvPr id="3" name="Content Placeholder 2">
            <a:extLst>
              <a:ext uri="{FF2B5EF4-FFF2-40B4-BE49-F238E27FC236}">
                <a16:creationId xmlns:a16="http://schemas.microsoft.com/office/drawing/2014/main" id="{FB0F2093-F745-4E11-F1FF-ABD6135E7B65}"/>
              </a:ext>
            </a:extLst>
          </p:cNvPr>
          <p:cNvSpPr>
            <a:spLocks noGrp="1"/>
          </p:cNvSpPr>
          <p:nvPr>
            <p:ph idx="1"/>
          </p:nvPr>
        </p:nvSpPr>
        <p:spPr>
          <a:xfrm>
            <a:off x="468825" y="2831598"/>
            <a:ext cx="3808707" cy="3921071"/>
          </a:xfrm>
        </p:spPr>
        <p:txBody>
          <a:bodyPr anchor="t">
            <a:normAutofit/>
          </a:bodyPr>
          <a:lstStyle/>
          <a:p>
            <a:pPr marL="0" indent="0">
              <a:buNone/>
            </a:pPr>
            <a:r>
              <a:rPr lang="en-IN" dirty="0"/>
              <a:t>This presentation will cover the mid-term report on server side food delivery app created using Java language with the help of tools and frameworks like Spring boot, Spring framework, Spring data JPA, Spring Web and MySQL for database schema design for my food delivery app.</a:t>
            </a:r>
            <a:br>
              <a:rPr lang="en-IN" dirty="0"/>
            </a:br>
            <a:br>
              <a:rPr lang="en-IN" dirty="0"/>
            </a:br>
            <a:r>
              <a:rPr lang="en-IN" dirty="0"/>
              <a:t>For testing and Security purposes, other tools such as Junit, Mockito, Spring Security and other such tools and frameworks were also applied.</a:t>
            </a:r>
          </a:p>
        </p:txBody>
      </p:sp>
    </p:spTree>
    <p:extLst>
      <p:ext uri="{BB962C8B-B14F-4D97-AF65-F5344CB8AC3E}">
        <p14:creationId xmlns:p14="http://schemas.microsoft.com/office/powerpoint/2010/main" val="29533005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232C5-9E57-D6D4-D7A1-FA91A4DC7854}"/>
              </a:ext>
            </a:extLst>
          </p:cNvPr>
          <p:cNvSpPr>
            <a:spLocks noGrp="1"/>
          </p:cNvSpPr>
          <p:nvPr>
            <p:ph type="title"/>
          </p:nvPr>
        </p:nvSpPr>
        <p:spPr>
          <a:xfrm>
            <a:off x="129152" y="113654"/>
            <a:ext cx="11933695" cy="738753"/>
          </a:xfrm>
        </p:spPr>
        <p:txBody>
          <a:bodyPr/>
          <a:lstStyle/>
          <a:p>
            <a:r>
              <a:rPr lang="en-IN" dirty="0"/>
              <a:t>ordering process of food delivery application(Groppe)</a:t>
            </a:r>
          </a:p>
        </p:txBody>
      </p:sp>
      <p:pic>
        <p:nvPicPr>
          <p:cNvPr id="5" name="Content Placeholder 4">
            <a:extLst>
              <a:ext uri="{FF2B5EF4-FFF2-40B4-BE49-F238E27FC236}">
                <a16:creationId xmlns:a16="http://schemas.microsoft.com/office/drawing/2014/main" id="{221DF825-80D2-B584-131C-415726D45A3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153" y="1611824"/>
            <a:ext cx="7898969" cy="5132522"/>
          </a:xfrm>
        </p:spPr>
      </p:pic>
      <p:pic>
        <p:nvPicPr>
          <p:cNvPr id="6" name="Picture 5">
            <a:extLst>
              <a:ext uri="{FF2B5EF4-FFF2-40B4-BE49-F238E27FC236}">
                <a16:creationId xmlns:a16="http://schemas.microsoft.com/office/drawing/2014/main" id="{85FB391E-D7AD-C223-BDB6-EADFF26955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45098" y="1611824"/>
            <a:ext cx="3946902" cy="5132522"/>
          </a:xfrm>
          <a:prstGeom prst="rect">
            <a:avLst/>
          </a:prstGeom>
        </p:spPr>
      </p:pic>
      <p:sp>
        <p:nvSpPr>
          <p:cNvPr id="7" name="TextBox 6">
            <a:extLst>
              <a:ext uri="{FF2B5EF4-FFF2-40B4-BE49-F238E27FC236}">
                <a16:creationId xmlns:a16="http://schemas.microsoft.com/office/drawing/2014/main" id="{9C3F053F-6AE0-6269-E323-F2812BAFA253}"/>
              </a:ext>
            </a:extLst>
          </p:cNvPr>
          <p:cNvSpPr txBox="1"/>
          <p:nvPr/>
        </p:nvSpPr>
        <p:spPr>
          <a:xfrm>
            <a:off x="129152" y="1255363"/>
            <a:ext cx="6333641" cy="369332"/>
          </a:xfrm>
          <a:prstGeom prst="rect">
            <a:avLst/>
          </a:prstGeom>
          <a:noFill/>
        </p:spPr>
        <p:txBody>
          <a:bodyPr wrap="square" rtlCol="0">
            <a:spAutoFit/>
          </a:bodyPr>
          <a:lstStyle/>
          <a:p>
            <a:r>
              <a:rPr lang="en-IN" b="1" i="1" dirty="0">
                <a:effectLst>
                  <a:outerShdw blurRad="38100" dist="38100" dir="2700000" algn="tl">
                    <a:srgbClr val="000000">
                      <a:alpha val="43137"/>
                    </a:srgbClr>
                  </a:outerShdw>
                </a:effectLst>
              </a:rPr>
              <a:t>Step 5: User will proceed to payment after order is initiated</a:t>
            </a:r>
          </a:p>
        </p:txBody>
      </p:sp>
    </p:spTree>
    <p:extLst>
      <p:ext uri="{BB962C8B-B14F-4D97-AF65-F5344CB8AC3E}">
        <p14:creationId xmlns:p14="http://schemas.microsoft.com/office/powerpoint/2010/main" val="7178510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5E7C-EA0E-6F30-8124-B18E955F2DC1}"/>
              </a:ext>
            </a:extLst>
          </p:cNvPr>
          <p:cNvSpPr>
            <a:spLocks noGrp="1"/>
          </p:cNvSpPr>
          <p:nvPr>
            <p:ph type="title"/>
          </p:nvPr>
        </p:nvSpPr>
        <p:spPr>
          <a:xfrm>
            <a:off x="196312" y="170482"/>
            <a:ext cx="11995688" cy="754251"/>
          </a:xfrm>
        </p:spPr>
        <p:txBody>
          <a:bodyPr/>
          <a:lstStyle/>
          <a:p>
            <a:r>
              <a:rPr lang="en-IN" dirty="0"/>
              <a:t>ordering process of food delivery application(Groppe)</a:t>
            </a:r>
          </a:p>
        </p:txBody>
      </p:sp>
      <p:pic>
        <p:nvPicPr>
          <p:cNvPr id="6" name="Content Placeholder 5">
            <a:extLst>
              <a:ext uri="{FF2B5EF4-FFF2-40B4-BE49-F238E27FC236}">
                <a16:creationId xmlns:a16="http://schemas.microsoft.com/office/drawing/2014/main" id="{F00DFA08-3349-5B40-CD60-E831F031BA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312" y="1633249"/>
            <a:ext cx="7134386" cy="5054269"/>
          </a:xfrm>
        </p:spPr>
      </p:pic>
      <p:sp>
        <p:nvSpPr>
          <p:cNvPr id="4" name="TextBox 3">
            <a:extLst>
              <a:ext uri="{FF2B5EF4-FFF2-40B4-BE49-F238E27FC236}">
                <a16:creationId xmlns:a16="http://schemas.microsoft.com/office/drawing/2014/main" id="{623FBC45-BCDF-931F-E1AE-E4CF8E3C897C}"/>
              </a:ext>
            </a:extLst>
          </p:cNvPr>
          <p:cNvSpPr txBox="1"/>
          <p:nvPr/>
        </p:nvSpPr>
        <p:spPr>
          <a:xfrm>
            <a:off x="196312" y="1119267"/>
            <a:ext cx="8104142" cy="369332"/>
          </a:xfrm>
          <a:prstGeom prst="rect">
            <a:avLst/>
          </a:prstGeom>
          <a:noFill/>
        </p:spPr>
        <p:txBody>
          <a:bodyPr wrap="none" rtlCol="0">
            <a:spAutoFit/>
          </a:bodyPr>
          <a:lstStyle/>
          <a:p>
            <a:r>
              <a:rPr lang="en-IN" b="1" i="1" dirty="0">
                <a:effectLst>
                  <a:outerShdw blurRad="38100" dist="38100" dir="2700000" algn="tl">
                    <a:srgbClr val="000000">
                      <a:alpha val="43137"/>
                    </a:srgbClr>
                  </a:outerShdw>
                </a:effectLst>
              </a:rPr>
              <a:t>Note: Admin/ Restaurant Owner will add the driver after the payment is confirmed</a:t>
            </a:r>
          </a:p>
        </p:txBody>
      </p:sp>
      <p:pic>
        <p:nvPicPr>
          <p:cNvPr id="8" name="Picture 7">
            <a:extLst>
              <a:ext uri="{FF2B5EF4-FFF2-40B4-BE49-F238E27FC236}">
                <a16:creationId xmlns:a16="http://schemas.microsoft.com/office/drawing/2014/main" id="{7CA99F72-178F-A487-4EF7-699C9D88D4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9519" y="1633248"/>
            <a:ext cx="4742481" cy="5054269"/>
          </a:xfrm>
          <a:prstGeom prst="rect">
            <a:avLst/>
          </a:prstGeom>
        </p:spPr>
      </p:pic>
    </p:spTree>
    <p:extLst>
      <p:ext uri="{BB962C8B-B14F-4D97-AF65-F5344CB8AC3E}">
        <p14:creationId xmlns:p14="http://schemas.microsoft.com/office/powerpoint/2010/main" val="2459975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D58B4-65FC-F800-1D48-923886525CC7}"/>
              </a:ext>
            </a:extLst>
          </p:cNvPr>
          <p:cNvSpPr>
            <a:spLocks noGrp="1"/>
          </p:cNvSpPr>
          <p:nvPr>
            <p:ph type="title"/>
          </p:nvPr>
        </p:nvSpPr>
        <p:spPr>
          <a:xfrm>
            <a:off x="90407" y="1"/>
            <a:ext cx="12011186" cy="1066800"/>
          </a:xfrm>
        </p:spPr>
        <p:txBody>
          <a:bodyPr/>
          <a:lstStyle/>
          <a:p>
            <a:r>
              <a:rPr kumimoji="0" lang="en-IN" sz="3600" b="0" i="0" u="none" strike="noStrike" kern="1200" cap="all" spc="0" normalizeH="0" baseline="0" noProof="0" dirty="0">
                <a:ln w="3175" cmpd="sng">
                  <a:noFill/>
                </a:ln>
                <a:solidFill>
                  <a:prstClr val="white"/>
                </a:solidFill>
                <a:effectLst/>
                <a:uLnTx/>
                <a:uFillTx/>
                <a:latin typeface="Calibri Light" panose="020F0302020204030204"/>
                <a:ea typeface="+mj-ea"/>
                <a:cs typeface="+mj-cs"/>
              </a:rPr>
              <a:t>ordering process of food delivery application(Groppe)</a:t>
            </a:r>
            <a:endParaRPr lang="en-IN" dirty="0"/>
          </a:p>
        </p:txBody>
      </p:sp>
      <p:pic>
        <p:nvPicPr>
          <p:cNvPr id="6" name="Content Placeholder 5">
            <a:extLst>
              <a:ext uri="{FF2B5EF4-FFF2-40B4-BE49-F238E27FC236}">
                <a16:creationId xmlns:a16="http://schemas.microsoft.com/office/drawing/2014/main" id="{AAE14BCA-53B7-EB7B-E725-7D99697544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479" y="1577231"/>
            <a:ext cx="7408190" cy="4798546"/>
          </a:xfrm>
        </p:spPr>
      </p:pic>
      <p:sp>
        <p:nvSpPr>
          <p:cNvPr id="4" name="TextBox 3">
            <a:extLst>
              <a:ext uri="{FF2B5EF4-FFF2-40B4-BE49-F238E27FC236}">
                <a16:creationId xmlns:a16="http://schemas.microsoft.com/office/drawing/2014/main" id="{0AB14781-35DE-9F63-854C-A0A6860EC963}"/>
              </a:ext>
            </a:extLst>
          </p:cNvPr>
          <p:cNvSpPr txBox="1"/>
          <p:nvPr/>
        </p:nvSpPr>
        <p:spPr>
          <a:xfrm>
            <a:off x="90407" y="1137350"/>
            <a:ext cx="5579390" cy="369332"/>
          </a:xfrm>
          <a:prstGeom prst="rect">
            <a:avLst/>
          </a:prstGeom>
          <a:noFill/>
        </p:spPr>
        <p:txBody>
          <a:bodyPr wrap="square" rtlCol="0">
            <a:spAutoFit/>
          </a:bodyPr>
          <a:lstStyle/>
          <a:p>
            <a:r>
              <a:rPr lang="en-IN" b="1" i="1" dirty="0">
                <a:effectLst>
                  <a:outerShdw blurRad="38100" dist="38100" dir="2700000" algn="tl">
                    <a:srgbClr val="000000">
                      <a:alpha val="43137"/>
                    </a:srgbClr>
                  </a:outerShdw>
                </a:effectLst>
              </a:rPr>
              <a:t>Step 6: Add Rating for the delivered order</a:t>
            </a:r>
          </a:p>
        </p:txBody>
      </p:sp>
      <p:pic>
        <p:nvPicPr>
          <p:cNvPr id="8" name="Picture 7">
            <a:extLst>
              <a:ext uri="{FF2B5EF4-FFF2-40B4-BE49-F238E27FC236}">
                <a16:creationId xmlns:a16="http://schemas.microsoft.com/office/drawing/2014/main" id="{04AAD1DD-5AD9-8067-A37E-9A9A90501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7641" y="1506682"/>
            <a:ext cx="4132880" cy="4869095"/>
          </a:xfrm>
          <a:prstGeom prst="rect">
            <a:avLst/>
          </a:prstGeom>
        </p:spPr>
      </p:pic>
    </p:spTree>
    <p:extLst>
      <p:ext uri="{BB962C8B-B14F-4D97-AF65-F5344CB8AC3E}">
        <p14:creationId xmlns:p14="http://schemas.microsoft.com/office/powerpoint/2010/main" val="11333868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8481-A800-782A-D9DD-9185D6716058}"/>
              </a:ext>
            </a:extLst>
          </p:cNvPr>
          <p:cNvSpPr>
            <a:spLocks noGrp="1"/>
          </p:cNvSpPr>
          <p:nvPr>
            <p:ph type="title"/>
          </p:nvPr>
        </p:nvSpPr>
        <p:spPr>
          <a:xfrm>
            <a:off x="2383013" y="113657"/>
            <a:ext cx="6234045" cy="661260"/>
          </a:xfrm>
        </p:spPr>
        <p:txBody>
          <a:bodyPr/>
          <a:lstStyle/>
          <a:p>
            <a:r>
              <a:rPr lang="en-IN" dirty="0"/>
              <a:t>Testing of food delivery app</a:t>
            </a:r>
          </a:p>
        </p:txBody>
      </p:sp>
      <p:sp>
        <p:nvSpPr>
          <p:cNvPr id="3" name="Content Placeholder 2">
            <a:extLst>
              <a:ext uri="{FF2B5EF4-FFF2-40B4-BE49-F238E27FC236}">
                <a16:creationId xmlns:a16="http://schemas.microsoft.com/office/drawing/2014/main" id="{66561F3D-7B47-D304-1460-4C4F475D2AE4}"/>
              </a:ext>
            </a:extLst>
          </p:cNvPr>
          <p:cNvSpPr>
            <a:spLocks noGrp="1"/>
          </p:cNvSpPr>
          <p:nvPr>
            <p:ph idx="1"/>
          </p:nvPr>
        </p:nvSpPr>
        <p:spPr>
          <a:xfrm>
            <a:off x="0" y="957617"/>
            <a:ext cx="10131425" cy="661260"/>
          </a:xfrm>
        </p:spPr>
        <p:txBody>
          <a:bodyPr anchor="t"/>
          <a:lstStyle/>
          <a:p>
            <a:r>
              <a:rPr lang="en-IN" i="1" dirty="0">
                <a:solidFill>
                  <a:schemeClr val="bg2">
                    <a:lumMod val="20000"/>
                    <a:lumOff val="80000"/>
                  </a:schemeClr>
                </a:solidFill>
                <a:effectLst>
                  <a:outerShdw blurRad="38100" dist="38100" dir="2700000" algn="tl">
                    <a:srgbClr val="000000">
                      <a:alpha val="43137"/>
                    </a:srgbClr>
                  </a:outerShdw>
                </a:effectLst>
              </a:rPr>
              <a:t>The app was intensively tested for data integrity, data consistency, information leaks and security flaws using tools such as Junit and Mockito.</a:t>
            </a:r>
          </a:p>
        </p:txBody>
      </p:sp>
      <p:pic>
        <p:nvPicPr>
          <p:cNvPr id="5" name="Picture 4">
            <a:extLst>
              <a:ext uri="{FF2B5EF4-FFF2-40B4-BE49-F238E27FC236}">
                <a16:creationId xmlns:a16="http://schemas.microsoft.com/office/drawing/2014/main" id="{936744A1-376D-AA33-82B1-8A926E9416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17" y="1770581"/>
            <a:ext cx="3628572" cy="4910886"/>
          </a:xfrm>
          <a:prstGeom prst="rect">
            <a:avLst/>
          </a:prstGeom>
        </p:spPr>
      </p:pic>
      <p:pic>
        <p:nvPicPr>
          <p:cNvPr id="7" name="Picture 6">
            <a:extLst>
              <a:ext uri="{FF2B5EF4-FFF2-40B4-BE49-F238E27FC236}">
                <a16:creationId xmlns:a16="http://schemas.microsoft.com/office/drawing/2014/main" id="{33682255-0743-5A2E-D5A3-CE7DACF064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8600" y="1770581"/>
            <a:ext cx="3880038" cy="4910887"/>
          </a:xfrm>
          <a:prstGeom prst="rect">
            <a:avLst/>
          </a:prstGeom>
        </p:spPr>
      </p:pic>
      <p:sp>
        <p:nvSpPr>
          <p:cNvPr id="8" name="TextBox 7">
            <a:extLst>
              <a:ext uri="{FF2B5EF4-FFF2-40B4-BE49-F238E27FC236}">
                <a16:creationId xmlns:a16="http://schemas.microsoft.com/office/drawing/2014/main" id="{48E216BE-F415-23ED-70CA-24442FA28984}"/>
              </a:ext>
            </a:extLst>
          </p:cNvPr>
          <p:cNvSpPr txBox="1"/>
          <p:nvPr/>
        </p:nvSpPr>
        <p:spPr>
          <a:xfrm>
            <a:off x="8131149" y="1956561"/>
            <a:ext cx="3626603" cy="4278094"/>
          </a:xfrm>
          <a:prstGeom prst="rect">
            <a:avLst/>
          </a:prstGeom>
          <a:noFill/>
        </p:spPr>
        <p:txBody>
          <a:bodyPr wrap="square" rtlCol="0">
            <a:spAutoFit/>
          </a:bodyPr>
          <a:lstStyle/>
          <a:p>
            <a:pPr marL="285750" indent="-285750">
              <a:buFont typeface="Arial" panose="020B0604020202020204" pitchFamily="34" charset="0"/>
              <a:buChar char="•"/>
            </a:pPr>
            <a:r>
              <a:rPr lang="en-US" sz="1700" b="0" i="0" dirty="0">
                <a:solidFill>
                  <a:srgbClr val="D1D5DB"/>
                </a:solidFill>
                <a:effectLst/>
                <a:latin typeface="Söhne"/>
              </a:rPr>
              <a:t>JUnit is a popular open-source testing framework for Java applications. It provides a set of tools and annotations to help developers write and run unit tests in a simple and efficient manner.</a:t>
            </a:r>
          </a:p>
          <a:p>
            <a:pPr marL="285750" indent="-285750">
              <a:buFont typeface="Arial" panose="020B0604020202020204" pitchFamily="34" charset="0"/>
              <a:buChar char="•"/>
            </a:pPr>
            <a:endParaRPr lang="en-US" sz="1700" dirty="0">
              <a:solidFill>
                <a:srgbClr val="D1D5DB"/>
              </a:solidFill>
              <a:latin typeface="Söhne"/>
            </a:endParaRPr>
          </a:p>
          <a:p>
            <a:pPr marL="285750" indent="-285750">
              <a:buFont typeface="Arial" panose="020B0604020202020204" pitchFamily="34" charset="0"/>
              <a:buChar char="•"/>
            </a:pPr>
            <a:r>
              <a:rPr lang="en-US" sz="1700" b="0" i="0" dirty="0">
                <a:solidFill>
                  <a:srgbClr val="D1D5DB"/>
                </a:solidFill>
                <a:effectLst/>
                <a:latin typeface="Söhne"/>
              </a:rPr>
              <a:t>Mockito is a popular open-source testing framework for Java applications, which is used for creating mock objects to facilitate unit testing. Mock objects are objects that simulate the behavior of real objects in a controlled manner, allowing developers to test their code in isolation.</a:t>
            </a:r>
            <a:endParaRPr lang="en-IN" sz="1700" dirty="0"/>
          </a:p>
        </p:txBody>
      </p:sp>
    </p:spTree>
    <p:extLst>
      <p:ext uri="{BB962C8B-B14F-4D97-AF65-F5344CB8AC3E}">
        <p14:creationId xmlns:p14="http://schemas.microsoft.com/office/powerpoint/2010/main" val="664896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528B8-747D-E048-5213-1B361C366E6C}"/>
              </a:ext>
            </a:extLst>
          </p:cNvPr>
          <p:cNvSpPr>
            <a:spLocks noGrp="1"/>
          </p:cNvSpPr>
          <p:nvPr>
            <p:ph type="title"/>
          </p:nvPr>
        </p:nvSpPr>
        <p:spPr>
          <a:xfrm>
            <a:off x="685800" y="175647"/>
            <a:ext cx="10131425" cy="891153"/>
          </a:xfrm>
        </p:spPr>
        <p:txBody>
          <a:bodyPr/>
          <a:lstStyle/>
          <a:p>
            <a:pPr algn="ctr"/>
            <a:r>
              <a:rPr lang="en-IN" b="1" dirty="0">
                <a:solidFill>
                  <a:srgbClr val="92D050"/>
                </a:solidFill>
                <a:effectLst>
                  <a:outerShdw blurRad="38100" dist="38100" dir="2700000" algn="tl">
                    <a:srgbClr val="000000">
                      <a:alpha val="43137"/>
                    </a:srgbClr>
                  </a:outerShdw>
                </a:effectLst>
              </a:rPr>
              <a:t>Conclusion</a:t>
            </a:r>
          </a:p>
        </p:txBody>
      </p:sp>
      <p:sp>
        <p:nvSpPr>
          <p:cNvPr id="3" name="Content Placeholder 2">
            <a:extLst>
              <a:ext uri="{FF2B5EF4-FFF2-40B4-BE49-F238E27FC236}">
                <a16:creationId xmlns:a16="http://schemas.microsoft.com/office/drawing/2014/main" id="{D70EF255-24AE-1774-24B1-B055A946C671}"/>
              </a:ext>
            </a:extLst>
          </p:cNvPr>
          <p:cNvSpPr>
            <a:spLocks noGrp="1"/>
          </p:cNvSpPr>
          <p:nvPr>
            <p:ph idx="1"/>
          </p:nvPr>
        </p:nvSpPr>
        <p:spPr>
          <a:xfrm>
            <a:off x="685800" y="1604433"/>
            <a:ext cx="10131425" cy="3649133"/>
          </a:xfrm>
        </p:spPr>
        <p:txBody>
          <a:bodyPr anchor="t"/>
          <a:lstStyle/>
          <a:p>
            <a:pPr algn="l">
              <a:buFont typeface="Arial" panose="020B0604020202020204" pitchFamily="34" charset="0"/>
              <a:buChar char="•"/>
            </a:pPr>
            <a:r>
              <a:rPr lang="en-US" b="0" i="0" dirty="0">
                <a:effectLst/>
                <a:latin typeface="Söhne"/>
              </a:rPr>
              <a:t>Our food delivery app provides a convenient and user-friendly platform for customers to order food from their favorite restaurants.</a:t>
            </a:r>
          </a:p>
          <a:p>
            <a:pPr algn="l">
              <a:buFont typeface="Arial" panose="020B0604020202020204" pitchFamily="34" charset="0"/>
              <a:buChar char="•"/>
            </a:pPr>
            <a:r>
              <a:rPr lang="en-US" b="0" i="0" dirty="0">
                <a:effectLst/>
                <a:latin typeface="Söhne"/>
              </a:rPr>
              <a:t>Our app uses a robust backend architecture built on Spring Boot and Hibernate frameworks, with a secure authentication mechanism using Spring Security.</a:t>
            </a:r>
          </a:p>
          <a:p>
            <a:pPr algn="l">
              <a:buFont typeface="Arial" panose="020B0604020202020204" pitchFamily="34" charset="0"/>
              <a:buChar char="•"/>
            </a:pPr>
            <a:r>
              <a:rPr lang="en-US" b="0" i="0" dirty="0">
                <a:effectLst/>
                <a:latin typeface="Söhne"/>
              </a:rPr>
              <a:t>The database schema is designed to efficiently handle customer orders and support order tracking and delivery management through the use of the Order and Driver tables.</a:t>
            </a:r>
          </a:p>
          <a:p>
            <a:pPr algn="l">
              <a:buFont typeface="Arial" panose="020B0604020202020204" pitchFamily="34" charset="0"/>
              <a:buChar char="•"/>
            </a:pPr>
            <a:r>
              <a:rPr lang="en-US" b="0" i="0" dirty="0">
                <a:effectLst/>
                <a:latin typeface="Söhne"/>
              </a:rPr>
              <a:t>UML diagrams have been used throughout the development process to visualize and communicate the software design and architecture.</a:t>
            </a:r>
          </a:p>
          <a:p>
            <a:r>
              <a:rPr lang="en-IN" dirty="0"/>
              <a:t>The food delivery app is very scalable and very efficient in its operation which makes handling of large number of customers very convenient and efficient for both Users and Developers.</a:t>
            </a:r>
          </a:p>
        </p:txBody>
      </p:sp>
    </p:spTree>
    <p:extLst>
      <p:ext uri="{BB962C8B-B14F-4D97-AF65-F5344CB8AC3E}">
        <p14:creationId xmlns:p14="http://schemas.microsoft.com/office/powerpoint/2010/main" val="3959334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B1640-4363-26EE-E9ED-54974653AA76}"/>
              </a:ext>
            </a:extLst>
          </p:cNvPr>
          <p:cNvSpPr>
            <a:spLocks noGrp="1"/>
          </p:cNvSpPr>
          <p:nvPr>
            <p:ph type="title"/>
          </p:nvPr>
        </p:nvSpPr>
        <p:spPr>
          <a:xfrm>
            <a:off x="251849" y="77492"/>
            <a:ext cx="3994687" cy="1456267"/>
          </a:xfrm>
        </p:spPr>
        <p:txBody>
          <a:bodyPr/>
          <a:lstStyle/>
          <a:p>
            <a:r>
              <a:rPr lang="en-IN" dirty="0">
                <a:latin typeface="Calibri" panose="020F0502020204030204" pitchFamily="34" charset="0"/>
                <a:cs typeface="Calibri" panose="020F0502020204030204" pitchFamily="34" charset="0"/>
              </a:rPr>
              <a:t>Project Overview</a:t>
            </a:r>
          </a:p>
        </p:txBody>
      </p:sp>
      <p:sp>
        <p:nvSpPr>
          <p:cNvPr id="3" name="Content Placeholder 2">
            <a:extLst>
              <a:ext uri="{FF2B5EF4-FFF2-40B4-BE49-F238E27FC236}">
                <a16:creationId xmlns:a16="http://schemas.microsoft.com/office/drawing/2014/main" id="{6FABCD17-C990-29EC-6433-83DCF7E67513}"/>
              </a:ext>
            </a:extLst>
          </p:cNvPr>
          <p:cNvSpPr>
            <a:spLocks noGrp="1"/>
          </p:cNvSpPr>
          <p:nvPr>
            <p:ph idx="1"/>
          </p:nvPr>
        </p:nvSpPr>
        <p:spPr>
          <a:xfrm>
            <a:off x="251849" y="1456267"/>
            <a:ext cx="11254350" cy="4991028"/>
          </a:xfrm>
        </p:spPr>
        <p:txBody>
          <a:bodyPr anchor="t">
            <a:normAutofit fontScale="85000" lnSpcReduction="20000"/>
          </a:bodyPr>
          <a:lstStyle/>
          <a:p>
            <a:pPr marL="0" indent="0">
              <a:buNone/>
            </a:pPr>
            <a:r>
              <a:rPr lang="en-US" sz="1900" b="1" i="0" dirty="0">
                <a:solidFill>
                  <a:srgbClr val="D1D5DB"/>
                </a:solidFill>
                <a:latin typeface="Söhne"/>
              </a:rPr>
              <a:t>OUR FOOD DELIVERY APP IS A WEB-BASED PLATFORM THAT ALLOWS CUSTOMERS TO ORDER FOOD FROM THEIR FAVORITE RESTAURANTS FOR HOME </a:t>
            </a:r>
            <a:r>
              <a:rPr lang="en-US" sz="1900" b="1" dirty="0">
                <a:solidFill>
                  <a:srgbClr val="D1D5DB"/>
                </a:solidFill>
              </a:rPr>
              <a:t>DELIVERY</a:t>
            </a:r>
            <a:r>
              <a:rPr lang="en-US" sz="1900" b="1" i="0" dirty="0">
                <a:solidFill>
                  <a:srgbClr val="D1D5DB"/>
                </a:solidFill>
                <a:latin typeface="Söhne"/>
              </a:rPr>
              <a:t> OR PICKUP. THE APP CONNECTS CUSTOMERS WITH A NETWORK OF RESTAURANTS AND DELIVERY DRIVERS TO PROVIDE A SEAMLESS EXPERIENCE FOR ORDERING AND DELIVERING FOOD.</a:t>
            </a:r>
          </a:p>
          <a:p>
            <a:pPr marL="0" indent="0">
              <a:buNone/>
            </a:pPr>
            <a:endParaRPr lang="en-US" b="0" i="0" dirty="0">
              <a:solidFill>
                <a:srgbClr val="D1D5DB"/>
              </a:solidFill>
              <a:effectLst/>
              <a:latin typeface="Söhne"/>
            </a:endParaRPr>
          </a:p>
          <a:p>
            <a:pPr marL="0" indent="0">
              <a:buNone/>
            </a:pPr>
            <a:r>
              <a:rPr lang="en-US" sz="2100" dirty="0">
                <a:solidFill>
                  <a:srgbClr val="D1D5DB"/>
                </a:solidFill>
                <a:latin typeface="Sitka Small" panose="02000505000000020004" pitchFamily="2" charset="0"/>
              </a:rPr>
              <a:t>KEY FEATURES:</a:t>
            </a:r>
          </a:p>
          <a:p>
            <a:pPr marL="0" indent="0">
              <a:buNone/>
            </a:pPr>
            <a:endParaRPr lang="en-US" sz="2100" dirty="0">
              <a:solidFill>
                <a:srgbClr val="D1D5DB"/>
              </a:solidFill>
              <a:latin typeface="Söhne"/>
            </a:endParaRPr>
          </a:p>
          <a:p>
            <a:pPr algn="l">
              <a:buFont typeface="Arial" panose="020B0604020202020204" pitchFamily="34" charset="0"/>
              <a:buChar char="•"/>
            </a:pPr>
            <a:r>
              <a:rPr lang="en-US" sz="2100" b="0" i="0" dirty="0">
                <a:effectLst/>
                <a:latin typeface="Söhne"/>
              </a:rPr>
              <a:t>User registration and authentication</a:t>
            </a:r>
          </a:p>
          <a:p>
            <a:pPr algn="l">
              <a:buFont typeface="Arial" panose="020B0604020202020204" pitchFamily="34" charset="0"/>
              <a:buChar char="•"/>
            </a:pPr>
            <a:r>
              <a:rPr lang="en-US" sz="2100" b="0" i="0" dirty="0">
                <a:effectLst/>
                <a:latin typeface="Söhne"/>
              </a:rPr>
              <a:t>Browse and search for restaurants and menu items</a:t>
            </a:r>
          </a:p>
          <a:p>
            <a:pPr algn="l">
              <a:buFont typeface="Arial" panose="020B0604020202020204" pitchFamily="34" charset="0"/>
              <a:buChar char="•"/>
            </a:pPr>
            <a:r>
              <a:rPr lang="en-US" sz="2100" b="0" i="0" dirty="0">
                <a:effectLst/>
                <a:latin typeface="Söhne"/>
              </a:rPr>
              <a:t>Place and manage orders</a:t>
            </a:r>
          </a:p>
          <a:p>
            <a:pPr algn="l">
              <a:buFont typeface="Arial" panose="020B0604020202020204" pitchFamily="34" charset="0"/>
              <a:buChar char="•"/>
            </a:pPr>
            <a:r>
              <a:rPr lang="en-US" sz="2100" b="0" i="0" dirty="0">
                <a:effectLst/>
                <a:latin typeface="Söhne"/>
              </a:rPr>
              <a:t>Real-time order tracking</a:t>
            </a:r>
          </a:p>
          <a:p>
            <a:pPr algn="l">
              <a:buFont typeface="Arial" panose="020B0604020202020204" pitchFamily="34" charset="0"/>
              <a:buChar char="•"/>
            </a:pPr>
            <a:r>
              <a:rPr lang="en-US" sz="2100" b="0" i="0" dirty="0">
                <a:effectLst/>
                <a:latin typeface="Söhne"/>
              </a:rPr>
              <a:t>Payment processing</a:t>
            </a:r>
          </a:p>
          <a:p>
            <a:pPr algn="l">
              <a:buFont typeface="Arial" panose="020B0604020202020204" pitchFamily="34" charset="0"/>
              <a:buChar char="•"/>
            </a:pPr>
            <a:r>
              <a:rPr lang="en-US" sz="2100" b="0" i="0" dirty="0">
                <a:effectLst/>
                <a:latin typeface="Söhne"/>
              </a:rPr>
              <a:t>Rating and review system for restaurants</a:t>
            </a:r>
          </a:p>
          <a:p>
            <a:pPr algn="l">
              <a:buFont typeface="Arial" panose="020B0604020202020204" pitchFamily="34" charset="0"/>
              <a:buChar char="•"/>
            </a:pPr>
            <a:r>
              <a:rPr lang="en-US" sz="2100" b="0" i="0" dirty="0">
                <a:effectLst/>
                <a:latin typeface="Söhne"/>
              </a:rPr>
              <a:t>Restaurant management dashboard for menu and order management</a:t>
            </a:r>
          </a:p>
          <a:p>
            <a:pPr algn="l">
              <a:buFont typeface="Arial" panose="020B0604020202020204" pitchFamily="34" charset="0"/>
              <a:buChar char="•"/>
            </a:pPr>
            <a:r>
              <a:rPr lang="en-US" sz="2100" b="0" i="0" dirty="0">
                <a:effectLst/>
                <a:latin typeface="Söhne"/>
              </a:rPr>
              <a:t>Delivery driver management dashboard for order delivery management</a:t>
            </a:r>
          </a:p>
          <a:p>
            <a:pPr algn="l">
              <a:buFont typeface="Arial" panose="020B0604020202020204" pitchFamily="34" charset="0"/>
              <a:buChar char="•"/>
            </a:pPr>
            <a:r>
              <a:rPr lang="en-US" sz="2100" b="0" i="0" dirty="0">
                <a:effectLst/>
                <a:latin typeface="Söhne"/>
              </a:rPr>
              <a:t>Admin dashboard for managing the entire platform</a:t>
            </a:r>
          </a:p>
          <a:p>
            <a:pPr marL="0" indent="0">
              <a:buNone/>
            </a:pPr>
            <a:endParaRPr lang="en-US" dirty="0">
              <a:solidFill>
                <a:srgbClr val="D1D5DB"/>
              </a:solidFill>
              <a:latin typeface="Söhne"/>
            </a:endParaRPr>
          </a:p>
          <a:p>
            <a:endParaRPr lang="en-IN" dirty="0"/>
          </a:p>
        </p:txBody>
      </p:sp>
    </p:spTree>
    <p:extLst>
      <p:ext uri="{BB962C8B-B14F-4D97-AF65-F5344CB8AC3E}">
        <p14:creationId xmlns:p14="http://schemas.microsoft.com/office/powerpoint/2010/main" val="4034525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F220E-4732-0315-00D8-A7117EA8A1D7}"/>
              </a:ext>
            </a:extLst>
          </p:cNvPr>
          <p:cNvSpPr>
            <a:spLocks noGrp="1"/>
          </p:cNvSpPr>
          <p:nvPr>
            <p:ph type="title"/>
          </p:nvPr>
        </p:nvSpPr>
        <p:spPr/>
        <p:txBody>
          <a:bodyPr/>
          <a:lstStyle/>
          <a:p>
            <a:r>
              <a:rPr lang="en-IN" dirty="0"/>
              <a:t>ARCHITECTURE DESIGN</a:t>
            </a:r>
          </a:p>
        </p:txBody>
      </p:sp>
      <p:sp>
        <p:nvSpPr>
          <p:cNvPr id="3" name="Content Placeholder 2">
            <a:extLst>
              <a:ext uri="{FF2B5EF4-FFF2-40B4-BE49-F238E27FC236}">
                <a16:creationId xmlns:a16="http://schemas.microsoft.com/office/drawing/2014/main" id="{4C92B193-3855-669A-34F8-9937F465972D}"/>
              </a:ext>
            </a:extLst>
          </p:cNvPr>
          <p:cNvSpPr>
            <a:spLocks noGrp="1"/>
          </p:cNvSpPr>
          <p:nvPr>
            <p:ph idx="1"/>
          </p:nvPr>
        </p:nvSpPr>
        <p:spPr>
          <a:xfrm>
            <a:off x="685801" y="2142067"/>
            <a:ext cx="10131425" cy="4553201"/>
          </a:xfrm>
        </p:spPr>
        <p:txBody>
          <a:bodyPr anchor="t">
            <a:normAutofit/>
          </a:bodyPr>
          <a:lstStyle/>
          <a:p>
            <a:pPr marL="0" indent="0">
              <a:buNone/>
            </a:pPr>
            <a:r>
              <a:rPr lang="en-IN" b="1" dirty="0"/>
              <a:t>BACKENED DESIGN:</a:t>
            </a:r>
          </a:p>
          <a:p>
            <a:pPr>
              <a:buFont typeface="Wingdings" panose="05000000000000000000" pitchFamily="2" charset="2"/>
              <a:buChar char="§"/>
            </a:pPr>
            <a:r>
              <a:rPr lang="en-IN" b="1" dirty="0"/>
              <a:t>LANGUAGE USED – </a:t>
            </a:r>
            <a:r>
              <a:rPr lang="en-IN" b="1" i="1" dirty="0"/>
              <a:t>Java</a:t>
            </a:r>
          </a:p>
          <a:p>
            <a:pPr>
              <a:buFont typeface="Wingdings" panose="05000000000000000000" pitchFamily="2" charset="2"/>
              <a:buChar char="§"/>
            </a:pPr>
            <a:r>
              <a:rPr lang="en-IN" b="1" dirty="0"/>
              <a:t>FRAMEWORKS :</a:t>
            </a:r>
          </a:p>
          <a:p>
            <a:pPr marL="0" indent="0">
              <a:buNone/>
            </a:pPr>
            <a:r>
              <a:rPr lang="en-IN" b="1" dirty="0"/>
              <a:t>	</a:t>
            </a:r>
            <a:r>
              <a:rPr lang="en-IN" b="1" i="1" dirty="0"/>
              <a:t>Spring Framework,</a:t>
            </a:r>
          </a:p>
          <a:p>
            <a:pPr marL="0" indent="0">
              <a:buNone/>
            </a:pPr>
            <a:r>
              <a:rPr lang="en-IN" b="1" i="1" dirty="0"/>
              <a:t>	Hibernate Framework,</a:t>
            </a:r>
          </a:p>
          <a:p>
            <a:pPr marL="0" indent="0">
              <a:buNone/>
            </a:pPr>
            <a:r>
              <a:rPr lang="en-IN" b="1" i="1" dirty="0"/>
              <a:t>	Spring Web(For Restful APIs),</a:t>
            </a:r>
          </a:p>
          <a:p>
            <a:pPr marL="0" indent="0">
              <a:buNone/>
            </a:pPr>
            <a:r>
              <a:rPr lang="en-IN" b="1" i="1" dirty="0"/>
              <a:t>	Spring Data JPA(Provides abstraction over Hibernate complexity),</a:t>
            </a:r>
          </a:p>
          <a:p>
            <a:pPr marL="0" indent="0">
              <a:buNone/>
            </a:pPr>
            <a:r>
              <a:rPr lang="en-IN" b="1" i="1" dirty="0"/>
              <a:t>	Spring Security(Security and protection of our APIs</a:t>
            </a:r>
          </a:p>
          <a:p>
            <a:pPr marL="0" indent="0">
              <a:buNone/>
            </a:pPr>
            <a:r>
              <a:rPr lang="en-IN" b="1" i="1" dirty="0"/>
              <a:t>	JUnit(For Unit testing our backend to ensure proper functionality)</a:t>
            </a:r>
          </a:p>
          <a:p>
            <a:pPr marL="0" indent="0">
              <a:buNone/>
            </a:pPr>
            <a:r>
              <a:rPr lang="en-IN" b="1" dirty="0"/>
              <a:t>	</a:t>
            </a:r>
          </a:p>
        </p:txBody>
      </p:sp>
    </p:spTree>
    <p:extLst>
      <p:ext uri="{BB962C8B-B14F-4D97-AF65-F5344CB8AC3E}">
        <p14:creationId xmlns:p14="http://schemas.microsoft.com/office/powerpoint/2010/main" val="1026694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B6BC2-C1B2-14D0-BC1C-5B12C59BBB3A}"/>
              </a:ext>
            </a:extLst>
          </p:cNvPr>
          <p:cNvSpPr>
            <a:spLocks noGrp="1"/>
          </p:cNvSpPr>
          <p:nvPr>
            <p:ph type="title"/>
          </p:nvPr>
        </p:nvSpPr>
        <p:spPr>
          <a:xfrm>
            <a:off x="4132923" y="685271"/>
            <a:ext cx="3377944" cy="1456267"/>
          </a:xfrm>
        </p:spPr>
        <p:txBody>
          <a:bodyPr>
            <a:normAutofit/>
          </a:bodyPr>
          <a:lstStyle/>
          <a:p>
            <a:r>
              <a:rPr lang="en-IN" sz="2800" dirty="0">
                <a:latin typeface="Bahnschrift SemiBold SemiConden" panose="020B0502040204020203" pitchFamily="34" charset="0"/>
              </a:rPr>
              <a:t>Spring framework</a:t>
            </a:r>
          </a:p>
        </p:txBody>
      </p:sp>
      <p:pic>
        <p:nvPicPr>
          <p:cNvPr id="13" name="Content Placeholder 12">
            <a:extLst>
              <a:ext uri="{FF2B5EF4-FFF2-40B4-BE49-F238E27FC236}">
                <a16:creationId xmlns:a16="http://schemas.microsoft.com/office/drawing/2014/main" id="{9E724241-E289-0196-24C8-828B4DA7CD36}"/>
              </a:ext>
            </a:extLst>
          </p:cNvPr>
          <p:cNvPicPr>
            <a:picLocks noGrp="1" noChangeAspect="1"/>
          </p:cNvPicPr>
          <p:nvPr>
            <p:ph sz="half"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3986" y="1921790"/>
            <a:ext cx="5423452" cy="3869410"/>
          </a:xfrm>
        </p:spPr>
      </p:pic>
      <p:sp>
        <p:nvSpPr>
          <p:cNvPr id="15" name="Content Placeholder 14">
            <a:extLst>
              <a:ext uri="{FF2B5EF4-FFF2-40B4-BE49-F238E27FC236}">
                <a16:creationId xmlns:a16="http://schemas.microsoft.com/office/drawing/2014/main" id="{18326551-C37D-64E8-2816-C8182C274DF4}"/>
              </a:ext>
            </a:extLst>
          </p:cNvPr>
          <p:cNvSpPr>
            <a:spLocks noGrp="1"/>
          </p:cNvSpPr>
          <p:nvPr>
            <p:ph sz="half" idx="2"/>
          </p:nvPr>
        </p:nvSpPr>
        <p:spPr>
          <a:xfrm>
            <a:off x="5821895" y="1921790"/>
            <a:ext cx="4995332" cy="3649133"/>
          </a:xfrm>
        </p:spPr>
        <p:txBody>
          <a:bodyPr anchor="t"/>
          <a:lstStyle/>
          <a:p>
            <a:pPr marL="0" indent="0">
              <a:buNone/>
            </a:pPr>
            <a:r>
              <a:rPr lang="en-US" i="1" dirty="0">
                <a:solidFill>
                  <a:srgbClr val="D1D5DB"/>
                </a:solidFill>
                <a:latin typeface="Söhne"/>
              </a:rPr>
              <a:t>The Spring Framework is built on top of the Java platform and follows a layered architecture. At its core is the Spring Container, which provides the basic functionality of the framework. The container manages the lifecycle of objects and provides dependency injection (DI) and inversion of control (IoC) capabilities.</a:t>
            </a:r>
            <a:endParaRPr lang="en-IN" i="1" dirty="0"/>
          </a:p>
        </p:txBody>
      </p:sp>
    </p:spTree>
    <p:extLst>
      <p:ext uri="{BB962C8B-B14F-4D97-AF65-F5344CB8AC3E}">
        <p14:creationId xmlns:p14="http://schemas.microsoft.com/office/powerpoint/2010/main" val="4038139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DF7C0-841A-AB06-E9EE-8EE25576C63C}"/>
              </a:ext>
            </a:extLst>
          </p:cNvPr>
          <p:cNvSpPr>
            <a:spLocks noGrp="1"/>
          </p:cNvSpPr>
          <p:nvPr>
            <p:ph type="title"/>
          </p:nvPr>
        </p:nvSpPr>
        <p:spPr>
          <a:xfrm>
            <a:off x="685801" y="609600"/>
            <a:ext cx="10441982" cy="1456267"/>
          </a:xfrm>
        </p:spPr>
        <p:txBody>
          <a:bodyPr/>
          <a:lstStyle/>
          <a:p>
            <a:r>
              <a:rPr lang="en-IN" dirty="0">
                <a:latin typeface="Bahnschrift SemiBold SemiConden" panose="020B0502040204020203" pitchFamily="34" charset="0"/>
              </a:rPr>
              <a:t>HIBERNATE FRAMEWORK         SPRING WEB FRAMEWORK</a:t>
            </a:r>
          </a:p>
        </p:txBody>
      </p:sp>
      <p:pic>
        <p:nvPicPr>
          <p:cNvPr id="19" name="Content Placeholder 18">
            <a:extLst>
              <a:ext uri="{FF2B5EF4-FFF2-40B4-BE49-F238E27FC236}">
                <a16:creationId xmlns:a16="http://schemas.microsoft.com/office/drawing/2014/main" id="{58C2844C-CDE5-BF49-2792-6E5FA7B8C7FE}"/>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951350" y="1952443"/>
            <a:ext cx="6240650" cy="3467028"/>
          </a:xfrm>
        </p:spPr>
      </p:pic>
      <p:pic>
        <p:nvPicPr>
          <p:cNvPr id="16" name="Content Placeholder 15">
            <a:extLst>
              <a:ext uri="{FF2B5EF4-FFF2-40B4-BE49-F238E27FC236}">
                <a16:creationId xmlns:a16="http://schemas.microsoft.com/office/drawing/2014/main" id="{DA4748E5-D616-B190-4C9B-7DED9DACDF1C}"/>
              </a:ext>
            </a:extLst>
          </p:cNvPr>
          <p:cNvPicPr>
            <a:picLocks noGrp="1" noChangeAspect="1"/>
          </p:cNvPicPr>
          <p:nvPr>
            <p:ph sz="half" idx="1"/>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61814" y="1952443"/>
            <a:ext cx="4995863" cy="1834217"/>
          </a:xfrm>
        </p:spPr>
      </p:pic>
    </p:spTree>
    <p:extLst>
      <p:ext uri="{BB962C8B-B14F-4D97-AF65-F5344CB8AC3E}">
        <p14:creationId xmlns:p14="http://schemas.microsoft.com/office/powerpoint/2010/main" val="2681401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6B759-9B68-CA6E-67BC-6E7393FA607C}"/>
              </a:ext>
            </a:extLst>
          </p:cNvPr>
          <p:cNvSpPr>
            <a:spLocks noGrp="1"/>
          </p:cNvSpPr>
          <p:nvPr>
            <p:ph type="title"/>
          </p:nvPr>
        </p:nvSpPr>
        <p:spPr/>
        <p:txBody>
          <a:bodyPr/>
          <a:lstStyle/>
          <a:p>
            <a:r>
              <a:rPr lang="en-IN" dirty="0">
                <a:latin typeface="Arial Black" panose="020B0A04020102020204" pitchFamily="34" charset="0"/>
              </a:rPr>
              <a:t>API DEVELOPMENT</a:t>
            </a:r>
          </a:p>
        </p:txBody>
      </p:sp>
      <p:sp>
        <p:nvSpPr>
          <p:cNvPr id="8" name="Content Placeholder 7">
            <a:extLst>
              <a:ext uri="{FF2B5EF4-FFF2-40B4-BE49-F238E27FC236}">
                <a16:creationId xmlns:a16="http://schemas.microsoft.com/office/drawing/2014/main" id="{EAE46916-979B-5574-1518-5549DEC7707F}"/>
              </a:ext>
            </a:extLst>
          </p:cNvPr>
          <p:cNvSpPr>
            <a:spLocks noGrp="1"/>
          </p:cNvSpPr>
          <p:nvPr>
            <p:ph idx="1"/>
          </p:nvPr>
        </p:nvSpPr>
        <p:spPr>
          <a:xfrm>
            <a:off x="685801" y="1937288"/>
            <a:ext cx="10131425" cy="4525505"/>
          </a:xfrm>
        </p:spPr>
        <p:txBody>
          <a:bodyPr anchor="t">
            <a:normAutofit fontScale="92500" lnSpcReduction="10000"/>
          </a:bodyPr>
          <a:lstStyle/>
          <a:p>
            <a:r>
              <a:rPr lang="en-IN" dirty="0"/>
              <a:t>Restful architectural approach is taken to develop this food delivery app.</a:t>
            </a:r>
          </a:p>
          <a:p>
            <a:r>
              <a:rPr lang="en-IN" dirty="0"/>
              <a:t>API is developed with spring data JPA interacting with a MySQL database in the backend which contains the schema for all the necessary tables for Food delivery App.</a:t>
            </a:r>
          </a:p>
          <a:p>
            <a:r>
              <a:rPr lang="en-IN" dirty="0"/>
              <a:t>API documentation is done using Swagger to make it easier to interact with the APIs while development. Swagger helped me immensely to maintain and update my APIs over time.</a:t>
            </a:r>
          </a:p>
          <a:p>
            <a:r>
              <a:rPr lang="en-IN" dirty="0"/>
              <a:t>API endpoints which are used in this App are GET, PUT, POST, DELETE. These endpoints were sufficient for carrying out all the operations in the backend necessary for proper function.</a:t>
            </a:r>
          </a:p>
          <a:p>
            <a:r>
              <a:rPr lang="en-IN" dirty="0"/>
              <a:t>Error handling is done via Global Exception handler which handles all the exceptions such as resource not found, validation exception etc and provides meaningful error info to the users.</a:t>
            </a:r>
          </a:p>
          <a:p>
            <a:r>
              <a:rPr lang="en-IN" dirty="0"/>
              <a:t>Mockito and Junit were used to mock test the APIs and validations were also tested using mock data to test proper functioning of the API endpoints without persisting any data in the database during tests and validation.</a:t>
            </a:r>
          </a:p>
          <a:p>
            <a:r>
              <a:rPr lang="en-IN" dirty="0"/>
              <a:t>Necessary UML diagrams and flowcharts were also prepared after the development of the API to provide the overview of the functionality of the API.</a:t>
            </a:r>
          </a:p>
          <a:p>
            <a:endParaRPr lang="en-IN" dirty="0"/>
          </a:p>
          <a:p>
            <a:endParaRPr lang="en-IN" dirty="0"/>
          </a:p>
        </p:txBody>
      </p:sp>
    </p:spTree>
    <p:extLst>
      <p:ext uri="{BB962C8B-B14F-4D97-AF65-F5344CB8AC3E}">
        <p14:creationId xmlns:p14="http://schemas.microsoft.com/office/powerpoint/2010/main" val="1805355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2AE4C-834B-04C1-B55C-A7B5FF164E4A}"/>
              </a:ext>
            </a:extLst>
          </p:cNvPr>
          <p:cNvSpPr>
            <a:spLocks noGrp="1"/>
          </p:cNvSpPr>
          <p:nvPr>
            <p:ph type="title"/>
          </p:nvPr>
        </p:nvSpPr>
        <p:spPr/>
        <p:txBody>
          <a:bodyPr/>
          <a:lstStyle/>
          <a:p>
            <a:r>
              <a:rPr lang="en-IN" dirty="0">
                <a:latin typeface="Arial Black" panose="020B0A04020102020204" pitchFamily="34" charset="0"/>
              </a:rPr>
              <a:t>BACKENED DESIGN</a:t>
            </a:r>
          </a:p>
        </p:txBody>
      </p:sp>
      <p:sp>
        <p:nvSpPr>
          <p:cNvPr id="3" name="Content Placeholder 2">
            <a:extLst>
              <a:ext uri="{FF2B5EF4-FFF2-40B4-BE49-F238E27FC236}">
                <a16:creationId xmlns:a16="http://schemas.microsoft.com/office/drawing/2014/main" id="{215491FF-3428-E65C-FB54-2707CC49DB15}"/>
              </a:ext>
            </a:extLst>
          </p:cNvPr>
          <p:cNvSpPr>
            <a:spLocks noGrp="1"/>
          </p:cNvSpPr>
          <p:nvPr>
            <p:ph idx="1"/>
          </p:nvPr>
        </p:nvSpPr>
        <p:spPr>
          <a:xfrm>
            <a:off x="685801" y="2142067"/>
            <a:ext cx="10131425" cy="3902272"/>
          </a:xfrm>
        </p:spPr>
        <p:txBody>
          <a:bodyPr anchor="t">
            <a:normAutofit lnSpcReduction="10000"/>
          </a:bodyPr>
          <a:lstStyle/>
          <a:p>
            <a:pPr marL="0" indent="0">
              <a:buNone/>
            </a:pPr>
            <a:r>
              <a:rPr lang="en-IN" sz="2000" u="sng" dirty="0">
                <a:solidFill>
                  <a:srgbClr val="00B0F0"/>
                </a:solidFill>
              </a:rPr>
              <a:t>BACKEND DESIGN HAS SEVERAL FOLLOWING PARTS WORKING TOGETHER</a:t>
            </a:r>
            <a:r>
              <a:rPr lang="en-IN" sz="2000" dirty="0"/>
              <a:t>:</a:t>
            </a:r>
          </a:p>
          <a:p>
            <a:r>
              <a:rPr lang="en-IN" dirty="0"/>
              <a:t>DATABASE – for storage and retrieval of data related to the food delivery app such as user details, restaurant details etc.</a:t>
            </a:r>
          </a:p>
          <a:p>
            <a:r>
              <a:rPr lang="en-IN" dirty="0"/>
              <a:t>HIBERNATE FRAMEWORK – Hibernate is an ORM tool which makes java object persistence possible by acting as an interface between Database and Java objects. It uses JDBC internally.</a:t>
            </a:r>
          </a:p>
          <a:p>
            <a:r>
              <a:rPr lang="en-IN" dirty="0"/>
              <a:t>Spring Data JPA - </a:t>
            </a:r>
            <a:r>
              <a:rPr lang="en-US" b="0" i="0" dirty="0">
                <a:solidFill>
                  <a:schemeClr val="tx1">
                    <a:lumMod val="95000"/>
                  </a:schemeClr>
                </a:solidFill>
                <a:effectLst/>
                <a:latin typeface="Söhne"/>
              </a:rPr>
              <a:t>Spring Data JPA is a subproject of the Spring Framework which provides abstraction </a:t>
            </a:r>
            <a:r>
              <a:rPr lang="en-US" b="0" i="0" dirty="0">
                <a:effectLst/>
                <a:latin typeface="Söhne"/>
              </a:rPr>
              <a:t>over the underlying data access frameworks such as Hibernate, JPA or JDBC.</a:t>
            </a:r>
          </a:p>
          <a:p>
            <a:r>
              <a:rPr lang="en-US" dirty="0">
                <a:latin typeface="Söhne"/>
              </a:rPr>
              <a:t>Spring Security -</a:t>
            </a:r>
            <a:r>
              <a:rPr lang="en-US" b="0" i="0" dirty="0">
                <a:effectLst/>
                <a:latin typeface="Söhne"/>
              </a:rPr>
              <a:t>Spring Security is a powerful and highly customizable authentication and access-control framework that is a part of the Spring Framework. It is used to secure Spring-based web applications and RESTful web services.</a:t>
            </a:r>
          </a:p>
          <a:p>
            <a:r>
              <a:rPr lang="en-US" dirty="0">
                <a:latin typeface="Söhne"/>
              </a:rPr>
              <a:t>Junit - </a:t>
            </a:r>
            <a:r>
              <a:rPr lang="en-US" b="0" i="0" dirty="0">
                <a:effectLst/>
                <a:latin typeface="Söhne"/>
              </a:rPr>
              <a:t>JUnit is a unit testing framework for Java programming language. It provides a simple and easy-to-use way to write automated tests for Java code, particularly for unit testing.</a:t>
            </a:r>
            <a:endParaRPr lang="en-IN" dirty="0"/>
          </a:p>
        </p:txBody>
      </p:sp>
    </p:spTree>
    <p:extLst>
      <p:ext uri="{BB962C8B-B14F-4D97-AF65-F5344CB8AC3E}">
        <p14:creationId xmlns:p14="http://schemas.microsoft.com/office/powerpoint/2010/main" val="7220038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588</TotalTime>
  <Words>1764</Words>
  <Application>Microsoft Office PowerPoint</Application>
  <PresentationFormat>Widescreen</PresentationFormat>
  <Paragraphs>124</Paragraphs>
  <Slides>34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Arial Black</vt:lpstr>
      <vt:lpstr>Bahnschrift SemiBold SemiConden</vt:lpstr>
      <vt:lpstr>Calibri</vt:lpstr>
      <vt:lpstr>Calibri Light</vt:lpstr>
      <vt:lpstr>Sitka Small</vt:lpstr>
      <vt:lpstr>Söhne</vt:lpstr>
      <vt:lpstr>Wingdings</vt:lpstr>
      <vt:lpstr>Celestial</vt:lpstr>
      <vt:lpstr>HDFC BANK API DEVELOPER MID-TERM PROJECT</vt:lpstr>
      <vt:lpstr>TABLE OF CONTENT</vt:lpstr>
      <vt:lpstr>INTRODUCTION</vt:lpstr>
      <vt:lpstr>Project Overview</vt:lpstr>
      <vt:lpstr>ARCHITECTURE DESIGN</vt:lpstr>
      <vt:lpstr>Spring framework</vt:lpstr>
      <vt:lpstr>HIBERNATE FRAMEWORK         SPRING WEB FRAMEWORK</vt:lpstr>
      <vt:lpstr>API DEVELOPMENT</vt:lpstr>
      <vt:lpstr>BACKENED DESIGN</vt:lpstr>
      <vt:lpstr>Database structure:</vt:lpstr>
      <vt:lpstr>Backend Project Structure                                   POM.xml</vt:lpstr>
      <vt:lpstr>Modules </vt:lpstr>
      <vt:lpstr>UML DIAGRAMS provided:</vt:lpstr>
      <vt:lpstr>Entity relationship diagram:</vt:lpstr>
      <vt:lpstr>Class uml diagram:</vt:lpstr>
      <vt:lpstr>Sequence UML Diagram</vt:lpstr>
      <vt:lpstr>Sequence UML Diagram</vt:lpstr>
      <vt:lpstr>Application flowchart</vt:lpstr>
      <vt:lpstr>Food delivery process:</vt:lpstr>
      <vt:lpstr>BACKEND MODULES - User and restaurant</vt:lpstr>
      <vt:lpstr>BACKEND MODULES - restaurant menu and user address</vt:lpstr>
      <vt:lpstr>BACKEND MODULES- Cart menu and order items</vt:lpstr>
      <vt:lpstr>BACKEND MODULE – order </vt:lpstr>
      <vt:lpstr>BACKEND MODULES - Order payment and delivery guy</vt:lpstr>
      <vt:lpstr>BACKEND MODULE - Order rating</vt:lpstr>
      <vt:lpstr>ordering process of food delivery application(Groppe)</vt:lpstr>
      <vt:lpstr>ordering process of food delivery application(Groppe)</vt:lpstr>
      <vt:lpstr>ordering process of food delivery application(Groppe)</vt:lpstr>
      <vt:lpstr>ordering process of food delivery application(Groppe)</vt:lpstr>
      <vt:lpstr>ordering process of food delivery application(Groppe)</vt:lpstr>
      <vt:lpstr>ordering process of food delivery application(Groppe)</vt:lpstr>
      <vt:lpstr>ordering process of food delivery application(Groppe)</vt:lpstr>
      <vt:lpstr>Testing of food delivery app</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HDFC BANK API DEVELOPER MID-TERM PROJECT</dc:title>
  <dc:creator>Sahil Vishwakarma</dc:creator>
  <cp:lastModifiedBy>Sahil Vishwakarma</cp:lastModifiedBy>
  <cp:revision>7</cp:revision>
  <dcterms:created xsi:type="dcterms:W3CDTF">2023-04-19T19:04:11Z</dcterms:created>
  <dcterms:modified xsi:type="dcterms:W3CDTF">2023-04-21T17:19:55Z</dcterms:modified>
</cp:coreProperties>
</file>