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73" r:id="rId8"/>
    <p:sldId id="266" r:id="rId9"/>
    <p:sldId id="276" r:id="rId10"/>
    <p:sldId id="272" r:id="rId11"/>
    <p:sldId id="268" r:id="rId12"/>
    <p:sldId id="269" r:id="rId13"/>
    <p:sldId id="270" r:id="rId14"/>
    <p:sldId id="274" r:id="rId15"/>
    <p:sldId id="275" r:id="rId16"/>
    <p:sldId id="278" r:id="rId17"/>
    <p:sldId id="279"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709"/>
    <a:srgbClr val="0244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28-04-2023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28-04-2023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547650"/>
          </a:xfrm>
          <a:prstGeom prst="rect">
            <a:avLst/>
          </a:prstGeom>
          <a:noFill/>
        </p:spPr>
        <p:txBody>
          <a:bodyPr wrap="square">
            <a:spAutoFit/>
          </a:bodyPr>
          <a:lstStyle/>
          <a:p>
            <a:pPr algn="ctr">
              <a:lnSpc>
                <a:spcPct val="115000"/>
              </a:lnSpc>
            </a:pPr>
            <a:r>
              <a:rPr lang="en-IN" sz="2800" dirty="0">
                <a:effectLst/>
                <a:latin typeface="Times New Roman" panose="02020603050405020304" pitchFamily="18" charset="0"/>
                <a:ea typeface="Arial" panose="020B0604020202020204" pitchFamily="34" charset="0"/>
              </a:rPr>
              <a:t>“</a:t>
            </a:r>
            <a:r>
              <a:rPr lang="en-IN" sz="2800" b="1" dirty="0">
                <a:latin typeface="Times New Roman" panose="02020603050405020304" pitchFamily="18" charset="0"/>
              </a:rPr>
              <a:t>Capstone</a:t>
            </a:r>
            <a:r>
              <a:rPr lang="en-IN" sz="2800" dirty="0">
                <a:effectLst/>
                <a:latin typeface="Times New Roman" panose="02020603050405020304" pitchFamily="18" charset="0"/>
                <a:ea typeface="Arial" panose="020B0604020202020204" pitchFamily="34" charset="0"/>
              </a:rPr>
              <a:t> </a:t>
            </a:r>
            <a:r>
              <a:rPr lang="en-IN" sz="2800" b="1" dirty="0">
                <a:effectLst/>
                <a:latin typeface="Times New Roman" panose="02020603050405020304" pitchFamily="18" charset="0"/>
                <a:ea typeface="Arial" panose="020B0604020202020204" pitchFamily="34" charset="0"/>
              </a:rPr>
              <a:t>Project</a:t>
            </a:r>
            <a:r>
              <a:rPr lang="en-IN" sz="2800" dirty="0">
                <a:effectLst/>
                <a:latin typeface="Times New Roman" panose="02020603050405020304" pitchFamily="18" charset="0"/>
                <a:ea typeface="Arial" panose="020B0604020202020204" pitchFamily="34" charset="0"/>
              </a:rPr>
              <a:t>”</a:t>
            </a:r>
            <a:endParaRPr lang="en-IN" sz="1200" dirty="0">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Submitted by: Sahil Chandrakant Gawande</a:t>
            </a:r>
            <a:endParaRPr lang="en-IN" sz="1050" b="1"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b="1" dirty="0">
                <a:latin typeface="Times New Roman" panose="02020603050405020304" pitchFamily="18" charset="0"/>
              </a:rPr>
              <a:t>Submission type : Individual</a:t>
            </a: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Name: Sahil Chandrakant Gawande	</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Batch : HDFC-API Developer BATCH</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LMS Id : sahilgawande2000@gmail.com</a:t>
            </a:r>
            <a:endParaRPr lang="en-IN" sz="1050" dirty="0">
              <a:effectLst/>
              <a:latin typeface="Arial" panose="020B0604020202020204" pitchFamily="34" charset="0"/>
              <a:ea typeface="Arial" panose="020B0604020202020204" pitchFamily="34" charset="0"/>
            </a:endParaRP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Program :HDFC- API Developer </a:t>
            </a:r>
            <a:r>
              <a:rPr lang="en-IN" b="1" dirty="0">
                <a:latin typeface="Times New Roman" panose="02020603050405020304" pitchFamily="18" charset="0"/>
                <a:ea typeface="Arial" panose="020B0604020202020204" pitchFamily="34" charset="0"/>
              </a:rPr>
              <a:t>Program</a:t>
            </a:r>
          </a:p>
          <a:p>
            <a:pPr marL="285750" indent="-285750">
              <a:lnSpc>
                <a:spcPct val="115000"/>
              </a:lnSpc>
              <a:buFont typeface="Arial" panose="020B0604020202020204" pitchFamily="34" charset="0"/>
              <a:buChar char="•"/>
            </a:pPr>
            <a:r>
              <a:rPr lang="en-IN" sz="1800" b="1" dirty="0">
                <a:effectLst/>
                <a:latin typeface="Times New Roman" panose="02020603050405020304" pitchFamily="18" charset="0"/>
                <a:ea typeface="Arial" panose="020B0604020202020204" pitchFamily="34" charset="0"/>
              </a:rPr>
              <a:t>Date: </a:t>
            </a:r>
            <a:r>
              <a:rPr lang="en-IN" b="1" dirty="0">
                <a:latin typeface="Times New Roman" panose="02020603050405020304" pitchFamily="18" charset="0"/>
                <a:ea typeface="Arial" panose="020B0604020202020204" pitchFamily="34" charset="0"/>
              </a:rPr>
              <a:t>28</a:t>
            </a:r>
            <a:r>
              <a:rPr lang="en-IN" sz="1800" b="1" dirty="0">
                <a:effectLst/>
                <a:latin typeface="Times New Roman" panose="02020603050405020304" pitchFamily="18" charset="0"/>
                <a:ea typeface="Arial" panose="020B0604020202020204" pitchFamily="34" charset="0"/>
              </a:rPr>
              <a:t>/04/2023</a:t>
            </a:r>
            <a:endParaRPr lang="en-IN" sz="105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0689963" cy="3815403"/>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IN" sz="2000" b="1" dirty="0">
                <a:effectLst/>
                <a:latin typeface="Times New Roman" panose="02020603050405020304" pitchFamily="18" charset="0"/>
                <a:ea typeface="Arial" panose="020B0604020202020204" pitchFamily="34" charset="0"/>
              </a:rPr>
              <a:t>From the following slides we can Conclude that </a:t>
            </a:r>
            <a:r>
              <a:rPr lang="en-IN" sz="2000" b="1" dirty="0">
                <a:latin typeface="Times New Roman" panose="02020603050405020304" pitchFamily="18" charset="0"/>
                <a:ea typeface="Arial" panose="020B0604020202020204" pitchFamily="34" charset="0"/>
              </a:rPr>
              <a:t>my</a:t>
            </a:r>
            <a:r>
              <a:rPr lang="en-IN" sz="2000" b="1" dirty="0">
                <a:effectLst/>
                <a:latin typeface="Times New Roman" panose="02020603050405020304" pitchFamily="18" charset="0"/>
                <a:ea typeface="Arial" panose="020B0604020202020204" pitchFamily="34" charset="0"/>
              </a:rPr>
              <a:t> project successfully achieved the goal of creating a RESTFUL web service that can fetch the information  of particular employee based on </a:t>
            </a:r>
            <a:r>
              <a:rPr lang="en-IN" sz="2000" b="1" dirty="0">
                <a:latin typeface="Times New Roman" panose="02020603050405020304" pitchFamily="18" charset="0"/>
                <a:ea typeface="Arial" panose="020B0604020202020204" pitchFamily="34" charset="0"/>
              </a:rPr>
              <a:t>Id.</a:t>
            </a:r>
          </a:p>
          <a:p>
            <a:pPr algn="just">
              <a:lnSpc>
                <a:spcPct val="115000"/>
              </a:lnSpc>
            </a:pPr>
            <a:endParaRPr lang="en-IN" sz="1400" dirty="0">
              <a:effectLst/>
              <a:latin typeface="Times New Roman" panose="02020603050405020304" pitchFamily="18" charset="0"/>
              <a:ea typeface="Arial" panose="020B0604020202020204" pitchFamily="34" charset="0"/>
            </a:endParaRPr>
          </a:p>
          <a:p>
            <a:pPr algn="just">
              <a:lnSpc>
                <a:spcPct val="115000"/>
              </a:lnSpc>
            </a:pPr>
            <a:endParaRPr lang="en-IN" sz="1400" dirty="0">
              <a:latin typeface="Times New Roman" panose="02020603050405020304" pitchFamily="18" charset="0"/>
              <a:ea typeface="Arial" panose="020B0604020202020204" pitchFamily="34" charset="0"/>
            </a:endParaRPr>
          </a:p>
          <a:p>
            <a:pPr marL="342900" indent="-342900" algn="just">
              <a:lnSpc>
                <a:spcPct val="115000"/>
              </a:lnSpc>
              <a:buFont typeface="Wingdings" panose="05000000000000000000" pitchFamily="2" charset="2"/>
              <a:buChar char="Ø"/>
            </a:pPr>
            <a:r>
              <a:rPr lang="en-IN" sz="2400" b="1" u="sng" dirty="0">
                <a:effectLst/>
                <a:latin typeface="Times New Roman" panose="02020603050405020304" pitchFamily="18" charset="0"/>
                <a:ea typeface="Arial" panose="020B0604020202020204" pitchFamily="34" charset="0"/>
              </a:rPr>
              <a:t>Challenges:-</a:t>
            </a:r>
          </a:p>
          <a:p>
            <a:pPr algn="just">
              <a:lnSpc>
                <a:spcPct val="115000"/>
              </a:lnSpc>
            </a:pPr>
            <a:r>
              <a:rPr lang="en-IN" sz="2000" b="1" dirty="0">
                <a:latin typeface="Times New Roman" panose="02020603050405020304" pitchFamily="18" charset="0"/>
                <a:ea typeface="Arial" panose="020B0604020202020204" pitchFamily="34" charset="0"/>
              </a:rPr>
              <a:t>          During the deployment process I had got up to many challenges the crashing up of ports and not allowing the image to pull  as it was saying the “existing port” is already in use. After deployment the port pods were getting crashed again and again.</a:t>
            </a:r>
          </a:p>
          <a:p>
            <a:pPr algn="just">
              <a:lnSpc>
                <a:spcPct val="115000"/>
              </a:lnSpc>
            </a:pPr>
            <a:r>
              <a:rPr lang="en-IN" sz="2000" b="1" dirty="0">
                <a:effectLst/>
                <a:latin typeface="Times New Roman" panose="02020603050405020304" pitchFamily="18" charset="0"/>
                <a:ea typeface="Arial" panose="020B0604020202020204" pitchFamily="34" charset="0"/>
              </a:rPr>
              <a:t>          After the deployment the “communication link failure” was the error in logs of an instance of service. This all were the challenges I have faced during the project.</a:t>
            </a:r>
            <a:endParaRPr lang="en-IN" sz="2000" b="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0027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490219" y="1349647"/>
            <a:ext cx="10331751" cy="480901"/>
          </a:xfrm>
          <a:prstGeom prst="rect">
            <a:avLst/>
          </a:prstGeom>
          <a:noFill/>
        </p:spPr>
        <p:txBody>
          <a:bodyPr wrap="square">
            <a:spAutoFit/>
          </a:bodyPr>
          <a:lstStyle/>
          <a:p>
            <a:pPr algn="just">
              <a:lnSpc>
                <a:spcPct val="115000"/>
              </a:lnSpc>
            </a:pPr>
            <a:r>
              <a:rPr lang="en-IN" sz="2400" b="1" u="sng" dirty="0">
                <a:effectLst/>
                <a:latin typeface="Arial" panose="020B0604020202020204" pitchFamily="34" charset="0"/>
                <a:ea typeface="Arial" panose="020B0604020202020204" pitchFamily="34" charset="0"/>
              </a:rPr>
              <a:t>Following are the list of works that can be integrated to this project.</a:t>
            </a:r>
          </a:p>
        </p:txBody>
      </p:sp>
      <p:sp>
        <p:nvSpPr>
          <p:cNvPr id="2" name="TextBox 1">
            <a:extLst>
              <a:ext uri="{FF2B5EF4-FFF2-40B4-BE49-F238E27FC236}">
                <a16:creationId xmlns:a16="http://schemas.microsoft.com/office/drawing/2014/main" id="{C04E2324-DA37-947F-A314-EE39F3EAC981}"/>
              </a:ext>
            </a:extLst>
          </p:cNvPr>
          <p:cNvSpPr txBox="1"/>
          <p:nvPr/>
        </p:nvSpPr>
        <p:spPr>
          <a:xfrm>
            <a:off x="490219" y="2301757"/>
            <a:ext cx="10751113" cy="3077766"/>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Can be integrated with the frontend technologies in future like Angular, ReactJs.</a:t>
            </a:r>
          </a:p>
          <a:p>
            <a:endParaRPr lang="en-IN" sz="2000" b="1" dirty="0"/>
          </a:p>
          <a:p>
            <a:pPr marL="342900" indent="-342900">
              <a:buFont typeface="Wingdings" panose="05000000000000000000" pitchFamily="2" charset="2"/>
              <a:buChar char="Ø"/>
            </a:pPr>
            <a:r>
              <a:rPr lang="en-IN" sz="2000" b="1" dirty="0"/>
              <a:t>Can be implemented with more services.</a:t>
            </a:r>
          </a:p>
          <a:p>
            <a:endParaRPr lang="en-IN" sz="2000" b="1" dirty="0"/>
          </a:p>
          <a:p>
            <a:pPr marL="342900" indent="-342900">
              <a:buFont typeface="Wingdings" panose="05000000000000000000" pitchFamily="2" charset="2"/>
              <a:buChar char="Ø"/>
            </a:pPr>
            <a:r>
              <a:rPr lang="en-IN" sz="2000" b="1" dirty="0"/>
              <a:t>Can be deployed on cloud platform like AWS, GCP.</a:t>
            </a:r>
          </a:p>
          <a:p>
            <a:endParaRPr lang="en-IN" sz="2000" b="1" dirty="0"/>
          </a:p>
          <a:p>
            <a:pPr marL="342900" indent="-342900">
              <a:buFont typeface="Wingdings" panose="05000000000000000000" pitchFamily="2" charset="2"/>
              <a:buChar char="Ø"/>
            </a:pPr>
            <a:r>
              <a:rPr lang="en-IN" sz="2000" b="1" dirty="0"/>
              <a:t>SonarQube testing can be implemented.</a:t>
            </a:r>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43796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714336" y="1083916"/>
            <a:ext cx="8637054" cy="416204"/>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000" b="1" u="sng" dirty="0">
                <a:effectLst/>
                <a:latin typeface="Arial" panose="020B0604020202020204" pitchFamily="34" charset="0"/>
                <a:ea typeface="Arial" panose="020B0604020202020204" pitchFamily="34" charset="0"/>
              </a:rPr>
              <a:t>List of References Used During the Completion of Project.</a:t>
            </a:r>
            <a:endParaRPr lang="en-IN" sz="2000" b="1" u="sng"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AB25F2B3-053B-0EA6-2AE2-53846F6B8FA6}"/>
              </a:ext>
            </a:extLst>
          </p:cNvPr>
          <p:cNvSpPr txBox="1"/>
          <p:nvPr/>
        </p:nvSpPr>
        <p:spPr>
          <a:xfrm>
            <a:off x="745715" y="2052916"/>
            <a:ext cx="10700570" cy="2862322"/>
          </a:xfrm>
          <a:prstGeom prst="rect">
            <a:avLst/>
          </a:prstGeom>
          <a:noFill/>
        </p:spPr>
        <p:txBody>
          <a:bodyPr wrap="square" rtlCol="0">
            <a:spAutoFit/>
          </a:bodyPr>
          <a:lstStyle/>
          <a:p>
            <a:r>
              <a:rPr lang="en-US" sz="2000" b="1" dirty="0"/>
              <a:t>1)Javeed Sir Lecture Notes.</a:t>
            </a:r>
          </a:p>
          <a:p>
            <a:endParaRPr lang="en-US" sz="2000" b="1" dirty="0"/>
          </a:p>
          <a:p>
            <a:r>
              <a:rPr lang="en-US" sz="2000" b="1" dirty="0"/>
              <a:t>2)YouTube:</a:t>
            </a:r>
          </a:p>
          <a:p>
            <a:pPr marL="342900" indent="-342900">
              <a:buFont typeface="Arial" panose="020B0604020202020204" pitchFamily="34" charset="0"/>
              <a:buChar char="•"/>
            </a:pPr>
            <a:r>
              <a:rPr lang="en-US" sz="2000" b="1" dirty="0"/>
              <a:t>https://www.youtube.com/watch?v=PKcGy9oPVXghttps://www.youtube.com/watch?v=PKcGy9oPVXg</a:t>
            </a:r>
          </a:p>
          <a:p>
            <a:endParaRPr lang="en-US" sz="2000" b="1" dirty="0"/>
          </a:p>
          <a:p>
            <a:pPr marL="342900" indent="-342900">
              <a:buFont typeface="Arial" panose="020B0604020202020204" pitchFamily="34" charset="0"/>
              <a:buChar char="•"/>
            </a:pPr>
            <a:r>
              <a:rPr lang="en-US" sz="2000" b="1" dirty="0"/>
              <a:t>https://www.youtube.com/watch?v=pIPji3_rYPY</a:t>
            </a:r>
          </a:p>
          <a:p>
            <a:endParaRPr lang="en-US" sz="2000" b="1" dirty="0"/>
          </a:p>
          <a:p>
            <a:r>
              <a:rPr lang="en-IN" sz="2000" b="1" dirty="0"/>
              <a:t>3)Stack Overflow</a:t>
            </a:r>
          </a:p>
        </p:txBody>
      </p:sp>
    </p:spTree>
    <p:extLst>
      <p:ext uri="{BB962C8B-B14F-4D97-AF65-F5344CB8AC3E}">
        <p14:creationId xmlns:p14="http://schemas.microsoft.com/office/powerpoint/2010/main" val="169436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386525" y="1042611"/>
            <a:ext cx="5026660" cy="416204"/>
          </a:xfrm>
          <a:prstGeom prst="rect">
            <a:avLst/>
          </a:prstGeom>
          <a:noFill/>
        </p:spPr>
        <p:txBody>
          <a:bodyPr wrap="square">
            <a:spAutoFit/>
          </a:bodyPr>
          <a:lstStyle/>
          <a:p>
            <a:pPr algn="just">
              <a:lnSpc>
                <a:spcPct val="115000"/>
              </a:lnSpc>
            </a:pPr>
            <a:r>
              <a:rPr lang="en-IN" sz="2000" b="1" u="sng" dirty="0">
                <a:effectLst/>
                <a:latin typeface="Arial" panose="020B0604020202020204" pitchFamily="34" charset="0"/>
                <a:ea typeface="Arial" panose="020B0604020202020204" pitchFamily="34" charset="0"/>
              </a:rPr>
              <a:t>Feature Screenshots of Application.</a:t>
            </a:r>
          </a:p>
        </p:txBody>
      </p:sp>
      <p:sp>
        <p:nvSpPr>
          <p:cNvPr id="2" name="TextBox 1">
            <a:extLst>
              <a:ext uri="{FF2B5EF4-FFF2-40B4-BE49-F238E27FC236}">
                <a16:creationId xmlns:a16="http://schemas.microsoft.com/office/drawing/2014/main" id="{4830034F-047A-9034-7AE3-09199BDFBDB7}"/>
              </a:ext>
            </a:extLst>
          </p:cNvPr>
          <p:cNvSpPr txBox="1"/>
          <p:nvPr/>
        </p:nvSpPr>
        <p:spPr>
          <a:xfrm flipH="1">
            <a:off x="453175" y="1528451"/>
            <a:ext cx="4413160" cy="369332"/>
          </a:xfrm>
          <a:prstGeom prst="rect">
            <a:avLst/>
          </a:prstGeom>
          <a:noFill/>
        </p:spPr>
        <p:txBody>
          <a:bodyPr wrap="square" rtlCol="0">
            <a:spAutoFit/>
          </a:bodyPr>
          <a:lstStyle/>
          <a:p>
            <a:r>
              <a:rPr lang="en-IN" b="1" dirty="0"/>
              <a:t>1)Securing request with SSL Certification.</a:t>
            </a:r>
          </a:p>
        </p:txBody>
      </p:sp>
      <p:pic>
        <p:nvPicPr>
          <p:cNvPr id="9" name="Picture 8">
            <a:extLst>
              <a:ext uri="{FF2B5EF4-FFF2-40B4-BE49-F238E27FC236}">
                <a16:creationId xmlns:a16="http://schemas.microsoft.com/office/drawing/2014/main" id="{7A2EAD35-FD4A-E601-F03F-F564B6B51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3722" y="1250713"/>
            <a:ext cx="5646909" cy="5071134"/>
          </a:xfrm>
          <a:prstGeom prst="rect">
            <a:avLst/>
          </a:prstGeom>
        </p:spPr>
      </p:pic>
    </p:spTree>
    <p:extLst>
      <p:ext uri="{BB962C8B-B14F-4D97-AF65-F5344CB8AC3E}">
        <p14:creationId xmlns:p14="http://schemas.microsoft.com/office/powerpoint/2010/main" val="2714149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780948" y="427814"/>
            <a:ext cx="8386025" cy="369332"/>
          </a:xfrm>
          <a:prstGeom prst="rect">
            <a:avLst/>
          </a:prstGeom>
          <a:noFill/>
        </p:spPr>
        <p:txBody>
          <a:bodyPr wrap="square" rtlCol="0">
            <a:spAutoFit/>
          </a:bodyPr>
          <a:lstStyle/>
          <a:p>
            <a:r>
              <a:rPr lang="en-IN" b="1" dirty="0"/>
              <a:t>2)Request and Response for Get Employee with Id Request for Client Side .</a:t>
            </a:r>
          </a:p>
        </p:txBody>
      </p:sp>
      <p:pic>
        <p:nvPicPr>
          <p:cNvPr id="12" name="Picture 11">
            <a:extLst>
              <a:ext uri="{FF2B5EF4-FFF2-40B4-BE49-F238E27FC236}">
                <a16:creationId xmlns:a16="http://schemas.microsoft.com/office/drawing/2014/main" id="{8A16E8F4-0859-6169-D1B9-690677ACD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70" y="1224959"/>
            <a:ext cx="11416542" cy="5295018"/>
          </a:xfrm>
          <a:prstGeom prst="rect">
            <a:avLst/>
          </a:prstGeom>
        </p:spPr>
      </p:pic>
    </p:spTree>
    <p:extLst>
      <p:ext uri="{BB962C8B-B14F-4D97-AF65-F5344CB8AC3E}">
        <p14:creationId xmlns:p14="http://schemas.microsoft.com/office/powerpoint/2010/main" val="43571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627257" y="414128"/>
            <a:ext cx="8386025" cy="369332"/>
          </a:xfrm>
          <a:prstGeom prst="rect">
            <a:avLst/>
          </a:prstGeom>
          <a:noFill/>
        </p:spPr>
        <p:txBody>
          <a:bodyPr wrap="square" rtlCol="0">
            <a:spAutoFit/>
          </a:bodyPr>
          <a:lstStyle/>
          <a:p>
            <a:r>
              <a:rPr lang="en-IN" b="1" dirty="0"/>
              <a:t>3)Request Using Curl Command .</a:t>
            </a:r>
          </a:p>
        </p:txBody>
      </p:sp>
      <p:pic>
        <p:nvPicPr>
          <p:cNvPr id="7" name="Picture 6">
            <a:extLst>
              <a:ext uri="{FF2B5EF4-FFF2-40B4-BE49-F238E27FC236}">
                <a16:creationId xmlns:a16="http://schemas.microsoft.com/office/drawing/2014/main" id="{6A962786-FF8D-681B-3355-9AB56A6BF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47" y="1285520"/>
            <a:ext cx="11586300" cy="5357327"/>
          </a:xfrm>
          <a:prstGeom prst="rect">
            <a:avLst/>
          </a:prstGeom>
        </p:spPr>
      </p:pic>
    </p:spTree>
    <p:extLst>
      <p:ext uri="{BB962C8B-B14F-4D97-AF65-F5344CB8AC3E}">
        <p14:creationId xmlns:p14="http://schemas.microsoft.com/office/powerpoint/2010/main" val="211771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4830034F-047A-9034-7AE3-09199BDFBDB7}"/>
              </a:ext>
            </a:extLst>
          </p:cNvPr>
          <p:cNvSpPr txBox="1"/>
          <p:nvPr/>
        </p:nvSpPr>
        <p:spPr>
          <a:xfrm flipH="1">
            <a:off x="2627257" y="414128"/>
            <a:ext cx="8386025" cy="461665"/>
          </a:xfrm>
          <a:prstGeom prst="rect">
            <a:avLst/>
          </a:prstGeom>
          <a:noFill/>
        </p:spPr>
        <p:txBody>
          <a:bodyPr wrap="square" rtlCol="0">
            <a:spAutoFit/>
          </a:bodyPr>
          <a:lstStyle/>
          <a:p>
            <a:r>
              <a:rPr lang="en-IN" sz="2400" b="1" dirty="0"/>
              <a:t>3)Log file .</a:t>
            </a:r>
          </a:p>
        </p:txBody>
      </p:sp>
      <p:pic>
        <p:nvPicPr>
          <p:cNvPr id="8" name="Picture 7">
            <a:extLst>
              <a:ext uri="{FF2B5EF4-FFF2-40B4-BE49-F238E27FC236}">
                <a16:creationId xmlns:a16="http://schemas.microsoft.com/office/drawing/2014/main" id="{1B5ED71F-7A75-2F65-5243-5CC098749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46375"/>
            <a:ext cx="12192000" cy="5521254"/>
          </a:xfrm>
          <a:prstGeom prst="rect">
            <a:avLst/>
          </a:prstGeom>
        </p:spPr>
      </p:pic>
    </p:spTree>
    <p:extLst>
      <p:ext uri="{BB962C8B-B14F-4D97-AF65-F5344CB8AC3E}">
        <p14:creationId xmlns:p14="http://schemas.microsoft.com/office/powerpoint/2010/main" val="2611215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5FC4E6E8-E742-4460-1C5E-7CD39CB0D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05" y="1510415"/>
            <a:ext cx="6801852" cy="4328911"/>
          </a:xfrm>
          <a:prstGeom prst="rect">
            <a:avLst/>
          </a:prstGeom>
        </p:spPr>
      </p:pic>
      <p:pic>
        <p:nvPicPr>
          <p:cNvPr id="10" name="Picture 9">
            <a:extLst>
              <a:ext uri="{FF2B5EF4-FFF2-40B4-BE49-F238E27FC236}">
                <a16:creationId xmlns:a16="http://schemas.microsoft.com/office/drawing/2014/main" id="{C79B133C-21E6-AC49-9646-FBF8BC33A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9356" y="1289921"/>
            <a:ext cx="5172643" cy="4822122"/>
          </a:xfrm>
          <a:prstGeom prst="rect">
            <a:avLst/>
          </a:prstGeom>
        </p:spPr>
      </p:pic>
      <p:sp>
        <p:nvSpPr>
          <p:cNvPr id="11" name="TextBox 10">
            <a:extLst>
              <a:ext uri="{FF2B5EF4-FFF2-40B4-BE49-F238E27FC236}">
                <a16:creationId xmlns:a16="http://schemas.microsoft.com/office/drawing/2014/main" id="{28838EC5-2A85-70A4-B5A1-6487857242A1}"/>
              </a:ext>
            </a:extLst>
          </p:cNvPr>
          <p:cNvSpPr txBox="1"/>
          <p:nvPr/>
        </p:nvSpPr>
        <p:spPr>
          <a:xfrm flipH="1">
            <a:off x="2627257" y="414128"/>
            <a:ext cx="8386025" cy="461665"/>
          </a:xfrm>
          <a:prstGeom prst="rect">
            <a:avLst/>
          </a:prstGeom>
          <a:noFill/>
        </p:spPr>
        <p:txBody>
          <a:bodyPr wrap="square" rtlCol="0">
            <a:spAutoFit/>
          </a:bodyPr>
          <a:lstStyle/>
          <a:p>
            <a:r>
              <a:rPr lang="en-IN" sz="2400" b="1" dirty="0"/>
              <a:t>3)Kubernetes service and instances logs .</a:t>
            </a:r>
          </a:p>
        </p:txBody>
      </p:sp>
    </p:spTree>
    <p:extLst>
      <p:ext uri="{BB962C8B-B14F-4D97-AF65-F5344CB8AC3E}">
        <p14:creationId xmlns:p14="http://schemas.microsoft.com/office/powerpoint/2010/main" val="1552926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215D10D9-815C-1FB0-FFAC-09CABB3E5A24}"/>
              </a:ext>
            </a:extLst>
          </p:cNvPr>
          <p:cNvSpPr txBox="1"/>
          <p:nvPr/>
        </p:nvSpPr>
        <p:spPr>
          <a:xfrm>
            <a:off x="4656843" y="2714920"/>
            <a:ext cx="3742441" cy="646331"/>
          </a:xfrm>
          <a:prstGeom prst="rect">
            <a:avLst/>
          </a:prstGeom>
          <a:noFill/>
        </p:spPr>
        <p:txBody>
          <a:bodyPr wrap="square" rtlCol="0">
            <a:spAutoFit/>
          </a:bodyPr>
          <a:lstStyle/>
          <a:p>
            <a:r>
              <a:rPr lang="en-IN" sz="3600" b="1" dirty="0"/>
              <a:t>Thank You</a:t>
            </a:r>
          </a:p>
        </p:txBody>
      </p:sp>
    </p:spTree>
    <p:extLst>
      <p:ext uri="{BB962C8B-B14F-4D97-AF65-F5344CB8AC3E}">
        <p14:creationId xmlns:p14="http://schemas.microsoft.com/office/powerpoint/2010/main" val="423331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505575"/>
          </a:xfrm>
          <a:prstGeom prst="rect">
            <a:avLst/>
          </a:prstGeom>
          <a:noFill/>
        </p:spPr>
        <p:txBody>
          <a:bodyPr wrap="square">
            <a:spAutoFit/>
          </a:bodyPr>
          <a:lstStyle/>
          <a:p>
            <a:pPr algn="ctr">
              <a:lnSpc>
                <a:spcPct val="115000"/>
              </a:lnSpc>
            </a:pPr>
            <a:r>
              <a:rPr lang="en-IN" sz="2800" b="1" u="sng" dirty="0">
                <a:effectLst/>
                <a:latin typeface="Times New Roman" panose="02020603050405020304" pitchFamily="18" charset="0"/>
                <a:ea typeface="Arial" panose="020B0604020202020204" pitchFamily="34" charset="0"/>
              </a:rPr>
              <a:t>Table of contents</a:t>
            </a:r>
            <a:endParaRPr lang="en-IN" sz="2800" b="1" u="sng"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07023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493059" y="1575890"/>
            <a:ext cx="10685926" cy="3247749"/>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IN" sz="2000" b="1" dirty="0">
                <a:effectLst/>
                <a:latin typeface="Arial" panose="020B0604020202020204" pitchFamily="34" charset="0"/>
                <a:ea typeface="Arial" panose="020B0604020202020204" pitchFamily="34" charset="0"/>
              </a:rPr>
              <a:t>The Project Aims to create an Api service for fetching Employee data using employee ID, the main features includes creating a security barrier for </a:t>
            </a:r>
            <a:r>
              <a:rPr lang="en-IN" sz="2000" b="1" dirty="0">
                <a:latin typeface="Arial" panose="020B0604020202020204" pitchFamily="34" charset="0"/>
                <a:ea typeface="Arial" panose="020B0604020202020204" pitchFamily="34" charset="0"/>
              </a:rPr>
              <a:t>m</a:t>
            </a:r>
            <a:r>
              <a:rPr lang="en-IN" sz="2000" b="1" dirty="0">
                <a:effectLst/>
                <a:latin typeface="Arial" panose="020B0604020202020204" pitchFamily="34" charset="0"/>
                <a:ea typeface="Arial" panose="020B0604020202020204" pitchFamily="34" charset="0"/>
              </a:rPr>
              <a:t>aking an  request to the server using SSL Certification(Self Signed Certificate). </a:t>
            </a:r>
            <a:r>
              <a:rPr lang="en-IN" sz="2000" b="1" dirty="0">
                <a:latin typeface="Arial" panose="020B0604020202020204" pitchFamily="34" charset="0"/>
                <a:ea typeface="Arial" panose="020B0604020202020204" pitchFamily="34" charset="0"/>
              </a:rPr>
              <a:t>Use of Logging Framework for storing the Logs Information of the application.</a:t>
            </a:r>
            <a:r>
              <a:rPr lang="en-IN" sz="2000" b="1" dirty="0">
                <a:effectLst/>
                <a:latin typeface="Arial" panose="020B0604020202020204" pitchFamily="34" charset="0"/>
                <a:ea typeface="Arial" panose="020B0604020202020204" pitchFamily="34" charset="0"/>
              </a:rPr>
              <a:t> Further in the project use of different tools for dockerizing and deployment of </a:t>
            </a:r>
            <a:r>
              <a:rPr lang="en-IN" sz="2000" b="1" dirty="0">
                <a:latin typeface="Arial" panose="020B0604020202020204" pitchFamily="34" charset="0"/>
                <a:ea typeface="Arial" panose="020B0604020202020204" pitchFamily="34" charset="0"/>
              </a:rPr>
              <a:t>the project like Jenkins, Docker , Docker Hub and Kubernetes.</a:t>
            </a:r>
          </a:p>
          <a:p>
            <a:pPr algn="just">
              <a:lnSpc>
                <a:spcPct val="115000"/>
              </a:lnSpc>
            </a:pPr>
            <a:endParaRPr lang="en-IN" sz="2000" b="1" dirty="0">
              <a:effectLst/>
              <a:latin typeface="Arial" panose="020B0604020202020204" pitchFamily="34" charset="0"/>
              <a:ea typeface="Arial" panose="020B0604020202020204" pitchFamily="34" charset="0"/>
            </a:endParaRPr>
          </a:p>
          <a:p>
            <a:pPr marL="342900" indent="-342900" algn="just">
              <a:lnSpc>
                <a:spcPct val="115000"/>
              </a:lnSpc>
              <a:buFont typeface="Wingdings" panose="05000000000000000000" pitchFamily="2" charset="2"/>
              <a:buChar char="Ø"/>
            </a:pPr>
            <a:r>
              <a:rPr lang="en-IN" sz="2000" b="1" dirty="0">
                <a:latin typeface="Arial" panose="020B0604020202020204" pitchFamily="34" charset="0"/>
                <a:ea typeface="Arial" panose="020B0604020202020204" pitchFamily="34" charset="0"/>
              </a:rPr>
              <a:t>This project end goal is to get the hands on experience on the technology learned over the training period.</a:t>
            </a:r>
            <a:endParaRPr lang="en-IN" sz="2000" b="1"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151795"/>
            <a:ext cx="10828015" cy="2964594"/>
          </a:xfrm>
          <a:prstGeom prst="rect">
            <a:avLst/>
          </a:prstGeom>
          <a:noFill/>
        </p:spPr>
        <p:txBody>
          <a:bodyPr wrap="square">
            <a:spAutoFit/>
          </a:bodyPr>
          <a:lstStyle/>
          <a:p>
            <a:pPr marL="342900" indent="-342900">
              <a:lnSpc>
                <a:spcPct val="115000"/>
              </a:lnSpc>
              <a:buFont typeface="Wingdings" panose="05000000000000000000" pitchFamily="2" charset="2"/>
              <a:buChar char="Ø"/>
            </a:pPr>
            <a:r>
              <a:rPr lang="en-IN" sz="2400" b="1" u="sng" dirty="0">
                <a:latin typeface="Times New Roman" panose="02020603050405020304" pitchFamily="18" charset="0"/>
                <a:ea typeface="Arial" panose="020B0604020202020204" pitchFamily="34" charset="0"/>
              </a:rPr>
              <a:t>Functionalities</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To create and Api to retrieve an Employee Data using EmployeeID.</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Securing the request using </a:t>
            </a:r>
            <a:r>
              <a:rPr lang="en-IN" sz="2000" b="1" dirty="0">
                <a:latin typeface="Times New Roman" panose="02020603050405020304" pitchFamily="18" charset="0"/>
                <a:ea typeface="Arial" panose="020B0604020202020204" pitchFamily="34" charset="0"/>
              </a:rPr>
              <a:t>SSL</a:t>
            </a:r>
            <a:r>
              <a:rPr lang="en-IN" sz="2000" b="1" dirty="0">
                <a:effectLst/>
                <a:latin typeface="Times New Roman" panose="02020603050405020304" pitchFamily="18" charset="0"/>
                <a:ea typeface="Arial" panose="020B0604020202020204" pitchFamily="34" charset="0"/>
              </a:rPr>
              <a:t> certification.</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Encryption and Decryption of DateOfBirth.</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Logging file for storing the logs of an Api service.</a:t>
            </a:r>
          </a:p>
          <a:p>
            <a:pPr marL="342900" indent="-342900">
              <a:lnSpc>
                <a:spcPct val="115000"/>
              </a:lnSpc>
              <a:buFont typeface="Arial" panose="020B0604020202020204" pitchFamily="34" charset="0"/>
              <a:buChar char="•"/>
            </a:pPr>
            <a:r>
              <a:rPr lang="en-IN" sz="2000" b="1" dirty="0">
                <a:effectLst/>
                <a:latin typeface="Times New Roman" panose="02020603050405020304" pitchFamily="18" charset="0"/>
                <a:ea typeface="Arial" panose="020B0604020202020204" pitchFamily="34" charset="0"/>
              </a:rPr>
              <a:t>CI/CD pipeline in Jenkins to built , generate and deploy image to docker hub.</a:t>
            </a:r>
          </a:p>
          <a:p>
            <a:pPr marL="342900" indent="-342900">
              <a:lnSpc>
                <a:spcPct val="115000"/>
              </a:lnSpc>
              <a:buFont typeface="Arial" panose="020B0604020202020204" pitchFamily="34" charset="0"/>
              <a:buChar char="•"/>
            </a:pPr>
            <a:r>
              <a:rPr lang="en-IN" sz="2000" b="1" dirty="0">
                <a:latin typeface="Times New Roman" panose="02020603050405020304" pitchFamily="18" charset="0"/>
                <a:ea typeface="Arial" panose="020B0604020202020204" pitchFamily="34" charset="0"/>
              </a:rPr>
              <a:t>Deployment of image using Kubernetes.</a:t>
            </a:r>
            <a:endParaRPr lang="en-IN" sz="2000" b="1" dirty="0">
              <a:effectLst/>
              <a:latin typeface="Times New Roman" panose="02020603050405020304" pitchFamily="18" charset="0"/>
              <a:ea typeface="Arial" panose="020B0604020202020204" pitchFamily="34" charset="0"/>
            </a:endParaRPr>
          </a:p>
          <a:p>
            <a:pPr marL="342900" indent="-342900">
              <a:lnSpc>
                <a:spcPct val="115000"/>
              </a:lnSpc>
              <a:buFont typeface="Arial" panose="020B0604020202020204" pitchFamily="34" charset="0"/>
              <a:buChar char="•"/>
            </a:pPr>
            <a:endParaRPr lang="en-IN" sz="20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881EDA7C-5772-564C-75BD-ED49268B24A9}"/>
              </a:ext>
            </a:extLst>
          </p:cNvPr>
          <p:cNvSpPr txBox="1"/>
          <p:nvPr/>
        </p:nvSpPr>
        <p:spPr>
          <a:xfrm>
            <a:off x="490220" y="4115373"/>
            <a:ext cx="6240544" cy="2308324"/>
          </a:xfrm>
          <a:prstGeom prst="rect">
            <a:avLst/>
          </a:prstGeom>
          <a:noFill/>
        </p:spPr>
        <p:txBody>
          <a:bodyPr wrap="square" rtlCol="0">
            <a:spAutoFit/>
          </a:bodyPr>
          <a:lstStyle/>
          <a:p>
            <a:pPr marL="342900" indent="-342900">
              <a:buFont typeface="Wingdings" panose="05000000000000000000" pitchFamily="2" charset="2"/>
              <a:buChar char="Ø"/>
            </a:pPr>
            <a:r>
              <a:rPr lang="en-IN" sz="2400" b="1" u="sng" dirty="0">
                <a:latin typeface="Times New Roman" panose="02020603050405020304" pitchFamily="18" charset="0"/>
                <a:ea typeface="Arial" panose="020B0604020202020204" pitchFamily="34" charset="0"/>
              </a:rPr>
              <a:t>T</a:t>
            </a:r>
            <a:r>
              <a:rPr lang="en-IN" sz="2400" b="1" u="sng" dirty="0">
                <a:effectLst/>
                <a:latin typeface="Times New Roman" panose="02020603050405020304" pitchFamily="18" charset="0"/>
                <a:ea typeface="Arial" panose="020B0604020202020204" pitchFamily="34" charset="0"/>
              </a:rPr>
              <a:t>echnology </a:t>
            </a:r>
            <a:r>
              <a:rPr lang="en-IN" sz="2400" b="1" u="sng" dirty="0">
                <a:latin typeface="Times New Roman" panose="02020603050405020304" pitchFamily="18" charset="0"/>
                <a:ea typeface="Arial" panose="020B0604020202020204" pitchFamily="34" charset="0"/>
              </a:rPr>
              <a:t>S</a:t>
            </a:r>
            <a:r>
              <a:rPr lang="en-IN" sz="2400" b="1" u="sng" dirty="0">
                <a:effectLst/>
                <a:latin typeface="Times New Roman" panose="02020603050405020304" pitchFamily="18" charset="0"/>
                <a:ea typeface="Arial" panose="020B0604020202020204" pitchFamily="34" charset="0"/>
              </a:rPr>
              <a:t>tack</a:t>
            </a:r>
          </a:p>
          <a:p>
            <a:pPr marL="342900" indent="-342900">
              <a:buFont typeface="Arial" panose="020B0604020202020204" pitchFamily="34" charset="0"/>
              <a:buChar char="•"/>
            </a:pPr>
            <a:r>
              <a:rPr lang="en-IN" sz="2000" b="1" dirty="0">
                <a:latin typeface="Times New Roman" panose="02020603050405020304" pitchFamily="18" charset="0"/>
              </a:rPr>
              <a:t>Spring Boot</a:t>
            </a:r>
          </a:p>
          <a:p>
            <a:pPr marL="342900" indent="-342900">
              <a:buFont typeface="Arial" panose="020B0604020202020204" pitchFamily="34" charset="0"/>
              <a:buChar char="•"/>
            </a:pPr>
            <a:r>
              <a:rPr lang="en-IN" sz="2000" b="1" dirty="0">
                <a:latin typeface="Times New Roman" panose="02020603050405020304" pitchFamily="18" charset="0"/>
              </a:rPr>
              <a:t>MySQL</a:t>
            </a:r>
          </a:p>
          <a:p>
            <a:pPr marL="342900" indent="-342900">
              <a:buFont typeface="Arial" panose="020B0604020202020204" pitchFamily="34" charset="0"/>
              <a:buChar char="•"/>
            </a:pPr>
            <a:r>
              <a:rPr lang="en-IN" sz="2000" b="1" dirty="0">
                <a:latin typeface="Times New Roman" panose="02020603050405020304" pitchFamily="18" charset="0"/>
              </a:rPr>
              <a:t>Postman</a:t>
            </a:r>
          </a:p>
          <a:p>
            <a:pPr marL="342900" indent="-342900">
              <a:buFont typeface="Arial" panose="020B0604020202020204" pitchFamily="34" charset="0"/>
              <a:buChar char="•"/>
            </a:pPr>
            <a:r>
              <a:rPr lang="en-IN" sz="2000" b="1" dirty="0">
                <a:latin typeface="Times New Roman" panose="02020603050405020304" pitchFamily="18" charset="0"/>
              </a:rPr>
              <a:t>Jenkins</a:t>
            </a:r>
          </a:p>
          <a:p>
            <a:pPr marL="342900" indent="-342900">
              <a:buFont typeface="Arial" panose="020B0604020202020204" pitchFamily="34" charset="0"/>
              <a:buChar char="•"/>
            </a:pPr>
            <a:r>
              <a:rPr lang="en-IN" sz="2000" b="1" dirty="0">
                <a:latin typeface="Times New Roman" panose="02020603050405020304" pitchFamily="18" charset="0"/>
              </a:rPr>
              <a:t>Docker </a:t>
            </a:r>
          </a:p>
          <a:p>
            <a:pPr marL="342900" indent="-342900">
              <a:buFont typeface="Arial" panose="020B0604020202020204" pitchFamily="34" charset="0"/>
              <a:buChar char="•"/>
            </a:pPr>
            <a:r>
              <a:rPr lang="en-IN" sz="2000" b="1" dirty="0">
                <a:latin typeface="Times New Roman" panose="02020603050405020304" pitchFamily="18" charset="0"/>
              </a:rPr>
              <a:t>Kubernetes</a:t>
            </a:r>
            <a:endParaRPr lang="en-IN" sz="2000" b="1" dirty="0"/>
          </a:p>
        </p:txBody>
      </p:sp>
    </p:spTree>
    <p:extLst>
      <p:ext uri="{BB962C8B-B14F-4D97-AF65-F5344CB8AC3E}">
        <p14:creationId xmlns:p14="http://schemas.microsoft.com/office/powerpoint/2010/main" val="407802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550821" y="1243415"/>
            <a:ext cx="5026660" cy="480901"/>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400" b="1" u="sng" dirty="0">
                <a:effectLst/>
                <a:latin typeface="Arial" panose="020B0604020202020204" pitchFamily="34" charset="0"/>
                <a:ea typeface="Arial" panose="020B0604020202020204" pitchFamily="34" charset="0"/>
              </a:rPr>
              <a:t>Architecture Design</a:t>
            </a:r>
            <a:endParaRPr lang="en-IN" sz="2400" b="1" u="sng" dirty="0">
              <a:effectLst/>
              <a:latin typeface="Arial" panose="020B0604020202020204" pitchFamily="34" charset="0"/>
              <a:ea typeface="Arial" panose="020B0604020202020204" pitchFamily="34" charset="0"/>
            </a:endParaRPr>
          </a:p>
        </p:txBody>
      </p:sp>
      <p:pic>
        <p:nvPicPr>
          <p:cNvPr id="3" name="Picture 2">
            <a:extLst>
              <a:ext uri="{FF2B5EF4-FFF2-40B4-BE49-F238E27FC236}">
                <a16:creationId xmlns:a16="http://schemas.microsoft.com/office/drawing/2014/main" id="{D55E15B1-537D-074E-09BE-8E3E26692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6672" y="813741"/>
            <a:ext cx="4627043" cy="5647766"/>
          </a:xfrm>
          <a:prstGeom prst="rect">
            <a:avLst/>
          </a:prstGeom>
        </p:spPr>
      </p:pic>
      <p:sp>
        <p:nvSpPr>
          <p:cNvPr id="2" name="Callout: Right Arrow 1">
            <a:extLst>
              <a:ext uri="{FF2B5EF4-FFF2-40B4-BE49-F238E27FC236}">
                <a16:creationId xmlns:a16="http://schemas.microsoft.com/office/drawing/2014/main" id="{F386C9EB-2333-AB87-E7EC-6E16947F3BE6}"/>
              </a:ext>
            </a:extLst>
          </p:cNvPr>
          <p:cNvSpPr/>
          <p:nvPr/>
        </p:nvSpPr>
        <p:spPr>
          <a:xfrm>
            <a:off x="210585" y="2768426"/>
            <a:ext cx="5531223" cy="1461247"/>
          </a:xfrm>
          <a:prstGeom prst="rightArrow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ln w="22225">
                  <a:solidFill>
                    <a:schemeClr val="accent2"/>
                  </a:solidFill>
                  <a:prstDash val="solid"/>
                </a:ln>
                <a:solidFill>
                  <a:schemeClr val="accent2">
                    <a:lumMod val="50000"/>
                  </a:schemeClr>
                </a:solidFill>
              </a:rPr>
              <a:t>Contains logic for Encryption And</a:t>
            </a:r>
          </a:p>
          <a:p>
            <a:pPr algn="ctr"/>
            <a:r>
              <a:rPr lang="en-US" b="1" dirty="0">
                <a:ln w="22225">
                  <a:solidFill>
                    <a:schemeClr val="accent2"/>
                  </a:solidFill>
                  <a:prstDash val="solid"/>
                </a:ln>
                <a:solidFill>
                  <a:schemeClr val="accent2">
                    <a:lumMod val="50000"/>
                  </a:schemeClr>
                </a:solidFill>
              </a:rPr>
              <a:t>Decryption Of Employee Date of Birth.</a:t>
            </a:r>
            <a:endParaRPr lang="en-IN" b="1" dirty="0">
              <a:ln w="22225">
                <a:solidFill>
                  <a:schemeClr val="accent2"/>
                </a:solidFill>
                <a:prstDash val="solid"/>
              </a:ln>
              <a:solidFill>
                <a:schemeClr val="accent2">
                  <a:lumMod val="50000"/>
                </a:schemeClr>
              </a:solidFill>
            </a:endParaRPr>
          </a:p>
        </p:txBody>
      </p:sp>
      <p:sp>
        <p:nvSpPr>
          <p:cNvPr id="12" name="Callout: Left Arrow 11">
            <a:extLst>
              <a:ext uri="{FF2B5EF4-FFF2-40B4-BE49-F238E27FC236}">
                <a16:creationId xmlns:a16="http://schemas.microsoft.com/office/drawing/2014/main" id="{07465BE2-E453-9A8C-D7D9-1C2A70321669}"/>
              </a:ext>
            </a:extLst>
          </p:cNvPr>
          <p:cNvSpPr/>
          <p:nvPr/>
        </p:nvSpPr>
        <p:spPr>
          <a:xfrm>
            <a:off x="6450193" y="1792942"/>
            <a:ext cx="3800320" cy="394448"/>
          </a:xfrm>
          <a:prstGeom prst="leftArrow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SSL Certification</a:t>
            </a:r>
            <a:endParaRPr lang="en-IN"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50320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179501"/>
            <a:ext cx="11254916" cy="5371407"/>
          </a:xfrm>
          <a:prstGeom prst="rect">
            <a:avLst/>
          </a:prstGeom>
          <a:noFill/>
        </p:spPr>
        <p:txBody>
          <a:bodyPr wrap="square">
            <a:spAutoFit/>
          </a:bodyPr>
          <a:lstStyle/>
          <a:p>
            <a:pPr marL="342900" indent="-342900" algn="just">
              <a:lnSpc>
                <a:spcPct val="115000"/>
              </a:lnSpc>
              <a:buFont typeface="Wingdings" panose="05000000000000000000" pitchFamily="2" charset="2"/>
              <a:buChar char="Ø"/>
            </a:pPr>
            <a:r>
              <a:rPr lang="en-US" sz="2000" b="1" u="sng" dirty="0">
                <a:effectLst/>
                <a:latin typeface="Arial" panose="020B0604020202020204" pitchFamily="34" charset="0"/>
                <a:ea typeface="Arial" panose="020B0604020202020204" pitchFamily="34" charset="0"/>
              </a:rPr>
              <a:t>Steps Followed For All Backend Development.</a:t>
            </a: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Firstly Created Spring Boot Project with following specification and dependencies.</a:t>
            </a:r>
          </a:p>
          <a:p>
            <a:pPr marL="457200" indent="-457200" algn="just">
              <a:lnSpc>
                <a:spcPct val="115000"/>
              </a:lnSpc>
              <a:buFont typeface="+mj-lt"/>
              <a:buAutoNum type="arabicPeriod"/>
            </a:pPr>
            <a:r>
              <a:rPr lang="en-IN" sz="2000" dirty="0">
                <a:effectLst/>
                <a:latin typeface="Arial" panose="020B0604020202020204" pitchFamily="34" charset="0"/>
                <a:ea typeface="Arial" panose="020B0604020202020204" pitchFamily="34" charset="0"/>
              </a:rPr>
              <a:t>Project :- Gradle</a:t>
            </a:r>
          </a:p>
          <a:p>
            <a:pPr marL="457200" indent="-457200" algn="just">
              <a:lnSpc>
                <a:spcPct val="115000"/>
              </a:lnSpc>
              <a:buFont typeface="+mj-lt"/>
              <a:buAutoNum type="arabicPeriod"/>
            </a:pPr>
            <a:r>
              <a:rPr lang="en-IN" sz="2000" dirty="0">
                <a:latin typeface="Arial" panose="020B0604020202020204" pitchFamily="34" charset="0"/>
                <a:ea typeface="Arial" panose="020B0604020202020204" pitchFamily="34" charset="0"/>
              </a:rPr>
              <a:t>Language:-Java(17)</a:t>
            </a:r>
          </a:p>
          <a:p>
            <a:pPr marL="457200" indent="-457200" algn="just">
              <a:lnSpc>
                <a:spcPct val="115000"/>
              </a:lnSpc>
              <a:buFont typeface="+mj-lt"/>
              <a:buAutoNum type="arabicPeriod"/>
            </a:pPr>
            <a:r>
              <a:rPr lang="en-IN" sz="2000" dirty="0">
                <a:effectLst/>
                <a:latin typeface="Arial" panose="020B0604020202020204" pitchFamily="34" charset="0"/>
                <a:ea typeface="Arial" panose="020B0604020202020204" pitchFamily="34" charset="0"/>
              </a:rPr>
              <a:t>Spring boot version:-2.7.11</a:t>
            </a:r>
          </a:p>
          <a:p>
            <a:pPr marL="457200" indent="-457200" algn="just">
              <a:lnSpc>
                <a:spcPct val="115000"/>
              </a:lnSpc>
              <a:buFont typeface="+mj-lt"/>
              <a:buAutoNum type="arabicPeriod"/>
            </a:pPr>
            <a:r>
              <a:rPr lang="en-IN" sz="2000" dirty="0">
                <a:latin typeface="Arial" panose="020B0604020202020204" pitchFamily="34" charset="0"/>
                <a:ea typeface="Arial" panose="020B0604020202020204" pitchFamily="34" charset="0"/>
              </a:rPr>
              <a:t>Dependencies:-Spring Web, Lombok, MySQL Driver, JPA Repository .</a:t>
            </a:r>
          </a:p>
          <a:p>
            <a:pPr algn="just">
              <a:lnSpc>
                <a:spcPct val="115000"/>
              </a:lnSpc>
            </a:pPr>
            <a:endParaRPr lang="en-IN"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Then created a Database in MySQL with the Specified </a:t>
            </a:r>
          </a:p>
          <a:p>
            <a:pPr algn="just">
              <a:lnSpc>
                <a:spcPct val="115000"/>
              </a:lnSpc>
            </a:pPr>
            <a:r>
              <a:rPr lang="en-IN" sz="2000" dirty="0">
                <a:latin typeface="Arial" panose="020B0604020202020204" pitchFamily="34" charset="0"/>
                <a:ea typeface="Arial" panose="020B0604020202020204" pitchFamily="34" charset="0"/>
              </a:rPr>
              <a:t>Requirements.</a:t>
            </a:r>
          </a:p>
          <a:p>
            <a:pPr algn="just">
              <a:lnSpc>
                <a:spcPct val="115000"/>
              </a:lnSpc>
            </a:pPr>
            <a:r>
              <a:rPr lang="en-IN" sz="2000" b="1" u="sng" kern="0" dirty="0">
                <a:effectLst/>
                <a:latin typeface="Calibri" panose="020F0502020204030204" pitchFamily="34" charset="0"/>
                <a:ea typeface="Times New Roman" panose="02020603050405020304" pitchFamily="18" charset="0"/>
              </a:rPr>
              <a:t>Employee table with columns </a:t>
            </a:r>
            <a:r>
              <a:rPr lang="en-IN" sz="2000" kern="0" dirty="0">
                <a:effectLst/>
                <a:latin typeface="Calibri" panose="020F0502020204030204" pitchFamily="34" charset="0"/>
                <a:ea typeface="Times New Roman" panose="02020603050405020304" pitchFamily="18" charset="0"/>
              </a:rPr>
              <a:t>:-EmployeeID, EmployeeName, DateOfBirth</a:t>
            </a:r>
            <a:endParaRPr lang="en-IN" sz="2000" dirty="0">
              <a:effectLst/>
              <a:latin typeface="Arial" panose="020B0604020202020204" pitchFamily="34" charset="0"/>
              <a:ea typeface="Arial" panose="020B0604020202020204" pitchFamily="34" charset="0"/>
            </a:endParaRPr>
          </a:p>
          <a:p>
            <a:pPr algn="just">
              <a:lnSpc>
                <a:spcPct val="115000"/>
              </a:lnSpc>
            </a:pPr>
            <a:endParaRPr lang="en-IN"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effectLst/>
                <a:latin typeface="Arial" panose="020B0604020202020204" pitchFamily="34" charset="0"/>
                <a:ea typeface="Arial" panose="020B0604020202020204" pitchFamily="34" charset="0"/>
              </a:rPr>
              <a:t>Created project Structure with required packages </a:t>
            </a:r>
            <a:r>
              <a:rPr lang="en-IN" sz="2000" dirty="0">
                <a:latin typeface="Arial" panose="020B0604020202020204" pitchFamily="34" charset="0"/>
                <a:ea typeface="Arial" panose="020B0604020202020204" pitchFamily="34" charset="0"/>
              </a:rPr>
              <a:t>, classes, and interfaces.</a:t>
            </a:r>
          </a:p>
          <a:p>
            <a:pPr algn="just">
              <a:lnSpc>
                <a:spcPct val="115000"/>
              </a:lnSpc>
            </a:pPr>
            <a:endParaRPr lang="en-IN"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IN" sz="2000" dirty="0">
                <a:latin typeface="Arial" panose="020B0604020202020204" pitchFamily="34" charset="0"/>
                <a:ea typeface="Arial" panose="020B0604020202020204" pitchFamily="34" charset="0"/>
              </a:rPr>
              <a:t>Implementation of the service class and rest controller for required get request for getting Employee with EmployeeID.</a:t>
            </a:r>
          </a:p>
        </p:txBody>
      </p:sp>
    </p:spTree>
    <p:extLst>
      <p:ext uri="{BB962C8B-B14F-4D97-AF65-F5344CB8AC3E}">
        <p14:creationId xmlns:p14="http://schemas.microsoft.com/office/powerpoint/2010/main" val="4192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179501"/>
            <a:ext cx="10453633" cy="5371407"/>
          </a:xfrm>
          <a:prstGeom prst="rect">
            <a:avLst/>
          </a:prstGeom>
          <a:noFill/>
        </p:spPr>
        <p:txBody>
          <a:bodyPr wrap="square">
            <a:spAutoFit/>
          </a:bodyPr>
          <a:lstStyle/>
          <a:p>
            <a:pPr algn="just">
              <a:lnSpc>
                <a:spcPct val="115000"/>
              </a:lnSpc>
            </a:pPr>
            <a:endParaRPr lang="en-US" sz="2000" b="1" u="sng"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Applied</a:t>
            </a:r>
            <a:r>
              <a:rPr lang="en-US" sz="2000" dirty="0">
                <a:effectLst/>
                <a:latin typeface="Arial" panose="020B0604020202020204" pitchFamily="34" charset="0"/>
                <a:ea typeface="Arial" panose="020B0604020202020204" pitchFamily="34" charset="0"/>
              </a:rPr>
              <a:t> logger file configuration for using logback to keep the track of logs for the application with proper date and time.</a:t>
            </a: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New Log File will be Created according to date, and if size exceeds 1MB a new file will be created and Backing up the old file.</a:t>
            </a:r>
            <a:endParaRPr lang="en-US" sz="2000" dirty="0">
              <a:effectLst/>
              <a:latin typeface="Arial" panose="020B0604020202020204" pitchFamily="34" charset="0"/>
              <a:ea typeface="Arial" panose="020B0604020202020204" pitchFamily="34" charset="0"/>
            </a:endParaRP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effectLst/>
                <a:latin typeface="Arial" panose="020B0604020202020204" pitchFamily="34" charset="0"/>
                <a:ea typeface="Arial" panose="020B0604020202020204" pitchFamily="34" charset="0"/>
              </a:rPr>
              <a:t>Created and Configured the SSL Certificate to the application so that only “https” request will work and not “http”.</a:t>
            </a: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latin typeface="Arial" panose="020B0604020202020204" pitchFamily="34" charset="0"/>
                <a:ea typeface="Arial" panose="020B0604020202020204" pitchFamily="34" charset="0"/>
              </a:rPr>
              <a:t>Created an Encryption and Decryption method for DateOfBirth Property .</a:t>
            </a:r>
          </a:p>
          <a:p>
            <a:pPr algn="just">
              <a:lnSpc>
                <a:spcPct val="115000"/>
              </a:lnSpc>
            </a:pPr>
            <a:endParaRPr lang="en-US"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r>
              <a:rPr lang="en-US" sz="2000" dirty="0">
                <a:effectLst/>
                <a:latin typeface="Arial" panose="020B0604020202020204" pitchFamily="34" charset="0"/>
                <a:ea typeface="Arial" panose="020B0604020202020204" pitchFamily="34" charset="0"/>
              </a:rPr>
              <a:t>Created a Docker file</a:t>
            </a:r>
            <a:r>
              <a:rPr lang="en-US" sz="2000" dirty="0">
                <a:latin typeface="Arial" panose="020B0604020202020204" pitchFamily="34" charset="0"/>
                <a:ea typeface="Arial" panose="020B0604020202020204" pitchFamily="34" charset="0"/>
              </a:rPr>
              <a:t> for Creating the Docker image.</a:t>
            </a:r>
            <a:endParaRPr lang="en-US" sz="2000" dirty="0">
              <a:effectLst/>
              <a:latin typeface="Arial" panose="020B0604020202020204" pitchFamily="34" charset="0"/>
              <a:ea typeface="Arial" panose="020B0604020202020204" pitchFamily="34" charset="0"/>
            </a:endParaRPr>
          </a:p>
          <a:p>
            <a:pPr algn="just">
              <a:lnSpc>
                <a:spcPct val="115000"/>
              </a:lnSpc>
            </a:pPr>
            <a:endParaRPr lang="en-US" sz="2000" dirty="0">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a:p>
            <a:pPr marL="342900" indent="-342900" algn="just">
              <a:lnSpc>
                <a:spcPct val="115000"/>
              </a:lnSpc>
              <a:buFont typeface="Arial" panose="020B0604020202020204" pitchFamily="34" charset="0"/>
              <a:buChar char="•"/>
            </a:pP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3521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6F604FB3-DDF4-A86D-3897-42153B1A13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23121" y="5035582"/>
            <a:ext cx="2363507" cy="1506173"/>
          </a:xfrm>
          <a:prstGeom prst="rect">
            <a:avLst/>
          </a:prstGeom>
        </p:spPr>
      </p:pic>
      <p:pic>
        <p:nvPicPr>
          <p:cNvPr id="12" name="Picture 11">
            <a:extLst>
              <a:ext uri="{FF2B5EF4-FFF2-40B4-BE49-F238E27FC236}">
                <a16:creationId xmlns:a16="http://schemas.microsoft.com/office/drawing/2014/main" id="{5D507E3C-A0B6-F74B-B5BB-1B184B939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45930" y="813741"/>
            <a:ext cx="1467392" cy="1467392"/>
          </a:xfrm>
          <a:prstGeom prst="rect">
            <a:avLst/>
          </a:prstGeom>
        </p:spPr>
      </p:pic>
      <p:pic>
        <p:nvPicPr>
          <p:cNvPr id="14" name="Picture 13">
            <a:extLst>
              <a:ext uri="{FF2B5EF4-FFF2-40B4-BE49-F238E27FC236}">
                <a16:creationId xmlns:a16="http://schemas.microsoft.com/office/drawing/2014/main" id="{308AE9DA-C17C-0BD5-7BE2-57988BA22E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50847" y="3187535"/>
            <a:ext cx="1775896" cy="1775896"/>
          </a:xfrm>
          <a:prstGeom prst="rect">
            <a:avLst/>
          </a:prstGeom>
        </p:spPr>
      </p:pic>
      <p:pic>
        <p:nvPicPr>
          <p:cNvPr id="16" name="Picture 15">
            <a:extLst>
              <a:ext uri="{FF2B5EF4-FFF2-40B4-BE49-F238E27FC236}">
                <a16:creationId xmlns:a16="http://schemas.microsoft.com/office/drawing/2014/main" id="{B9874739-0C86-FBE3-4109-F61AC09625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9206" y="4811300"/>
            <a:ext cx="1775897" cy="1775897"/>
          </a:xfrm>
          <a:prstGeom prst="rect">
            <a:avLst/>
          </a:prstGeom>
        </p:spPr>
      </p:pic>
      <p:sp>
        <p:nvSpPr>
          <p:cNvPr id="19" name="Arrow: Down 18">
            <a:extLst>
              <a:ext uri="{FF2B5EF4-FFF2-40B4-BE49-F238E27FC236}">
                <a16:creationId xmlns:a16="http://schemas.microsoft.com/office/drawing/2014/main" id="{3AF3BBE4-480F-92FF-08AC-D21F5ADD1FFE}"/>
              </a:ext>
            </a:extLst>
          </p:cNvPr>
          <p:cNvSpPr/>
          <p:nvPr/>
        </p:nvSpPr>
        <p:spPr>
          <a:xfrm>
            <a:off x="10462603" y="2266897"/>
            <a:ext cx="434046" cy="9064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Bent 20">
            <a:extLst>
              <a:ext uri="{FF2B5EF4-FFF2-40B4-BE49-F238E27FC236}">
                <a16:creationId xmlns:a16="http://schemas.microsoft.com/office/drawing/2014/main" id="{7F1E925E-711E-D808-A1CB-84AF0B90EEF9}"/>
              </a:ext>
            </a:extLst>
          </p:cNvPr>
          <p:cNvSpPr/>
          <p:nvPr/>
        </p:nvSpPr>
        <p:spPr>
          <a:xfrm rot="10800000">
            <a:off x="9719035" y="4789437"/>
            <a:ext cx="1012968" cy="1201698"/>
          </a:xfrm>
          <a:prstGeom prst="bentArrow">
            <a:avLst>
              <a:gd name="adj1" fmla="val 25000"/>
              <a:gd name="adj2" fmla="val 2439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Left 21">
            <a:extLst>
              <a:ext uri="{FF2B5EF4-FFF2-40B4-BE49-F238E27FC236}">
                <a16:creationId xmlns:a16="http://schemas.microsoft.com/office/drawing/2014/main" id="{DC40C822-41DD-667C-57C1-F24AA6BEDD40}"/>
              </a:ext>
            </a:extLst>
          </p:cNvPr>
          <p:cNvSpPr/>
          <p:nvPr/>
        </p:nvSpPr>
        <p:spPr>
          <a:xfrm>
            <a:off x="6353708" y="5586202"/>
            <a:ext cx="1329199" cy="4049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23">
            <a:extLst>
              <a:ext uri="{FF2B5EF4-FFF2-40B4-BE49-F238E27FC236}">
                <a16:creationId xmlns:a16="http://schemas.microsoft.com/office/drawing/2014/main" id="{AE337290-AA22-DC54-7627-8C4D48F9FD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68384" y="945449"/>
            <a:ext cx="1467392" cy="1467392"/>
          </a:xfrm>
          <a:prstGeom prst="rect">
            <a:avLst/>
          </a:prstGeom>
        </p:spPr>
      </p:pic>
      <p:sp>
        <p:nvSpPr>
          <p:cNvPr id="25" name="Arrow: Right 24">
            <a:extLst>
              <a:ext uri="{FF2B5EF4-FFF2-40B4-BE49-F238E27FC236}">
                <a16:creationId xmlns:a16="http://schemas.microsoft.com/office/drawing/2014/main" id="{D9871408-CCAD-50D4-3094-DB6A160696B9}"/>
              </a:ext>
            </a:extLst>
          </p:cNvPr>
          <p:cNvSpPr/>
          <p:nvPr/>
        </p:nvSpPr>
        <p:spPr>
          <a:xfrm flipV="1">
            <a:off x="8933326" y="1349647"/>
            <a:ext cx="1012603" cy="318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BE82CC83-1562-8860-9E6F-F9DF6C552FD6}"/>
              </a:ext>
            </a:extLst>
          </p:cNvPr>
          <p:cNvSpPr txBox="1"/>
          <p:nvPr/>
        </p:nvSpPr>
        <p:spPr>
          <a:xfrm flipH="1">
            <a:off x="9018921" y="1691863"/>
            <a:ext cx="1189192" cy="369332"/>
          </a:xfrm>
          <a:prstGeom prst="rect">
            <a:avLst/>
          </a:prstGeom>
          <a:noFill/>
        </p:spPr>
        <p:txBody>
          <a:bodyPr wrap="square" rtlCol="0">
            <a:spAutoFit/>
          </a:bodyPr>
          <a:lstStyle/>
          <a:p>
            <a:r>
              <a:rPr lang="en-US" dirty="0"/>
              <a:t>Stage 1</a:t>
            </a:r>
            <a:endParaRPr lang="en-IN" dirty="0"/>
          </a:p>
        </p:txBody>
      </p:sp>
      <p:sp>
        <p:nvSpPr>
          <p:cNvPr id="30" name="TextBox 29">
            <a:extLst>
              <a:ext uri="{FF2B5EF4-FFF2-40B4-BE49-F238E27FC236}">
                <a16:creationId xmlns:a16="http://schemas.microsoft.com/office/drawing/2014/main" id="{B47FC612-B7C0-6DA1-8A15-CB45D554F752}"/>
              </a:ext>
            </a:extLst>
          </p:cNvPr>
          <p:cNvSpPr txBox="1"/>
          <p:nvPr/>
        </p:nvSpPr>
        <p:spPr>
          <a:xfrm>
            <a:off x="10896649" y="2425653"/>
            <a:ext cx="945614" cy="369332"/>
          </a:xfrm>
          <a:prstGeom prst="rect">
            <a:avLst/>
          </a:prstGeom>
          <a:noFill/>
        </p:spPr>
        <p:txBody>
          <a:bodyPr wrap="square" rtlCol="0">
            <a:spAutoFit/>
          </a:bodyPr>
          <a:lstStyle/>
          <a:p>
            <a:r>
              <a:rPr lang="en-US" dirty="0"/>
              <a:t>Stage 2</a:t>
            </a:r>
            <a:endParaRPr lang="en-IN" dirty="0"/>
          </a:p>
        </p:txBody>
      </p:sp>
      <p:sp>
        <p:nvSpPr>
          <p:cNvPr id="31" name="TextBox 30">
            <a:extLst>
              <a:ext uri="{FF2B5EF4-FFF2-40B4-BE49-F238E27FC236}">
                <a16:creationId xmlns:a16="http://schemas.microsoft.com/office/drawing/2014/main" id="{1E1C5492-DD5C-F715-A9C2-920451E783B2}"/>
              </a:ext>
            </a:extLst>
          </p:cNvPr>
          <p:cNvSpPr txBox="1"/>
          <p:nvPr/>
        </p:nvSpPr>
        <p:spPr>
          <a:xfrm>
            <a:off x="10804046" y="5205620"/>
            <a:ext cx="1668543" cy="369332"/>
          </a:xfrm>
          <a:prstGeom prst="rect">
            <a:avLst/>
          </a:prstGeom>
          <a:noFill/>
        </p:spPr>
        <p:txBody>
          <a:bodyPr wrap="square" rtlCol="0">
            <a:spAutoFit/>
          </a:bodyPr>
          <a:lstStyle/>
          <a:p>
            <a:r>
              <a:rPr lang="en-US" dirty="0"/>
              <a:t>Stage 3</a:t>
            </a:r>
            <a:endParaRPr lang="en-IN" dirty="0"/>
          </a:p>
        </p:txBody>
      </p:sp>
      <p:sp>
        <p:nvSpPr>
          <p:cNvPr id="32" name="TextBox 31">
            <a:extLst>
              <a:ext uri="{FF2B5EF4-FFF2-40B4-BE49-F238E27FC236}">
                <a16:creationId xmlns:a16="http://schemas.microsoft.com/office/drawing/2014/main" id="{85A669B8-1150-2AFC-0E81-790136CC6AFD}"/>
              </a:ext>
            </a:extLst>
          </p:cNvPr>
          <p:cNvSpPr txBox="1"/>
          <p:nvPr/>
        </p:nvSpPr>
        <p:spPr>
          <a:xfrm>
            <a:off x="6630415" y="5216870"/>
            <a:ext cx="1052492" cy="369332"/>
          </a:xfrm>
          <a:prstGeom prst="rect">
            <a:avLst/>
          </a:prstGeom>
          <a:noFill/>
        </p:spPr>
        <p:txBody>
          <a:bodyPr wrap="square" rtlCol="0">
            <a:spAutoFit/>
          </a:bodyPr>
          <a:lstStyle/>
          <a:p>
            <a:r>
              <a:rPr lang="en-US" dirty="0"/>
              <a:t>Stage 4</a:t>
            </a:r>
            <a:endParaRPr lang="en-IN" dirty="0"/>
          </a:p>
        </p:txBody>
      </p:sp>
      <p:sp>
        <p:nvSpPr>
          <p:cNvPr id="33" name="TextBox 32">
            <a:extLst>
              <a:ext uri="{FF2B5EF4-FFF2-40B4-BE49-F238E27FC236}">
                <a16:creationId xmlns:a16="http://schemas.microsoft.com/office/drawing/2014/main" id="{FFE477C5-4851-DEB3-7692-62177E46D828}"/>
              </a:ext>
            </a:extLst>
          </p:cNvPr>
          <p:cNvSpPr txBox="1"/>
          <p:nvPr/>
        </p:nvSpPr>
        <p:spPr>
          <a:xfrm>
            <a:off x="187504" y="903371"/>
            <a:ext cx="7180875" cy="4524315"/>
          </a:xfrm>
          <a:prstGeom prst="rect">
            <a:avLst/>
          </a:prstGeom>
          <a:noFill/>
        </p:spPr>
        <p:txBody>
          <a:bodyPr wrap="square" rtlCol="0">
            <a:spAutoFit/>
          </a:bodyPr>
          <a:lstStyle/>
          <a:p>
            <a:r>
              <a:rPr lang="en-US" sz="2800" b="1" u="sng" dirty="0"/>
              <a:t>Deployment Stages</a:t>
            </a:r>
          </a:p>
          <a:p>
            <a:pPr marL="342900" indent="-342900">
              <a:buFont typeface="Wingdings" panose="05000000000000000000" pitchFamily="2" charset="2"/>
              <a:buChar char="Ø"/>
            </a:pPr>
            <a:r>
              <a:rPr lang="en-US" sz="2000" b="1" dirty="0"/>
              <a:t>Stage 1:-</a:t>
            </a:r>
            <a:r>
              <a:rPr lang="en-US" sz="2000" dirty="0"/>
              <a:t>The Stage defines the developer creating the spring boot application with the required requirements .</a:t>
            </a:r>
          </a:p>
          <a:p>
            <a:endParaRPr lang="en-US" sz="2000" dirty="0"/>
          </a:p>
          <a:p>
            <a:pPr marL="342900" indent="-342900">
              <a:buFont typeface="Wingdings" panose="05000000000000000000" pitchFamily="2" charset="2"/>
              <a:buChar char="Ø"/>
            </a:pPr>
            <a:r>
              <a:rPr lang="en-US" sz="2000" b="1" dirty="0"/>
              <a:t>Stage 2:-</a:t>
            </a:r>
            <a:r>
              <a:rPr lang="en-US" sz="2000" dirty="0"/>
              <a:t>At this Stage the Developed application is pushed to git hup repository.</a:t>
            </a:r>
          </a:p>
          <a:p>
            <a:endParaRPr lang="en-US" sz="2000" dirty="0"/>
          </a:p>
          <a:p>
            <a:pPr marL="342900" indent="-342900">
              <a:buFont typeface="Wingdings" panose="05000000000000000000" pitchFamily="2" charset="2"/>
              <a:buChar char="Ø"/>
            </a:pPr>
            <a:r>
              <a:rPr lang="en-US" sz="2000" b="1" dirty="0"/>
              <a:t>Stage 3:-</a:t>
            </a:r>
            <a:r>
              <a:rPr lang="en-US" sz="2000" dirty="0"/>
              <a:t>As soon as the push is committed to git hup a pipeline will be initiate on the Jenkin platform.</a:t>
            </a:r>
          </a:p>
          <a:p>
            <a:endParaRPr lang="en-US" sz="2000" dirty="0"/>
          </a:p>
          <a:p>
            <a:pPr marL="342900" indent="-342900">
              <a:buFont typeface="Wingdings" panose="05000000000000000000" pitchFamily="2" charset="2"/>
              <a:buChar char="Ø"/>
            </a:pPr>
            <a:r>
              <a:rPr lang="en-US" sz="2000" b="1" dirty="0"/>
              <a:t>Stage 4:-</a:t>
            </a:r>
            <a:r>
              <a:rPr lang="en-US" sz="2000" dirty="0"/>
              <a:t>The Jenkin pipeline will first build the spring boot application , the it will create the docker image of the application and then push the docker image on the docker hub platform.</a:t>
            </a:r>
            <a:endParaRPr lang="en-IN" sz="2000" b="1" dirty="0"/>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7" name="TextBox 6">
            <a:extLst>
              <a:ext uri="{FF2B5EF4-FFF2-40B4-BE49-F238E27FC236}">
                <a16:creationId xmlns:a16="http://schemas.microsoft.com/office/drawing/2014/main" id="{4E34D14B-9278-1F90-25E3-1FABACE2AC59}"/>
              </a:ext>
            </a:extLst>
          </p:cNvPr>
          <p:cNvSpPr txBox="1"/>
          <p:nvPr/>
        </p:nvSpPr>
        <p:spPr>
          <a:xfrm>
            <a:off x="490220" y="1349647"/>
            <a:ext cx="5026660" cy="318998"/>
          </a:xfrm>
          <a:prstGeom prst="rect">
            <a:avLst/>
          </a:prstGeom>
          <a:noFill/>
        </p:spPr>
        <p:txBody>
          <a:bodyPr wrap="square">
            <a:spAutoFit/>
          </a:bodyPr>
          <a:lstStyle/>
          <a:p>
            <a:pPr algn="just">
              <a:lnSpc>
                <a:spcPct val="115000"/>
              </a:lnSpc>
            </a:pP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A3181E57-841F-4812-3551-80AF4974A4AC}"/>
              </a:ext>
            </a:extLst>
          </p:cNvPr>
          <p:cNvSpPr txBox="1"/>
          <p:nvPr/>
        </p:nvSpPr>
        <p:spPr>
          <a:xfrm>
            <a:off x="367553" y="950259"/>
            <a:ext cx="8444752" cy="584775"/>
          </a:xfrm>
          <a:prstGeom prst="rect">
            <a:avLst/>
          </a:prstGeom>
          <a:noFill/>
        </p:spPr>
        <p:txBody>
          <a:bodyPr wrap="square" rtlCol="0">
            <a:spAutoFit/>
          </a:bodyPr>
          <a:lstStyle/>
          <a:p>
            <a:r>
              <a:rPr lang="en-US" sz="3200" b="1" u="sng" dirty="0"/>
              <a:t>Jenkins Pipeline Flow</a:t>
            </a:r>
            <a:endParaRPr lang="en-IN" sz="3200" b="1" u="sng" dirty="0"/>
          </a:p>
        </p:txBody>
      </p:sp>
      <p:pic>
        <p:nvPicPr>
          <p:cNvPr id="9" name="Picture 8">
            <a:extLst>
              <a:ext uri="{FF2B5EF4-FFF2-40B4-BE49-F238E27FC236}">
                <a16:creationId xmlns:a16="http://schemas.microsoft.com/office/drawing/2014/main" id="{5F07AF7D-44D2-6F4B-A976-6C15A761E8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470" y="1498350"/>
            <a:ext cx="9968754" cy="4975802"/>
          </a:xfrm>
          <a:prstGeom prst="rect">
            <a:avLst/>
          </a:prstGeom>
        </p:spPr>
      </p:pic>
    </p:spTree>
    <p:extLst>
      <p:ext uri="{BB962C8B-B14F-4D97-AF65-F5344CB8AC3E}">
        <p14:creationId xmlns:p14="http://schemas.microsoft.com/office/powerpoint/2010/main" val="72241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889</TotalTime>
  <Words>836</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gawande</cp:lastModifiedBy>
  <cp:revision>8</cp:revision>
  <dcterms:created xsi:type="dcterms:W3CDTF">2023-04-15T11:22:40Z</dcterms:created>
  <dcterms:modified xsi:type="dcterms:W3CDTF">2023-04-28T16:33:33Z</dcterms:modified>
</cp:coreProperties>
</file>