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66" d="100"/>
          <a:sy n="66" d="100"/>
        </p:scale>
        <p:origin x="1330" y="41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1784288"/>
            <a:ext cx="4941771" cy="1122202"/>
          </a:xfrm>
        </p:spPr>
        <p:txBody>
          <a:bodyPr/>
          <a:lstStyle/>
          <a:p>
            <a:pPr algn="r"/>
            <a:r>
              <a:rPr lang="en-US" sz="8000"/>
              <a:t>Chatbot</a:t>
            </a:r>
            <a:endParaRPr lang="en-US" sz="8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3436122" y="5073712"/>
            <a:ext cx="7921689" cy="1280435"/>
          </a:xfrm>
        </p:spPr>
        <p:txBody>
          <a:bodyPr>
            <a:noAutofit/>
          </a:bodyPr>
          <a:lstStyle/>
          <a:p>
            <a:pPr algn="r"/>
            <a:r>
              <a:rPr lang="en-US" sz="2000" dirty="0"/>
              <a:t>Submitted By: Sahil Gupta</a:t>
            </a:r>
          </a:p>
          <a:p>
            <a:pPr algn="r"/>
            <a:r>
              <a:rPr lang="en-US" sz="2000" dirty="0"/>
              <a:t>University Roll No: 2017539</a:t>
            </a:r>
          </a:p>
          <a:p>
            <a:pPr algn="r"/>
            <a:r>
              <a:rPr lang="en-US" sz="2000" dirty="0"/>
              <a:t>Submitted to : Dr. </a:t>
            </a:r>
            <a:r>
              <a:rPr lang="en-US" sz="2000" dirty="0" err="1"/>
              <a:t>Sumit</a:t>
            </a:r>
            <a:r>
              <a:rPr lang="en-US" sz="2000" dirty="0"/>
              <a:t> </a:t>
            </a:r>
            <a:r>
              <a:rPr lang="en-US" sz="2000" dirty="0" err="1"/>
              <a:t>Pundir</a:t>
            </a:r>
            <a:r>
              <a:rPr lang="en-US" sz="2000" dirty="0"/>
              <a:t> (Professor)</a:t>
            </a:r>
          </a:p>
        </p:txBody>
      </p:sp>
      <p:sp>
        <p:nvSpPr>
          <p:cNvPr id="4" name="Title 1">
            <a:extLst>
              <a:ext uri="{FF2B5EF4-FFF2-40B4-BE49-F238E27FC236}">
                <a16:creationId xmlns:a16="http://schemas.microsoft.com/office/drawing/2014/main" id="{C33DA6DF-8DCD-E0E3-911E-644885D7A053}"/>
              </a:ext>
            </a:extLst>
          </p:cNvPr>
          <p:cNvSpPr txBox="1">
            <a:spLocks/>
          </p:cNvSpPr>
          <p:nvPr/>
        </p:nvSpPr>
        <p:spPr>
          <a:xfrm>
            <a:off x="6248089" y="2306798"/>
            <a:ext cx="4941771" cy="112220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3000" dirty="0"/>
              <a:t>Mini project</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Methodology</a:t>
            </a:r>
          </a:p>
          <a:p>
            <a:r>
              <a:rPr lang="en-US" dirty="0"/>
              <a:t>Result and Discussion</a:t>
            </a:r>
          </a:p>
          <a:p>
            <a:r>
              <a:rPr lang="en-US" dirty="0"/>
              <a:t>Conclusion and future work</a:t>
            </a:r>
          </a:p>
          <a:p>
            <a:r>
              <a:rPr lang="en-US" dirty="0"/>
              <a:t>Reference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224804"/>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44444" y="1750950"/>
            <a:ext cx="8464832" cy="3573403"/>
          </a:xfrm>
        </p:spPr>
        <p:txBody>
          <a:bodyPr>
            <a:noAutofit/>
          </a:bodyPr>
          <a:lstStyle/>
          <a:p>
            <a:pPr algn="just">
              <a:lnSpc>
                <a:spcPct val="150000"/>
              </a:lnSpc>
              <a:spcBef>
                <a:spcPts val="600"/>
              </a:spcBef>
              <a:spcAft>
                <a:spcPts val="600"/>
              </a:spcAft>
            </a:pPr>
            <a:r>
              <a:rPr lang="en-IN" sz="1800" dirty="0">
                <a:effectLst/>
                <a:latin typeface="Times New Roman" panose="02020603050405020304" pitchFamily="18" charset="0"/>
                <a:ea typeface="Times New Roman" panose="02020603050405020304" pitchFamily="18" charset="0"/>
              </a:rPr>
              <a:t>A chatbot, at its most basic, is a computer programme that mimics and interprets human interaction (spoken or typed), enabling users to converse with digital gadgets as if they were speaking to real people. Chatbots can be as basic as one-line programmes that respond to straightforward questions, or they can be as complex as digital assistants that learn and develop over time to provide ever more individualised service as they acquire and process more data.</a:t>
            </a:r>
            <a:endParaRPr lang="en-IN" sz="1800" dirty="0">
              <a:effectLst/>
              <a:latin typeface="Arial" panose="020B0604020202020204" pitchFamily="34" charset="0"/>
              <a:ea typeface="Arial" panose="020B0604020202020204" pitchFamily="34" charset="0"/>
            </a:endParaRPr>
          </a:p>
          <a:p>
            <a:pPr algn="just">
              <a:lnSpc>
                <a:spcPct val="150000"/>
              </a:lnSpc>
              <a:spcBef>
                <a:spcPts val="600"/>
              </a:spcBef>
              <a:spcAft>
                <a:spcPts val="600"/>
              </a:spcAft>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533495" y="604778"/>
            <a:ext cx="4595149" cy="435371"/>
          </a:xfrm>
        </p:spPr>
        <p:txBody>
          <a:bodyPr/>
          <a:lstStyle/>
          <a:p>
            <a:pPr marL="1828800" indent="457200" algn="just">
              <a:lnSpc>
                <a:spcPct val="200000"/>
              </a:lnSpc>
            </a:pPr>
            <a:r>
              <a:rPr lang="en-IN" sz="1800" b="1" dirty="0">
                <a:effectLst/>
                <a:latin typeface="Times New Roman" panose="02020603050405020304" pitchFamily="18" charset="0"/>
                <a:ea typeface="Times New Roman" panose="02020603050405020304" pitchFamily="18" charset="0"/>
              </a:rPr>
              <a:t>Methodology </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436319" y="1508171"/>
            <a:ext cx="5555053" cy="4973652"/>
          </a:xfrm>
        </p:spPr>
        <p:txBody>
          <a:bodyPr>
            <a:noAutofit/>
          </a:bodyPr>
          <a:lstStyle/>
          <a:p>
            <a:pPr>
              <a:lnSpc>
                <a:spcPct val="200000"/>
              </a:lnSpc>
            </a:pPr>
            <a:r>
              <a:rPr lang="en-IN" sz="2000" b="1" dirty="0">
                <a:effectLst/>
                <a:latin typeface="Times New Roman" panose="02020603050405020304" pitchFamily="18" charset="0"/>
                <a:ea typeface="Times New Roman" panose="02020603050405020304" pitchFamily="18" charset="0"/>
              </a:rPr>
              <a:t>1).Collect the data</a:t>
            </a:r>
            <a:endParaRPr lang="en-IN" sz="2000" b="1" dirty="0">
              <a:effectLst/>
              <a:latin typeface="Arial" panose="020B0604020202020204" pitchFamily="34" charset="0"/>
              <a:ea typeface="Arial" panose="020B0604020202020204" pitchFamily="34" charset="0"/>
            </a:endParaRPr>
          </a:p>
          <a:p>
            <a:pPr>
              <a:lnSpc>
                <a:spcPct val="200000"/>
              </a:lnSpc>
            </a:pPr>
            <a:r>
              <a:rPr lang="en-IN" sz="2000" b="1" dirty="0">
                <a:effectLst/>
                <a:latin typeface="Times New Roman" panose="02020603050405020304" pitchFamily="18" charset="0"/>
                <a:ea typeface="Times New Roman" panose="02020603050405020304" pitchFamily="18" charset="0"/>
              </a:rPr>
              <a:t>2). Use th</a:t>
            </a:r>
            <a:r>
              <a:rPr lang="en-IN" sz="2000" b="1" dirty="0">
                <a:latin typeface="Times New Roman" panose="02020603050405020304" pitchFamily="18" charset="0"/>
                <a:ea typeface="Times New Roman" panose="02020603050405020304" pitchFamily="18" charset="0"/>
              </a:rPr>
              <a:t>e suitable library to vectorize the data</a:t>
            </a:r>
          </a:p>
          <a:p>
            <a:pPr>
              <a:lnSpc>
                <a:spcPct val="200000"/>
              </a:lnSpc>
            </a:pPr>
            <a:r>
              <a:rPr lang="en-IN" sz="2000" b="1" dirty="0">
                <a:effectLst/>
                <a:latin typeface="Times New Roman" panose="02020603050405020304" pitchFamily="18" charset="0"/>
                <a:ea typeface="Times New Roman" panose="02020603050405020304" pitchFamily="18" charset="0"/>
              </a:rPr>
              <a:t>3). Pre-Process the data, create the bag of words </a:t>
            </a:r>
          </a:p>
          <a:p>
            <a:pPr>
              <a:lnSpc>
                <a:spcPct val="200000"/>
              </a:lnSpc>
            </a:pPr>
            <a:r>
              <a:rPr lang="en-IN" sz="2000" b="1" dirty="0">
                <a:effectLst/>
                <a:latin typeface="Times New Roman" panose="02020603050405020304" pitchFamily="18" charset="0"/>
                <a:ea typeface="Times New Roman" panose="02020603050405020304" pitchFamily="18" charset="0"/>
              </a:rPr>
              <a:t>4). </a:t>
            </a:r>
            <a:r>
              <a:rPr lang="en-IN" sz="2000" b="1" dirty="0" err="1">
                <a:effectLst/>
                <a:latin typeface="Times New Roman" panose="02020603050405020304" pitchFamily="18" charset="0"/>
                <a:ea typeface="Times New Roman" panose="02020603050405020304" pitchFamily="18" charset="0"/>
              </a:rPr>
              <a:t>Hypertune</a:t>
            </a:r>
            <a:r>
              <a:rPr lang="en-IN" sz="2000" b="1" dirty="0">
                <a:effectLst/>
                <a:latin typeface="Times New Roman" panose="02020603050405020304" pitchFamily="18" charset="0"/>
                <a:ea typeface="Times New Roman" panose="02020603050405020304" pitchFamily="18" charset="0"/>
              </a:rPr>
              <a:t> the model </a:t>
            </a:r>
          </a:p>
          <a:p>
            <a:pPr>
              <a:lnSpc>
                <a:spcPct val="200000"/>
              </a:lnSpc>
            </a:pPr>
            <a:r>
              <a:rPr lang="en-IN" sz="2000" b="1" dirty="0">
                <a:effectLst/>
                <a:latin typeface="Times New Roman" panose="02020603050405020304" pitchFamily="18" charset="0"/>
                <a:ea typeface="Times New Roman" panose="02020603050405020304" pitchFamily="18" charset="0"/>
              </a:rPr>
              <a:t>5). </a:t>
            </a:r>
            <a:r>
              <a:rPr lang="en-IN" sz="2000" b="1" dirty="0">
                <a:latin typeface="Times New Roman" panose="02020603050405020304" pitchFamily="18" charset="0"/>
                <a:ea typeface="Times New Roman" panose="02020603050405020304" pitchFamily="18" charset="0"/>
              </a:rPr>
              <a:t>Test the chatbot and feedback</a:t>
            </a:r>
            <a:endParaRPr lang="en-US" sz="2000" dirty="0"/>
          </a:p>
        </p:txBody>
      </p:sp>
      <p:pic>
        <p:nvPicPr>
          <p:cNvPr id="4" name="image1.jpg">
            <a:extLst>
              <a:ext uri="{FF2B5EF4-FFF2-40B4-BE49-F238E27FC236}">
                <a16:creationId xmlns:a16="http://schemas.microsoft.com/office/drawing/2014/main" id="{66B395E4-E42C-E0EB-0D97-F1081ED247C8}"/>
              </a:ext>
            </a:extLst>
          </p:cNvPr>
          <p:cNvPicPr/>
          <p:nvPr/>
        </p:nvPicPr>
        <p:blipFill>
          <a:blip r:embed="rId2"/>
          <a:srcRect/>
          <a:stretch>
            <a:fillRect/>
          </a:stretch>
        </p:blipFill>
        <p:spPr>
          <a:xfrm>
            <a:off x="1495146" y="1982692"/>
            <a:ext cx="4038349" cy="2600883"/>
          </a:xfrm>
          <a:prstGeom prst="rect">
            <a:avLst/>
          </a:prstGeom>
          <a:ln/>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33608" y="526124"/>
            <a:ext cx="7427212" cy="3362969"/>
          </a:xfrm>
        </p:spPr>
        <p:txBody>
          <a:bodyPr>
            <a:normAutofit/>
          </a:bodyPr>
          <a:lstStyle/>
          <a:p>
            <a:pPr>
              <a:lnSpc>
                <a:spcPct val="150000"/>
              </a:lnSpc>
            </a:pPr>
            <a:r>
              <a:rPr lang="en-IN" sz="1400" dirty="0">
                <a:effectLst/>
                <a:latin typeface="Times New Roman" panose="02020603050405020304" pitchFamily="18" charset="0"/>
                <a:ea typeface="Times New Roman" panose="02020603050405020304" pitchFamily="18" charset="0"/>
              </a:rPr>
              <a:t>After the implementation of the methodology, the chatbot can actually reply to your questions and not only this it can really take up the conversation.</a:t>
            </a:r>
            <a:br>
              <a:rPr lang="en-IN" sz="1400" dirty="0">
                <a:effectLst/>
                <a:latin typeface="Arial" panose="020B0604020202020204" pitchFamily="34" charset="0"/>
                <a:ea typeface="Arial" panose="020B0604020202020204" pitchFamily="34" charset="0"/>
              </a:rPr>
            </a:br>
            <a:br>
              <a:rPr lang="en-IN" sz="1400" dirty="0">
                <a:effectLst/>
                <a:latin typeface="Arial" panose="020B0604020202020204" pitchFamily="34" charset="0"/>
                <a:ea typeface="Arial" panose="020B0604020202020204" pitchFamily="34" charset="0"/>
              </a:rPr>
            </a:br>
            <a:r>
              <a:rPr lang="en-IN" sz="1400" dirty="0">
                <a:effectLst/>
                <a:latin typeface="Times New Roman" panose="02020603050405020304" pitchFamily="18" charset="0"/>
                <a:ea typeface="Times New Roman" panose="02020603050405020304" pitchFamily="18" charset="0"/>
              </a:rPr>
              <a:t>After the overall concatenation of all these libraries and tokens, the chatbot is simply ready to carry out a conversation or give you the desired information.</a:t>
            </a:r>
            <a:br>
              <a:rPr lang="en-IN" sz="1400" dirty="0">
                <a:effectLst/>
                <a:latin typeface="Arial" panose="020B0604020202020204" pitchFamily="34" charset="0"/>
                <a:ea typeface="Arial" panose="020B0604020202020204" pitchFamily="34" charset="0"/>
              </a:rPr>
            </a:br>
            <a:endParaRPr lang="en-US" sz="1400"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5178585" y="516698"/>
            <a:ext cx="6696074" cy="365125"/>
          </a:xfrm>
        </p:spPr>
        <p:txBody>
          <a:bodyPr/>
          <a:lstStyle/>
          <a:p>
            <a:pPr algn="ctr"/>
            <a:r>
              <a:rPr lang="en-US" dirty="0"/>
              <a:t>Result and Discussion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7" name="image8.png">
            <a:extLst>
              <a:ext uri="{FF2B5EF4-FFF2-40B4-BE49-F238E27FC236}">
                <a16:creationId xmlns:a16="http://schemas.microsoft.com/office/drawing/2014/main" id="{7E1ADF84-FED4-B0F5-2DB2-A5F80FC08F4A}"/>
              </a:ext>
            </a:extLst>
          </p:cNvPr>
          <p:cNvPicPr/>
          <p:nvPr/>
        </p:nvPicPr>
        <p:blipFill>
          <a:blip r:embed="rId2"/>
          <a:srcRect/>
          <a:stretch>
            <a:fillRect/>
          </a:stretch>
        </p:blipFill>
        <p:spPr>
          <a:xfrm>
            <a:off x="838200" y="4275520"/>
            <a:ext cx="10568650" cy="2183153"/>
          </a:xfrm>
          <a:prstGeom prst="rect">
            <a:avLst/>
          </a:prstGeom>
          <a:ln/>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363700"/>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903412"/>
            <a:ext cx="5111750" cy="1525588"/>
          </a:xfrm>
        </p:spPr>
        <p:txBody>
          <a:bodyPr>
            <a:normAutofit/>
          </a:bodyPr>
          <a:lstStyle/>
          <a:p>
            <a:r>
              <a:rPr lang="en-IN" sz="1800" dirty="0">
                <a:effectLst/>
                <a:latin typeface="Times New Roman" panose="02020603050405020304" pitchFamily="18" charset="0"/>
                <a:ea typeface="Times New Roman" panose="02020603050405020304" pitchFamily="18" charset="0"/>
              </a:rPr>
              <a:t>Now, the chatbot is ready with all the information and data needed. Ready and open for a good conversation with a human being.</a:t>
            </a:r>
            <a:endParaRPr lang="en-IN" sz="1800" dirty="0">
              <a:effectLst/>
              <a:latin typeface="Arial" panose="020B0604020202020204" pitchFamily="34" charset="0"/>
              <a:ea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7" name="image3.png">
            <a:extLst>
              <a:ext uri="{FF2B5EF4-FFF2-40B4-BE49-F238E27FC236}">
                <a16:creationId xmlns:a16="http://schemas.microsoft.com/office/drawing/2014/main" id="{AB2B3A07-C9B1-3B3A-142C-C465019E9B3F}"/>
              </a:ext>
            </a:extLst>
          </p:cNvPr>
          <p:cNvPicPr/>
          <p:nvPr/>
        </p:nvPicPr>
        <p:blipFill>
          <a:blip r:embed="rId2"/>
          <a:srcRect/>
          <a:stretch>
            <a:fillRect/>
          </a:stretch>
        </p:blipFill>
        <p:spPr>
          <a:xfrm>
            <a:off x="1981200" y="3429000"/>
            <a:ext cx="8229600" cy="2463380"/>
          </a:xfrm>
          <a:prstGeom prst="rect">
            <a:avLst/>
          </a:prstGeom>
          <a:ln/>
        </p:spPr>
      </p:pic>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3f6816f-ac2f-4e07-8d0a-5894a0ac76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C1A28C49E63D4CB0AB1FCDA526BAB1" ma:contentTypeVersion="4" ma:contentTypeDescription="Create a new document." ma:contentTypeScope="" ma:versionID="bbe2423589db4d465e762fa0bb96561d">
  <xsd:schema xmlns:xsd="http://www.w3.org/2001/XMLSchema" xmlns:xs="http://www.w3.org/2001/XMLSchema" xmlns:p="http://schemas.microsoft.com/office/2006/metadata/properties" xmlns:ns3="c3f6816f-ac2f-4e07-8d0a-5894a0ac76ea" targetNamespace="http://schemas.microsoft.com/office/2006/metadata/properties" ma:root="true" ma:fieldsID="91b24bad430146bcf5d715cebb77639d" ns3:_="">
    <xsd:import namespace="c3f6816f-ac2f-4e07-8d0a-5894a0ac76e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6816f-ac2f-4e07-8d0a-5894a0ac76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http://purl.org/dc/terms/"/>
    <ds:schemaRef ds:uri="c3f6816f-ac2f-4e07-8d0a-5894a0ac76ea"/>
    <ds:schemaRef ds:uri="http://www.w3.org/XML/1998/namespace"/>
  </ds:schemaRefs>
</ds:datastoreItem>
</file>

<file path=customXml/itemProps3.xml><?xml version="1.0" encoding="utf-8"?>
<ds:datastoreItem xmlns:ds="http://schemas.openxmlformats.org/officeDocument/2006/customXml" ds:itemID="{C0143EB6-404D-4DF4-9586-9496AAF1D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6816f-ac2f-4e07-8d0a-5894a0ac7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{C654A40F-4266-4DE5-8F80-CEA5C03FABD8}tf67328976_win32</Template>
  <TotalTime>18</TotalTime>
  <Words>261</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vt:lpstr>
      <vt:lpstr>Times New Roman</vt:lpstr>
      <vt:lpstr>Office Theme</vt:lpstr>
      <vt:lpstr>Chatbot</vt:lpstr>
      <vt:lpstr>AGENDA</vt:lpstr>
      <vt:lpstr>INTRODUCTION</vt:lpstr>
      <vt:lpstr>Methodology </vt:lpstr>
      <vt:lpstr>After the implementation of the methodology, the chatbot can actually reply to your questions and not only this it can really take up the conversation.  After the overall concatenation of all these libraries and tokens, the chatbot is simply ready to carry out a conversation or give you the desired information.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Sahil Gupta</dc:creator>
  <cp:lastModifiedBy>Sahil Gupta</cp:lastModifiedBy>
  <cp:revision>1</cp:revision>
  <dcterms:created xsi:type="dcterms:W3CDTF">2023-01-03T09:32:23Z</dcterms:created>
  <dcterms:modified xsi:type="dcterms:W3CDTF">2023-01-03T09:50:47Z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0x0101005FC1A28C49E63D4CB0AB1FCDA526BAB1</vt:lpwstr>
  </property>
</Properties>
</file>