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90" dirty="0"/>
              <a:t>V.N.SHAH</a:t>
            </a:r>
            <a:r>
              <a:rPr spc="-120" dirty="0"/>
              <a:t> </a:t>
            </a:r>
            <a:r>
              <a:rPr dirty="0"/>
              <a:t>&amp;</a:t>
            </a:r>
            <a:r>
              <a:rPr spc="-100" dirty="0"/>
              <a:t> </a:t>
            </a:r>
            <a:r>
              <a:rPr spc="-70" dirty="0"/>
              <a:t>Associates</a:t>
            </a:r>
            <a:r>
              <a:rPr spc="-145" dirty="0"/>
              <a:t> </a:t>
            </a:r>
            <a:r>
              <a:rPr spc="185" dirty="0"/>
              <a:t>–</a:t>
            </a:r>
            <a:r>
              <a:rPr spc="-100" dirty="0"/>
              <a:t> </a:t>
            </a:r>
            <a:r>
              <a:rPr spc="-40" dirty="0"/>
              <a:t>A</a:t>
            </a:r>
            <a:r>
              <a:rPr spc="-105" dirty="0"/>
              <a:t> </a:t>
            </a:r>
            <a:r>
              <a:rPr spc="-120" dirty="0"/>
              <a:t>Firm’s</a:t>
            </a:r>
            <a:r>
              <a:rPr spc="-114" dirty="0"/>
              <a:t> </a:t>
            </a:r>
            <a:r>
              <a:rPr spc="-80" dirty="0"/>
              <a:t>Presentation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90" dirty="0"/>
              <a:t>V.N.SHAH</a:t>
            </a:r>
            <a:r>
              <a:rPr spc="-120" dirty="0"/>
              <a:t> </a:t>
            </a:r>
            <a:r>
              <a:rPr dirty="0"/>
              <a:t>&amp;</a:t>
            </a:r>
            <a:r>
              <a:rPr spc="-100" dirty="0"/>
              <a:t> </a:t>
            </a:r>
            <a:r>
              <a:rPr spc="-70" dirty="0"/>
              <a:t>Associates</a:t>
            </a:r>
            <a:r>
              <a:rPr spc="-145" dirty="0"/>
              <a:t> </a:t>
            </a:r>
            <a:r>
              <a:rPr spc="185" dirty="0"/>
              <a:t>–</a:t>
            </a:r>
            <a:r>
              <a:rPr spc="-100" dirty="0"/>
              <a:t> </a:t>
            </a:r>
            <a:r>
              <a:rPr spc="-40" dirty="0"/>
              <a:t>A</a:t>
            </a:r>
            <a:r>
              <a:rPr spc="-105" dirty="0"/>
              <a:t> </a:t>
            </a:r>
            <a:r>
              <a:rPr spc="-120" dirty="0"/>
              <a:t>Firm’s</a:t>
            </a:r>
            <a:r>
              <a:rPr spc="-114" dirty="0"/>
              <a:t> </a:t>
            </a:r>
            <a:r>
              <a:rPr spc="-80" dirty="0"/>
              <a:t>Presentation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90" dirty="0"/>
              <a:t>V.N.SHAH</a:t>
            </a:r>
            <a:r>
              <a:rPr spc="-120" dirty="0"/>
              <a:t> </a:t>
            </a:r>
            <a:r>
              <a:rPr dirty="0"/>
              <a:t>&amp;</a:t>
            </a:r>
            <a:r>
              <a:rPr spc="-100" dirty="0"/>
              <a:t> </a:t>
            </a:r>
            <a:r>
              <a:rPr spc="-70" dirty="0"/>
              <a:t>Associates</a:t>
            </a:r>
            <a:r>
              <a:rPr spc="-145" dirty="0"/>
              <a:t> </a:t>
            </a:r>
            <a:r>
              <a:rPr spc="185" dirty="0"/>
              <a:t>–</a:t>
            </a:r>
            <a:r>
              <a:rPr spc="-100" dirty="0"/>
              <a:t> </a:t>
            </a:r>
            <a:r>
              <a:rPr spc="-40" dirty="0"/>
              <a:t>A</a:t>
            </a:r>
            <a:r>
              <a:rPr spc="-105" dirty="0"/>
              <a:t> </a:t>
            </a:r>
            <a:r>
              <a:rPr spc="-120" dirty="0"/>
              <a:t>Firm’s</a:t>
            </a:r>
            <a:r>
              <a:rPr spc="-114" dirty="0"/>
              <a:t> </a:t>
            </a:r>
            <a:r>
              <a:rPr spc="-80" dirty="0"/>
              <a:t>Presentation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90" dirty="0"/>
              <a:t>V.N.SHAH</a:t>
            </a:r>
            <a:r>
              <a:rPr spc="-120" dirty="0"/>
              <a:t> </a:t>
            </a:r>
            <a:r>
              <a:rPr dirty="0"/>
              <a:t>&amp;</a:t>
            </a:r>
            <a:r>
              <a:rPr spc="-100" dirty="0"/>
              <a:t> </a:t>
            </a:r>
            <a:r>
              <a:rPr spc="-70" dirty="0"/>
              <a:t>Associates</a:t>
            </a:r>
            <a:r>
              <a:rPr spc="-145" dirty="0"/>
              <a:t> </a:t>
            </a:r>
            <a:r>
              <a:rPr spc="185" dirty="0"/>
              <a:t>–</a:t>
            </a:r>
            <a:r>
              <a:rPr spc="-100" dirty="0"/>
              <a:t> </a:t>
            </a:r>
            <a:r>
              <a:rPr spc="-40" dirty="0"/>
              <a:t>A</a:t>
            </a:r>
            <a:r>
              <a:rPr spc="-105" dirty="0"/>
              <a:t> </a:t>
            </a:r>
            <a:r>
              <a:rPr spc="-120" dirty="0"/>
              <a:t>Firm’s</a:t>
            </a:r>
            <a:r>
              <a:rPr spc="-114" dirty="0"/>
              <a:t> </a:t>
            </a:r>
            <a:r>
              <a:rPr spc="-80" dirty="0"/>
              <a:t>Presentation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90" dirty="0"/>
              <a:t>V.N.SHAH</a:t>
            </a:r>
            <a:r>
              <a:rPr spc="-120" dirty="0"/>
              <a:t> </a:t>
            </a:r>
            <a:r>
              <a:rPr dirty="0"/>
              <a:t>&amp;</a:t>
            </a:r>
            <a:r>
              <a:rPr spc="-100" dirty="0"/>
              <a:t> </a:t>
            </a:r>
            <a:r>
              <a:rPr spc="-70" dirty="0"/>
              <a:t>Associates</a:t>
            </a:r>
            <a:r>
              <a:rPr spc="-145" dirty="0"/>
              <a:t> </a:t>
            </a:r>
            <a:r>
              <a:rPr spc="185" dirty="0"/>
              <a:t>–</a:t>
            </a:r>
            <a:r>
              <a:rPr spc="-100" dirty="0"/>
              <a:t> </a:t>
            </a:r>
            <a:r>
              <a:rPr spc="-40" dirty="0"/>
              <a:t>A</a:t>
            </a:r>
            <a:r>
              <a:rPr spc="-105" dirty="0"/>
              <a:t> </a:t>
            </a:r>
            <a:r>
              <a:rPr spc="-120" dirty="0"/>
              <a:t>Firm’s</a:t>
            </a:r>
            <a:r>
              <a:rPr spc="-114" dirty="0"/>
              <a:t> </a:t>
            </a:r>
            <a:r>
              <a:rPr spc="-80" dirty="0"/>
              <a:t>Presentation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2345" y="2305304"/>
            <a:ext cx="2099309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051" y="1553082"/>
            <a:ext cx="8273897" cy="4204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7340" y="6399148"/>
            <a:ext cx="165163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07990" y="6391224"/>
            <a:ext cx="346265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-90" dirty="0"/>
              <a:t>V.N.SHAH</a:t>
            </a:r>
            <a:r>
              <a:rPr spc="-120" dirty="0"/>
              <a:t> </a:t>
            </a:r>
            <a:r>
              <a:rPr dirty="0"/>
              <a:t>&amp;</a:t>
            </a:r>
            <a:r>
              <a:rPr spc="-100" dirty="0"/>
              <a:t> </a:t>
            </a:r>
            <a:r>
              <a:rPr spc="-70" dirty="0"/>
              <a:t>Associates</a:t>
            </a:r>
            <a:r>
              <a:rPr spc="-145" dirty="0"/>
              <a:t> </a:t>
            </a:r>
            <a:r>
              <a:rPr spc="185" dirty="0"/>
              <a:t>–</a:t>
            </a:r>
            <a:r>
              <a:rPr spc="-100" dirty="0"/>
              <a:t> </a:t>
            </a:r>
            <a:r>
              <a:rPr spc="-40" dirty="0"/>
              <a:t>A</a:t>
            </a:r>
            <a:r>
              <a:rPr spc="-105" dirty="0"/>
              <a:t> </a:t>
            </a:r>
            <a:r>
              <a:rPr spc="-120" dirty="0"/>
              <a:t>Firm’s</a:t>
            </a:r>
            <a:r>
              <a:rPr spc="-114" dirty="0"/>
              <a:t> </a:t>
            </a:r>
            <a:r>
              <a:rPr spc="-80" dirty="0"/>
              <a:t>Presentation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13529" y="6391224"/>
            <a:ext cx="231139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464652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0591" y="5241035"/>
            <a:ext cx="2716530" cy="954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39915" y="5519115"/>
            <a:ext cx="236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5" dirty="0">
                <a:latin typeface="Arial"/>
                <a:cs typeface="Arial"/>
              </a:rPr>
              <a:t>A </a:t>
            </a:r>
            <a:r>
              <a:rPr sz="1800" b="1" spc="-35" dirty="0">
                <a:latin typeface="Arial"/>
                <a:cs typeface="Arial"/>
              </a:rPr>
              <a:t>Firm’s</a:t>
            </a:r>
            <a:r>
              <a:rPr sz="1800" b="1" spc="-15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Presentation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162" y="761"/>
            <a:ext cx="8763000" cy="6477000"/>
          </a:xfrm>
          <a:custGeom>
            <a:avLst/>
            <a:gdLst/>
            <a:ahLst/>
            <a:cxnLst/>
            <a:rect l="l" t="t" r="r" b="b"/>
            <a:pathLst>
              <a:path w="8763000" h="6477000">
                <a:moveTo>
                  <a:pt x="0" y="6477000"/>
                </a:moveTo>
                <a:lnTo>
                  <a:pt x="8763000" y="6477000"/>
                </a:lnTo>
                <a:lnTo>
                  <a:pt x="87630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28956">
            <a:solidFill>
              <a:srgbClr val="F7C1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1541729"/>
            <a:ext cx="7388860" cy="103233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1421130">
              <a:lnSpc>
                <a:spcPts val="3940"/>
              </a:lnSpc>
              <a:spcBef>
                <a:spcPts val="250"/>
              </a:spcBef>
            </a:pPr>
            <a:r>
              <a:rPr sz="3300" i="1" spc="-290" dirty="0">
                <a:latin typeface="Georgia"/>
                <a:cs typeface="Georgia"/>
              </a:rPr>
              <a:t>M/s </a:t>
            </a:r>
            <a:r>
              <a:rPr sz="3300" i="1" spc="-145" dirty="0">
                <a:latin typeface="Georgia"/>
                <a:cs typeface="Georgia"/>
              </a:rPr>
              <a:t>V</a:t>
            </a:r>
            <a:r>
              <a:rPr lang="en-IN" sz="3300" i="1" spc="-145" dirty="0" err="1">
                <a:latin typeface="Georgia"/>
                <a:cs typeface="Georgia"/>
              </a:rPr>
              <a:t>ishal</a:t>
            </a:r>
            <a:r>
              <a:rPr lang="en-IN" sz="3300" i="1" spc="-145" dirty="0">
                <a:latin typeface="Georgia"/>
                <a:cs typeface="Georgia"/>
              </a:rPr>
              <a:t> N Shah &amp; Co</a:t>
            </a:r>
            <a:endParaRPr sz="3300" dirty="0">
              <a:latin typeface="Georgia"/>
              <a:cs typeface="Georgia"/>
            </a:endParaRPr>
          </a:p>
          <a:p>
            <a:pPr marL="12700">
              <a:lnSpc>
                <a:spcPts val="3854"/>
              </a:lnSpc>
            </a:pPr>
            <a:r>
              <a:rPr sz="3300" i="1" dirty="0">
                <a:latin typeface="Georgia"/>
                <a:cs typeface="Georgia"/>
              </a:rPr>
              <a:t>Chartered</a:t>
            </a:r>
            <a:r>
              <a:rPr sz="3300" i="1" spc="215" dirty="0">
                <a:latin typeface="Georgia"/>
                <a:cs typeface="Georgia"/>
              </a:rPr>
              <a:t> </a:t>
            </a:r>
            <a:r>
              <a:rPr sz="3300" i="1" spc="5" dirty="0">
                <a:latin typeface="Georgia"/>
                <a:cs typeface="Georgia"/>
              </a:rPr>
              <a:t>Accountants</a:t>
            </a:r>
            <a:endParaRPr sz="33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362" y="305561"/>
            <a:ext cx="5257800" cy="685800"/>
          </a:xfrm>
          <a:custGeom>
            <a:avLst/>
            <a:gdLst/>
            <a:ahLst/>
            <a:cxnLst/>
            <a:rect l="l" t="t" r="r" b="b"/>
            <a:pathLst>
              <a:path w="5257800" h="685800">
                <a:moveTo>
                  <a:pt x="5143500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5143500" y="685800"/>
                </a:lnTo>
                <a:lnTo>
                  <a:pt x="5187987" y="676816"/>
                </a:lnTo>
                <a:lnTo>
                  <a:pt x="5224319" y="652319"/>
                </a:lnTo>
                <a:lnTo>
                  <a:pt x="5248816" y="615987"/>
                </a:lnTo>
                <a:lnTo>
                  <a:pt x="5257800" y="571500"/>
                </a:lnTo>
                <a:lnTo>
                  <a:pt x="5257800" y="114300"/>
                </a:lnTo>
                <a:lnTo>
                  <a:pt x="5248816" y="69812"/>
                </a:lnTo>
                <a:lnTo>
                  <a:pt x="5224319" y="33480"/>
                </a:lnTo>
                <a:lnTo>
                  <a:pt x="5187987" y="8983"/>
                </a:lnTo>
                <a:lnTo>
                  <a:pt x="51435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153162"/>
            <a:ext cx="8763000" cy="6477000"/>
          </a:xfrm>
          <a:custGeom>
            <a:avLst/>
            <a:gdLst/>
            <a:ahLst/>
            <a:cxnLst/>
            <a:rect l="l" t="t" r="r" b="b"/>
            <a:pathLst>
              <a:path w="8763000" h="6477000">
                <a:moveTo>
                  <a:pt x="0" y="6477000"/>
                </a:moveTo>
                <a:lnTo>
                  <a:pt x="8763000" y="6477000"/>
                </a:lnTo>
                <a:lnTo>
                  <a:pt x="87630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28956">
            <a:solidFill>
              <a:srgbClr val="F7C1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7474" y="271983"/>
            <a:ext cx="5144135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sz="2300" spc="-210" dirty="0"/>
              <a:t>Team </a:t>
            </a:r>
            <a:r>
              <a:rPr sz="2300" spc="-150" dirty="0"/>
              <a:t>V</a:t>
            </a:r>
            <a:r>
              <a:rPr lang="en-IN" sz="2300" spc="-150" dirty="0" err="1"/>
              <a:t>ishal</a:t>
            </a:r>
            <a:r>
              <a:rPr lang="en-IN" sz="2300" spc="-150" dirty="0"/>
              <a:t> N Shah &amp; Co</a:t>
            </a:r>
            <a:r>
              <a:rPr sz="2300" spc="-110" dirty="0"/>
              <a:t> </a:t>
            </a:r>
            <a:r>
              <a:rPr sz="2300" spc="-150" dirty="0"/>
              <a:t>Partners’</a:t>
            </a:r>
            <a:endParaRPr sz="2300" dirty="0"/>
          </a:p>
          <a:p>
            <a:pPr marL="12700">
              <a:lnSpc>
                <a:spcPct val="100000"/>
              </a:lnSpc>
              <a:tabLst>
                <a:tab pos="5130800" algn="l"/>
              </a:tabLst>
            </a:pPr>
            <a:r>
              <a:rPr sz="2300" u="heavy" spc="-270" dirty="0">
                <a:uFill>
                  <a:solidFill>
                    <a:srgbClr val="525877"/>
                  </a:solidFill>
                </a:uFill>
              </a:rPr>
              <a:t> </a:t>
            </a:r>
            <a:r>
              <a:rPr sz="2300" u="heavy" spc="-130" dirty="0">
                <a:uFill>
                  <a:solidFill>
                    <a:srgbClr val="525877"/>
                  </a:solidFill>
                </a:uFill>
              </a:rPr>
              <a:t>Profile	</a:t>
            </a:r>
            <a:endParaRPr sz="23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spc="-110" dirty="0"/>
              <a:t>17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92748" y="6391224"/>
            <a:ext cx="2478405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z="1400" spc="-90" dirty="0"/>
              <a:t>Vishal N Shah &amp; Co</a:t>
            </a:r>
            <a:r>
              <a:rPr sz="1400" b="1" spc="185" dirty="0">
                <a:solidFill>
                  <a:srgbClr val="464652"/>
                </a:solidFill>
                <a:latin typeface="Trebuchet MS"/>
                <a:cs typeface="Trebuchet MS"/>
              </a:rPr>
              <a:t>–</a:t>
            </a:r>
            <a:r>
              <a:rPr sz="1400" b="1" spc="-110" dirty="0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464652"/>
                </a:solidFill>
                <a:latin typeface="Trebuchet MS"/>
                <a:cs typeface="Trebuchet MS"/>
              </a:rPr>
              <a:t>A</a:t>
            </a:r>
            <a:r>
              <a:rPr sz="1400" b="1" spc="-110" dirty="0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sz="1400" b="1" spc="-120" dirty="0">
                <a:solidFill>
                  <a:srgbClr val="464652"/>
                </a:solidFill>
                <a:latin typeface="Trebuchet MS"/>
                <a:cs typeface="Trebuchet MS"/>
              </a:rPr>
              <a:t>Firm’s</a:t>
            </a:r>
            <a:endParaRPr sz="1400" dirty="0">
              <a:latin typeface="Trebuchet MS"/>
              <a:cs typeface="Trebuchet MS"/>
            </a:endParaRPr>
          </a:p>
          <a:p>
            <a:pPr marL="1518285">
              <a:lnSpc>
                <a:spcPct val="100000"/>
              </a:lnSpc>
            </a:pPr>
            <a:r>
              <a:rPr sz="1400" b="1" spc="-80" dirty="0">
                <a:solidFill>
                  <a:srgbClr val="464652"/>
                </a:solidFill>
                <a:latin typeface="Trebuchet MS"/>
                <a:cs typeface="Trebuchet MS"/>
              </a:rPr>
              <a:t>Presentation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6562" y="1448561"/>
            <a:ext cx="8001000" cy="1894748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254"/>
              </a:spcBef>
            </a:pPr>
            <a:r>
              <a:rPr sz="1600" b="1" spc="-95" dirty="0">
                <a:latin typeface="Trebuchet MS"/>
                <a:cs typeface="Trebuchet MS"/>
              </a:rPr>
              <a:t>CA </a:t>
            </a:r>
            <a:r>
              <a:rPr sz="1600" b="1" spc="-75" dirty="0">
                <a:latin typeface="Trebuchet MS"/>
                <a:cs typeface="Trebuchet MS"/>
              </a:rPr>
              <a:t>Vishal </a:t>
            </a:r>
            <a:r>
              <a:rPr sz="1600" b="1" spc="-20" dirty="0">
                <a:latin typeface="Trebuchet MS"/>
                <a:cs typeface="Trebuchet MS"/>
              </a:rPr>
              <a:t>N </a:t>
            </a:r>
            <a:r>
              <a:rPr sz="1600" b="1" spc="-80" dirty="0">
                <a:latin typeface="Trebuchet MS"/>
                <a:cs typeface="Trebuchet MS"/>
              </a:rPr>
              <a:t>Shah </a:t>
            </a:r>
            <a:r>
              <a:rPr sz="1600" b="1" spc="204" dirty="0">
                <a:latin typeface="Trebuchet MS"/>
                <a:cs typeface="Trebuchet MS"/>
              </a:rPr>
              <a:t>–</a:t>
            </a:r>
            <a:r>
              <a:rPr sz="1600" b="1" spc="-325" dirty="0">
                <a:latin typeface="Trebuchet MS"/>
                <a:cs typeface="Trebuchet MS"/>
              </a:rPr>
              <a:t> </a:t>
            </a:r>
            <a:r>
              <a:rPr sz="1600" b="1" spc="-75" dirty="0">
                <a:latin typeface="Trebuchet MS"/>
                <a:cs typeface="Trebuchet MS"/>
              </a:rPr>
              <a:t>Age </a:t>
            </a:r>
            <a:r>
              <a:rPr sz="1600" b="1" spc="-135" dirty="0">
                <a:latin typeface="Trebuchet MS"/>
                <a:cs typeface="Trebuchet MS"/>
              </a:rPr>
              <a:t>3</a:t>
            </a:r>
            <a:r>
              <a:rPr lang="en-US" sz="1600" b="1" spc="-135" dirty="0">
                <a:latin typeface="Trebuchet MS"/>
                <a:cs typeface="Trebuchet MS"/>
              </a:rPr>
              <a:t>8</a:t>
            </a:r>
            <a:r>
              <a:rPr sz="1600" b="1" spc="-135" dirty="0">
                <a:latin typeface="Trebuchet MS"/>
                <a:cs typeface="Trebuchet MS"/>
              </a:rPr>
              <a:t> Years</a:t>
            </a:r>
            <a:endParaRPr sz="1600" dirty="0">
              <a:latin typeface="Trebuchet MS"/>
              <a:cs typeface="Trebuchet MS"/>
            </a:endParaRPr>
          </a:p>
          <a:p>
            <a:pPr marL="242570" marR="83185" algn="just">
              <a:lnSpc>
                <a:spcPct val="100000"/>
              </a:lnSpc>
              <a:spcBef>
                <a:spcPts val="5"/>
              </a:spcBef>
            </a:pPr>
            <a:r>
              <a:rPr sz="1500" spc="-95" dirty="0">
                <a:latin typeface="Arial"/>
                <a:cs typeface="Arial"/>
              </a:rPr>
              <a:t>An </a:t>
            </a:r>
            <a:r>
              <a:rPr sz="1500" spc="-90" dirty="0">
                <a:latin typeface="Arial"/>
                <a:cs typeface="Arial"/>
              </a:rPr>
              <a:t>Associate </a:t>
            </a:r>
            <a:r>
              <a:rPr sz="1500" spc="-55" dirty="0">
                <a:latin typeface="Arial"/>
                <a:cs typeface="Arial"/>
              </a:rPr>
              <a:t>member </a:t>
            </a:r>
            <a:r>
              <a:rPr sz="1500" spc="-5" dirty="0">
                <a:latin typeface="Arial"/>
                <a:cs typeface="Arial"/>
              </a:rPr>
              <a:t>of </a:t>
            </a:r>
            <a:r>
              <a:rPr sz="1500" spc="-15" dirty="0">
                <a:latin typeface="Arial"/>
                <a:cs typeface="Arial"/>
              </a:rPr>
              <a:t>the </a:t>
            </a:r>
            <a:r>
              <a:rPr sz="1500" spc="-20" dirty="0">
                <a:latin typeface="Arial"/>
                <a:cs typeface="Arial"/>
              </a:rPr>
              <a:t>Institute </a:t>
            </a:r>
            <a:r>
              <a:rPr sz="1500" spc="-10" dirty="0">
                <a:latin typeface="Arial"/>
                <a:cs typeface="Arial"/>
              </a:rPr>
              <a:t>of </a:t>
            </a:r>
            <a:r>
              <a:rPr sz="1500" spc="-65" dirty="0">
                <a:latin typeface="Arial"/>
                <a:cs typeface="Arial"/>
              </a:rPr>
              <a:t>Chartered </a:t>
            </a:r>
            <a:r>
              <a:rPr sz="1500" spc="-70" dirty="0">
                <a:latin typeface="Arial"/>
                <a:cs typeface="Arial"/>
              </a:rPr>
              <a:t>Accountants </a:t>
            </a:r>
            <a:r>
              <a:rPr sz="1500" spc="-5" dirty="0">
                <a:latin typeface="Arial"/>
                <a:cs typeface="Arial"/>
              </a:rPr>
              <a:t>of </a:t>
            </a:r>
            <a:r>
              <a:rPr sz="1500" spc="-50" dirty="0">
                <a:latin typeface="Arial"/>
                <a:cs typeface="Arial"/>
              </a:rPr>
              <a:t>India. </a:t>
            </a:r>
            <a:r>
              <a:rPr sz="1500" spc="-120" dirty="0">
                <a:latin typeface="Arial"/>
                <a:cs typeface="Arial"/>
              </a:rPr>
              <a:t>He </a:t>
            </a:r>
            <a:r>
              <a:rPr sz="1500" spc="-114" dirty="0">
                <a:latin typeface="Arial"/>
                <a:cs typeface="Arial"/>
              </a:rPr>
              <a:t>has </a:t>
            </a:r>
            <a:r>
              <a:rPr sz="1500" spc="-40" dirty="0">
                <a:latin typeface="Arial"/>
                <a:cs typeface="Arial"/>
              </a:rPr>
              <a:t>got about </a:t>
            </a:r>
            <a:r>
              <a:rPr lang="en-US" sz="1500" spc="-40" dirty="0">
                <a:latin typeface="Arial"/>
                <a:cs typeface="Arial"/>
              </a:rPr>
              <a:t>12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95" dirty="0">
                <a:latin typeface="Arial"/>
                <a:cs typeface="Arial"/>
              </a:rPr>
              <a:t>years  </a:t>
            </a:r>
            <a:r>
              <a:rPr sz="1500" spc="-5" dirty="0">
                <a:latin typeface="Arial"/>
                <a:cs typeface="Arial"/>
              </a:rPr>
              <a:t>of </a:t>
            </a:r>
            <a:r>
              <a:rPr sz="1500" spc="-70" dirty="0">
                <a:latin typeface="Arial"/>
                <a:cs typeface="Arial"/>
              </a:rPr>
              <a:t>experience </a:t>
            </a:r>
            <a:r>
              <a:rPr sz="1500" spc="-20" dirty="0">
                <a:latin typeface="Arial"/>
                <a:cs typeface="Arial"/>
              </a:rPr>
              <a:t>in </a:t>
            </a:r>
            <a:r>
              <a:rPr sz="1500" spc="-15" dirty="0">
                <a:latin typeface="Arial"/>
                <a:cs typeface="Arial"/>
              </a:rPr>
              <a:t>the </a:t>
            </a:r>
            <a:r>
              <a:rPr sz="1500" spc="-45" dirty="0">
                <a:latin typeface="Arial"/>
                <a:cs typeface="Arial"/>
              </a:rPr>
              <a:t>Industry </a:t>
            </a:r>
            <a:r>
              <a:rPr sz="1500" spc="-70" dirty="0">
                <a:latin typeface="Arial"/>
                <a:cs typeface="Arial"/>
              </a:rPr>
              <a:t>and </a:t>
            </a:r>
            <a:r>
              <a:rPr sz="1500" spc="-75" dirty="0">
                <a:latin typeface="Arial"/>
                <a:cs typeface="Arial"/>
              </a:rPr>
              <a:t>Profession. </a:t>
            </a:r>
            <a:r>
              <a:rPr sz="1500" spc="-40" dirty="0">
                <a:latin typeface="Arial"/>
                <a:cs typeface="Arial"/>
              </a:rPr>
              <a:t>In </a:t>
            </a:r>
            <a:r>
              <a:rPr sz="1500" spc="-15" dirty="0">
                <a:latin typeface="Arial"/>
                <a:cs typeface="Arial"/>
              </a:rPr>
              <a:t>the </a:t>
            </a:r>
            <a:r>
              <a:rPr sz="1500" spc="-90" dirty="0">
                <a:latin typeface="Arial"/>
                <a:cs typeface="Arial"/>
              </a:rPr>
              <a:t>process </a:t>
            </a:r>
            <a:r>
              <a:rPr sz="1500" spc="-70" dirty="0">
                <a:latin typeface="Arial"/>
                <a:cs typeface="Arial"/>
              </a:rPr>
              <a:t>he </a:t>
            </a:r>
            <a:r>
              <a:rPr sz="1500" spc="-114" dirty="0">
                <a:latin typeface="Arial"/>
                <a:cs typeface="Arial"/>
              </a:rPr>
              <a:t>has </a:t>
            </a:r>
            <a:r>
              <a:rPr sz="1500" spc="-60" dirty="0">
                <a:latin typeface="Arial"/>
                <a:cs typeface="Arial"/>
              </a:rPr>
              <a:t>handled </a:t>
            </a:r>
            <a:r>
              <a:rPr sz="1500" spc="-114" dirty="0">
                <a:latin typeface="Arial"/>
                <a:cs typeface="Arial"/>
              </a:rPr>
              <a:t>a </a:t>
            </a:r>
            <a:r>
              <a:rPr sz="1500" spc="-45" dirty="0">
                <a:latin typeface="Arial"/>
                <a:cs typeface="Arial"/>
              </a:rPr>
              <a:t>number </a:t>
            </a:r>
            <a:r>
              <a:rPr sz="1500" spc="-5" dirty="0">
                <a:latin typeface="Arial"/>
                <a:cs typeface="Arial"/>
              </a:rPr>
              <a:t>of </a:t>
            </a:r>
            <a:r>
              <a:rPr sz="1500" spc="-50" dirty="0">
                <a:latin typeface="Arial"/>
                <a:cs typeface="Arial"/>
              </a:rPr>
              <a:t>projects  </a:t>
            </a:r>
            <a:r>
              <a:rPr sz="1500" spc="-70" dirty="0">
                <a:latin typeface="Arial"/>
                <a:cs typeface="Arial"/>
              </a:rPr>
              <a:t>and </a:t>
            </a:r>
            <a:r>
              <a:rPr sz="1500" spc="-80" dirty="0">
                <a:latin typeface="Arial"/>
                <a:cs typeface="Arial"/>
              </a:rPr>
              <a:t>companies </a:t>
            </a:r>
            <a:r>
              <a:rPr sz="1500" spc="-5" dirty="0">
                <a:latin typeface="Arial"/>
                <a:cs typeface="Arial"/>
              </a:rPr>
              <a:t>of </a:t>
            </a:r>
            <a:r>
              <a:rPr sz="1500" spc="-40" dirty="0">
                <a:latin typeface="Arial"/>
                <a:cs typeface="Arial"/>
              </a:rPr>
              <a:t>national </a:t>
            </a:r>
            <a:r>
              <a:rPr sz="1500" spc="-75" dirty="0">
                <a:latin typeface="Arial"/>
                <a:cs typeface="Arial"/>
              </a:rPr>
              <a:t>and </a:t>
            </a:r>
            <a:r>
              <a:rPr sz="1500" spc="-30" dirty="0">
                <a:latin typeface="Arial"/>
                <a:cs typeface="Arial"/>
              </a:rPr>
              <a:t>international </a:t>
            </a:r>
            <a:r>
              <a:rPr sz="1500" spc="-50" dirty="0">
                <a:latin typeface="Arial"/>
                <a:cs typeface="Arial"/>
              </a:rPr>
              <a:t>level. </a:t>
            </a:r>
            <a:r>
              <a:rPr sz="1500" spc="-120" dirty="0">
                <a:latin typeface="Arial"/>
                <a:cs typeface="Arial"/>
              </a:rPr>
              <a:t>He </a:t>
            </a:r>
            <a:r>
              <a:rPr sz="1500" spc="-110" dirty="0">
                <a:latin typeface="Arial"/>
                <a:cs typeface="Arial"/>
              </a:rPr>
              <a:t>has </a:t>
            </a:r>
            <a:r>
              <a:rPr sz="1500" spc="-60" dirty="0">
                <a:latin typeface="Arial"/>
                <a:cs typeface="Arial"/>
              </a:rPr>
              <a:t>expertise </a:t>
            </a:r>
            <a:r>
              <a:rPr sz="1500" spc="-20" dirty="0">
                <a:latin typeface="Arial"/>
                <a:cs typeface="Arial"/>
              </a:rPr>
              <a:t>in </a:t>
            </a:r>
            <a:r>
              <a:rPr sz="1500" spc="-90" dirty="0">
                <a:latin typeface="Arial"/>
                <a:cs typeface="Arial"/>
              </a:rPr>
              <a:t>Taxation </a:t>
            </a:r>
            <a:r>
              <a:rPr sz="1500" spc="-75" dirty="0">
                <a:latin typeface="Arial"/>
                <a:cs typeface="Arial"/>
              </a:rPr>
              <a:t>and </a:t>
            </a:r>
            <a:r>
              <a:rPr sz="1500" spc="-60" dirty="0">
                <a:latin typeface="Arial"/>
                <a:cs typeface="Arial"/>
              </a:rPr>
              <a:t>provides  advisory </a:t>
            </a:r>
            <a:r>
              <a:rPr sz="1500" spc="-25" dirty="0">
                <a:latin typeface="Arial"/>
                <a:cs typeface="Arial"/>
              </a:rPr>
              <a:t>in </a:t>
            </a:r>
            <a:r>
              <a:rPr sz="1500" spc="-45" dirty="0">
                <a:latin typeface="Arial"/>
                <a:cs typeface="Arial"/>
              </a:rPr>
              <a:t>matters </a:t>
            </a:r>
            <a:r>
              <a:rPr sz="1500" spc="-95" dirty="0">
                <a:latin typeface="Arial"/>
                <a:cs typeface="Arial"/>
              </a:rPr>
              <a:t>such </a:t>
            </a:r>
            <a:r>
              <a:rPr sz="1500" spc="-140" dirty="0">
                <a:latin typeface="Arial"/>
                <a:cs typeface="Arial"/>
              </a:rPr>
              <a:t>as </a:t>
            </a:r>
            <a:r>
              <a:rPr sz="1500" spc="-50" dirty="0">
                <a:latin typeface="Arial"/>
                <a:cs typeface="Arial"/>
              </a:rPr>
              <a:t>appellate </a:t>
            </a:r>
            <a:r>
              <a:rPr sz="1500" spc="-120" dirty="0">
                <a:latin typeface="Arial"/>
                <a:cs typeface="Arial"/>
              </a:rPr>
              <a:t>cases, </a:t>
            </a:r>
            <a:r>
              <a:rPr sz="1500" spc="-55" dirty="0">
                <a:latin typeface="Arial"/>
                <a:cs typeface="Arial"/>
              </a:rPr>
              <a:t>acquisitions </a:t>
            </a:r>
            <a:r>
              <a:rPr sz="1500" spc="-70" dirty="0">
                <a:latin typeface="Arial"/>
                <a:cs typeface="Arial"/>
              </a:rPr>
              <a:t>and </a:t>
            </a:r>
            <a:r>
              <a:rPr sz="1500" spc="-75" dirty="0">
                <a:latin typeface="Arial"/>
                <a:cs typeface="Arial"/>
              </a:rPr>
              <a:t>mergers, </a:t>
            </a:r>
            <a:r>
              <a:rPr sz="1500" spc="-60" dirty="0">
                <a:latin typeface="Arial"/>
                <a:cs typeface="Arial"/>
              </a:rPr>
              <a:t>Project </a:t>
            </a:r>
            <a:r>
              <a:rPr sz="1500" spc="-50" dirty="0">
                <a:latin typeface="Arial"/>
                <a:cs typeface="Arial"/>
              </a:rPr>
              <a:t>financing, liaison  </a:t>
            </a:r>
            <a:r>
              <a:rPr sz="1500" spc="5" dirty="0">
                <a:latin typeface="Arial"/>
                <a:cs typeface="Arial"/>
              </a:rPr>
              <a:t>with </a:t>
            </a:r>
            <a:r>
              <a:rPr sz="1500" spc="-60" dirty="0">
                <a:latin typeface="Arial"/>
                <a:cs typeface="Arial"/>
              </a:rPr>
              <a:t>Government </a:t>
            </a:r>
            <a:r>
              <a:rPr sz="1500" spc="-95" dirty="0">
                <a:latin typeface="Arial"/>
                <a:cs typeface="Arial"/>
              </a:rPr>
              <a:t>agencies </a:t>
            </a:r>
            <a:r>
              <a:rPr sz="1500" spc="-50" dirty="0">
                <a:latin typeface="Arial"/>
                <a:cs typeface="Arial"/>
              </a:rPr>
              <a:t>etc. </a:t>
            </a:r>
            <a:r>
              <a:rPr sz="1500" spc="-40" dirty="0">
                <a:latin typeface="Arial"/>
                <a:cs typeface="Arial"/>
              </a:rPr>
              <a:t>While </a:t>
            </a:r>
            <a:r>
              <a:rPr sz="1500" spc="-15" dirty="0">
                <a:latin typeface="Arial"/>
                <a:cs typeface="Arial"/>
              </a:rPr>
              <a:t>in </a:t>
            </a:r>
            <a:r>
              <a:rPr sz="1500" spc="-50" dirty="0">
                <a:latin typeface="Arial"/>
                <a:cs typeface="Arial"/>
              </a:rPr>
              <a:t>practice </a:t>
            </a:r>
            <a:r>
              <a:rPr sz="1500" spc="-70" dirty="0">
                <a:latin typeface="Arial"/>
                <a:cs typeface="Arial"/>
              </a:rPr>
              <a:t>he </a:t>
            </a:r>
            <a:r>
              <a:rPr sz="1500" spc="-110" dirty="0">
                <a:latin typeface="Arial"/>
                <a:cs typeface="Arial"/>
              </a:rPr>
              <a:t>has </a:t>
            </a:r>
            <a:r>
              <a:rPr sz="1500" spc="-40" dirty="0">
                <a:latin typeface="Arial"/>
                <a:cs typeface="Arial"/>
              </a:rPr>
              <a:t>offered </a:t>
            </a:r>
            <a:r>
              <a:rPr sz="1500" spc="-80" dirty="0">
                <a:latin typeface="Arial"/>
                <a:cs typeface="Arial"/>
              </a:rPr>
              <a:t>services </a:t>
            </a:r>
            <a:r>
              <a:rPr sz="1500" spc="-10" dirty="0">
                <a:latin typeface="Arial"/>
                <a:cs typeface="Arial"/>
              </a:rPr>
              <a:t>for </a:t>
            </a:r>
            <a:r>
              <a:rPr sz="1500" spc="-45" dirty="0">
                <a:latin typeface="Arial"/>
                <a:cs typeface="Arial"/>
              </a:rPr>
              <a:t>valuation, </a:t>
            </a:r>
            <a:r>
              <a:rPr sz="1500" spc="-55" dirty="0">
                <a:latin typeface="Arial"/>
                <a:cs typeface="Arial"/>
              </a:rPr>
              <a:t>Project </a:t>
            </a:r>
            <a:r>
              <a:rPr sz="1500" spc="-60" dirty="0">
                <a:latin typeface="Arial"/>
                <a:cs typeface="Arial"/>
              </a:rPr>
              <a:t>set-  </a:t>
            </a:r>
            <a:r>
              <a:rPr sz="1500" spc="-45" dirty="0">
                <a:latin typeface="Arial"/>
                <a:cs typeface="Arial"/>
              </a:rPr>
              <a:t>up, </a:t>
            </a:r>
            <a:r>
              <a:rPr sz="1500" spc="-100" dirty="0">
                <a:latin typeface="Arial"/>
                <a:cs typeface="Arial"/>
              </a:rPr>
              <a:t>Stock </a:t>
            </a:r>
            <a:r>
              <a:rPr sz="1500" spc="-30" dirty="0">
                <a:latin typeface="Arial"/>
                <a:cs typeface="Arial"/>
              </a:rPr>
              <a:t>Audit, </a:t>
            </a:r>
            <a:r>
              <a:rPr sz="1500" spc="-100" dirty="0">
                <a:latin typeface="Arial"/>
                <a:cs typeface="Arial"/>
              </a:rPr>
              <a:t>Stock </a:t>
            </a:r>
            <a:r>
              <a:rPr sz="1500" spc="-50" dirty="0">
                <a:latin typeface="Arial"/>
                <a:cs typeface="Arial"/>
              </a:rPr>
              <a:t>Inspection, </a:t>
            </a:r>
            <a:r>
              <a:rPr sz="1500" spc="-55" dirty="0">
                <a:latin typeface="Arial"/>
                <a:cs typeface="Arial"/>
              </a:rPr>
              <a:t>Debt </a:t>
            </a:r>
            <a:r>
              <a:rPr sz="1500" spc="-60" dirty="0">
                <a:latin typeface="Arial"/>
                <a:cs typeface="Arial"/>
              </a:rPr>
              <a:t>Management, </a:t>
            </a:r>
            <a:r>
              <a:rPr sz="1500" spc="-105" dirty="0">
                <a:latin typeface="Arial"/>
                <a:cs typeface="Arial"/>
              </a:rPr>
              <a:t>assessment </a:t>
            </a:r>
            <a:r>
              <a:rPr sz="1500" spc="-5" dirty="0">
                <a:latin typeface="Arial"/>
                <a:cs typeface="Arial"/>
              </a:rPr>
              <a:t>of </a:t>
            </a:r>
            <a:r>
              <a:rPr sz="1500" spc="-40" dirty="0">
                <a:latin typeface="Arial"/>
                <a:cs typeface="Arial"/>
              </a:rPr>
              <a:t>royalty </a:t>
            </a:r>
            <a:r>
              <a:rPr sz="1500" spc="-75" dirty="0">
                <a:latin typeface="Arial"/>
                <a:cs typeface="Arial"/>
              </a:rPr>
              <a:t>and </a:t>
            </a:r>
            <a:r>
              <a:rPr sz="1500" spc="-20" dirty="0">
                <a:latin typeface="Arial"/>
                <a:cs typeface="Arial"/>
              </a:rPr>
              <a:t>other </a:t>
            </a:r>
            <a:r>
              <a:rPr sz="1500" spc="-40" dirty="0">
                <a:latin typeface="Arial"/>
                <a:cs typeface="Arial"/>
              </a:rPr>
              <a:t>related  </a:t>
            </a:r>
            <a:r>
              <a:rPr sz="1500" spc="-80" dirty="0">
                <a:latin typeface="Arial"/>
                <a:cs typeface="Arial"/>
              </a:rPr>
              <a:t>Consultancy</a:t>
            </a:r>
            <a:r>
              <a:rPr sz="1500" spc="-130" dirty="0">
                <a:latin typeface="Arial"/>
                <a:cs typeface="Arial"/>
              </a:rPr>
              <a:t> </a:t>
            </a:r>
            <a:r>
              <a:rPr sz="1500" spc="-95" dirty="0">
                <a:latin typeface="Arial"/>
                <a:cs typeface="Arial"/>
              </a:rPr>
              <a:t>Services.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362" y="3810761"/>
            <a:ext cx="8153400" cy="1672253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42570">
              <a:lnSpc>
                <a:spcPct val="100000"/>
              </a:lnSpc>
            </a:pPr>
            <a:r>
              <a:rPr sz="1600" b="1" spc="-95" dirty="0">
                <a:latin typeface="Trebuchet MS"/>
                <a:cs typeface="Trebuchet MS"/>
              </a:rPr>
              <a:t>CA </a:t>
            </a:r>
            <a:r>
              <a:rPr sz="1600" b="1" spc="-75" dirty="0">
                <a:latin typeface="Trebuchet MS"/>
                <a:cs typeface="Trebuchet MS"/>
              </a:rPr>
              <a:t>Nishant </a:t>
            </a:r>
            <a:r>
              <a:rPr sz="1600" b="1" spc="-65" dirty="0">
                <a:latin typeface="Trebuchet MS"/>
                <a:cs typeface="Trebuchet MS"/>
              </a:rPr>
              <a:t>S </a:t>
            </a:r>
            <a:r>
              <a:rPr sz="1600" b="1" spc="-90" dirty="0">
                <a:latin typeface="Trebuchet MS"/>
                <a:cs typeface="Trebuchet MS"/>
              </a:rPr>
              <a:t>Chitalia </a:t>
            </a:r>
            <a:r>
              <a:rPr sz="1600" b="1" spc="204" dirty="0">
                <a:latin typeface="Trebuchet MS"/>
                <a:cs typeface="Trebuchet MS"/>
              </a:rPr>
              <a:t>–</a:t>
            </a:r>
            <a:r>
              <a:rPr sz="1600" b="1" spc="-290" dirty="0">
                <a:latin typeface="Trebuchet MS"/>
                <a:cs typeface="Trebuchet MS"/>
              </a:rPr>
              <a:t> </a:t>
            </a:r>
            <a:r>
              <a:rPr sz="1600" b="1" spc="-75" dirty="0">
                <a:latin typeface="Trebuchet MS"/>
                <a:cs typeface="Trebuchet MS"/>
              </a:rPr>
              <a:t>Age </a:t>
            </a:r>
            <a:r>
              <a:rPr sz="1600" b="1" spc="-135" dirty="0">
                <a:latin typeface="Trebuchet MS"/>
                <a:cs typeface="Trebuchet MS"/>
              </a:rPr>
              <a:t>3</a:t>
            </a:r>
            <a:r>
              <a:rPr lang="en-US" sz="1600" b="1" spc="-135" dirty="0">
                <a:latin typeface="Trebuchet MS"/>
                <a:cs typeface="Trebuchet MS"/>
              </a:rPr>
              <a:t>8</a:t>
            </a:r>
            <a:r>
              <a:rPr sz="1600" b="1" spc="-135" dirty="0">
                <a:latin typeface="Trebuchet MS"/>
                <a:cs typeface="Trebuchet MS"/>
              </a:rPr>
              <a:t> Years</a:t>
            </a:r>
            <a:endParaRPr sz="1600" dirty="0">
              <a:latin typeface="Trebuchet MS"/>
              <a:cs typeface="Trebuchet MS"/>
            </a:endParaRPr>
          </a:p>
          <a:p>
            <a:pPr marL="242570" marR="83185" algn="just">
              <a:lnSpc>
                <a:spcPct val="100000"/>
              </a:lnSpc>
            </a:pPr>
            <a:r>
              <a:rPr sz="1600" spc="-100" dirty="0">
                <a:latin typeface="Arial"/>
                <a:cs typeface="Arial"/>
              </a:rPr>
              <a:t>An </a:t>
            </a:r>
            <a:r>
              <a:rPr sz="1600" spc="-90" dirty="0">
                <a:latin typeface="Arial"/>
                <a:cs typeface="Arial"/>
              </a:rPr>
              <a:t>Associate </a:t>
            </a:r>
            <a:r>
              <a:rPr sz="1600" spc="-60" dirty="0">
                <a:latin typeface="Arial"/>
                <a:cs typeface="Arial"/>
              </a:rPr>
              <a:t>member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20" dirty="0">
                <a:latin typeface="Arial"/>
                <a:cs typeface="Arial"/>
              </a:rPr>
              <a:t>the </a:t>
            </a:r>
            <a:r>
              <a:rPr sz="1600" spc="-25" dirty="0">
                <a:latin typeface="Arial"/>
                <a:cs typeface="Arial"/>
              </a:rPr>
              <a:t>Institute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70" dirty="0">
                <a:latin typeface="Arial"/>
                <a:cs typeface="Arial"/>
              </a:rPr>
              <a:t>Chartered </a:t>
            </a:r>
            <a:r>
              <a:rPr sz="1600" spc="-75" dirty="0">
                <a:latin typeface="Arial"/>
                <a:cs typeface="Arial"/>
              </a:rPr>
              <a:t>Accountants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60" dirty="0">
                <a:latin typeface="Arial"/>
                <a:cs typeface="Arial"/>
              </a:rPr>
              <a:t>India. </a:t>
            </a:r>
            <a:r>
              <a:rPr sz="1600" spc="-130" dirty="0">
                <a:latin typeface="Arial"/>
                <a:cs typeface="Arial"/>
              </a:rPr>
              <a:t>He </a:t>
            </a:r>
            <a:r>
              <a:rPr sz="1600" spc="-120" dirty="0">
                <a:latin typeface="Arial"/>
                <a:cs typeface="Arial"/>
              </a:rPr>
              <a:t>has </a:t>
            </a:r>
            <a:r>
              <a:rPr sz="1600" spc="-40" dirty="0">
                <a:latin typeface="Arial"/>
                <a:cs typeface="Arial"/>
              </a:rPr>
              <a:t>got about </a:t>
            </a:r>
            <a:r>
              <a:rPr lang="en-US" sz="1600" spc="-40" dirty="0">
                <a:latin typeface="Arial"/>
                <a:cs typeface="Arial"/>
              </a:rPr>
              <a:t>12</a:t>
            </a:r>
            <a:r>
              <a:rPr sz="1600" spc="-85" dirty="0">
                <a:latin typeface="Arial"/>
                <a:cs typeface="Arial"/>
              </a:rPr>
              <a:t>  </a:t>
            </a:r>
            <a:r>
              <a:rPr sz="1600" spc="-100" dirty="0">
                <a:latin typeface="Arial"/>
                <a:cs typeface="Arial"/>
              </a:rPr>
              <a:t>years </a:t>
            </a:r>
            <a:r>
              <a:rPr sz="1600" spc="-10" dirty="0">
                <a:latin typeface="Arial"/>
                <a:cs typeface="Arial"/>
              </a:rPr>
              <a:t>of </a:t>
            </a:r>
            <a:r>
              <a:rPr sz="1600" spc="-75" dirty="0">
                <a:latin typeface="Arial"/>
                <a:cs typeface="Arial"/>
              </a:rPr>
              <a:t>experience </a:t>
            </a:r>
            <a:r>
              <a:rPr sz="1600" spc="-20" dirty="0">
                <a:latin typeface="Arial"/>
                <a:cs typeface="Arial"/>
              </a:rPr>
              <a:t>in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45" dirty="0">
                <a:latin typeface="Arial"/>
                <a:cs typeface="Arial"/>
              </a:rPr>
              <a:t>Industry </a:t>
            </a:r>
            <a:r>
              <a:rPr sz="1600" spc="-85" dirty="0">
                <a:latin typeface="Arial"/>
                <a:cs typeface="Arial"/>
              </a:rPr>
              <a:t>and </a:t>
            </a:r>
            <a:r>
              <a:rPr sz="1600" spc="-80" dirty="0">
                <a:latin typeface="Arial"/>
                <a:cs typeface="Arial"/>
              </a:rPr>
              <a:t>Profession. </a:t>
            </a:r>
            <a:r>
              <a:rPr sz="1600" spc="-45" dirty="0">
                <a:latin typeface="Arial"/>
                <a:cs typeface="Arial"/>
              </a:rPr>
              <a:t>In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100" dirty="0">
                <a:latin typeface="Arial"/>
                <a:cs typeface="Arial"/>
              </a:rPr>
              <a:t>process </a:t>
            </a:r>
            <a:r>
              <a:rPr sz="1600" spc="-70" dirty="0">
                <a:latin typeface="Arial"/>
                <a:cs typeface="Arial"/>
              </a:rPr>
              <a:t>he </a:t>
            </a:r>
            <a:r>
              <a:rPr sz="1600" spc="-120" dirty="0">
                <a:latin typeface="Arial"/>
                <a:cs typeface="Arial"/>
              </a:rPr>
              <a:t>has </a:t>
            </a:r>
            <a:r>
              <a:rPr sz="1600" spc="-65" dirty="0">
                <a:latin typeface="Arial"/>
                <a:cs typeface="Arial"/>
              </a:rPr>
              <a:t>handled </a:t>
            </a:r>
            <a:r>
              <a:rPr sz="1600" spc="-130" dirty="0">
                <a:latin typeface="Arial"/>
                <a:cs typeface="Arial"/>
              </a:rPr>
              <a:t>a </a:t>
            </a:r>
            <a:r>
              <a:rPr sz="1600" spc="-55" dirty="0">
                <a:latin typeface="Arial"/>
                <a:cs typeface="Arial"/>
              </a:rPr>
              <a:t>number </a:t>
            </a:r>
            <a:r>
              <a:rPr sz="1600" spc="-10" dirty="0">
                <a:latin typeface="Arial"/>
                <a:cs typeface="Arial"/>
              </a:rPr>
              <a:t>of  </a:t>
            </a:r>
            <a:r>
              <a:rPr sz="1600" spc="-50" dirty="0">
                <a:latin typeface="Arial"/>
                <a:cs typeface="Arial"/>
              </a:rPr>
              <a:t>projects </a:t>
            </a: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85" dirty="0">
                <a:latin typeface="Arial"/>
                <a:cs typeface="Arial"/>
              </a:rPr>
              <a:t>companies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spc="-45" dirty="0">
                <a:latin typeface="Arial"/>
                <a:cs typeface="Arial"/>
              </a:rPr>
              <a:t>national </a:t>
            </a: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35" dirty="0">
                <a:latin typeface="Arial"/>
                <a:cs typeface="Arial"/>
              </a:rPr>
              <a:t>international </a:t>
            </a:r>
            <a:r>
              <a:rPr sz="1600" spc="-55" dirty="0">
                <a:latin typeface="Arial"/>
                <a:cs typeface="Arial"/>
              </a:rPr>
              <a:t>level. </a:t>
            </a:r>
            <a:r>
              <a:rPr sz="1600" spc="-130" dirty="0">
                <a:latin typeface="Arial"/>
                <a:cs typeface="Arial"/>
              </a:rPr>
              <a:t>He </a:t>
            </a:r>
            <a:r>
              <a:rPr sz="1600" spc="-120" dirty="0">
                <a:latin typeface="Arial"/>
                <a:cs typeface="Arial"/>
              </a:rPr>
              <a:t>has </a:t>
            </a:r>
            <a:r>
              <a:rPr sz="1600" spc="-60" dirty="0">
                <a:latin typeface="Arial"/>
                <a:cs typeface="Arial"/>
              </a:rPr>
              <a:t>expertise </a:t>
            </a:r>
            <a:r>
              <a:rPr sz="1600" spc="-20" dirty="0">
                <a:latin typeface="Arial"/>
                <a:cs typeface="Arial"/>
              </a:rPr>
              <a:t>in </a:t>
            </a:r>
            <a:r>
              <a:rPr sz="1600" spc="-100" dirty="0">
                <a:latin typeface="Arial"/>
                <a:cs typeface="Arial"/>
              </a:rPr>
              <a:t>Taxation </a:t>
            </a:r>
            <a:r>
              <a:rPr sz="1600" spc="-80" dirty="0">
                <a:latin typeface="Arial"/>
                <a:cs typeface="Arial"/>
              </a:rPr>
              <a:t>and  </a:t>
            </a:r>
            <a:r>
              <a:rPr sz="1600" spc="-65" dirty="0">
                <a:latin typeface="Arial"/>
                <a:cs typeface="Arial"/>
              </a:rPr>
              <a:t>provides advisory </a:t>
            </a:r>
            <a:r>
              <a:rPr sz="1600" spc="-20" dirty="0">
                <a:latin typeface="Arial"/>
                <a:cs typeface="Arial"/>
              </a:rPr>
              <a:t>in </a:t>
            </a:r>
            <a:r>
              <a:rPr sz="1600" spc="-55" dirty="0">
                <a:latin typeface="Arial"/>
                <a:cs typeface="Arial"/>
              </a:rPr>
              <a:t>matters </a:t>
            </a:r>
            <a:r>
              <a:rPr sz="1600" spc="-105" dirty="0">
                <a:latin typeface="Arial"/>
                <a:cs typeface="Arial"/>
              </a:rPr>
              <a:t>such </a:t>
            </a:r>
            <a:r>
              <a:rPr sz="1600" spc="-155" dirty="0">
                <a:latin typeface="Arial"/>
                <a:cs typeface="Arial"/>
              </a:rPr>
              <a:t>as </a:t>
            </a:r>
            <a:r>
              <a:rPr sz="1600" spc="-60" dirty="0">
                <a:latin typeface="Arial"/>
                <a:cs typeface="Arial"/>
              </a:rPr>
              <a:t>appellate </a:t>
            </a:r>
            <a:r>
              <a:rPr sz="1600" spc="-130" dirty="0">
                <a:latin typeface="Arial"/>
                <a:cs typeface="Arial"/>
              </a:rPr>
              <a:t>cases, </a:t>
            </a:r>
            <a:r>
              <a:rPr sz="1600" spc="-55" dirty="0">
                <a:latin typeface="Arial"/>
                <a:cs typeface="Arial"/>
              </a:rPr>
              <a:t>etc. </a:t>
            </a:r>
            <a:r>
              <a:rPr sz="1600" spc="-45" dirty="0">
                <a:latin typeface="Arial"/>
                <a:cs typeface="Arial"/>
              </a:rPr>
              <a:t>While </a:t>
            </a:r>
            <a:r>
              <a:rPr sz="1600" spc="-20" dirty="0">
                <a:latin typeface="Arial"/>
                <a:cs typeface="Arial"/>
              </a:rPr>
              <a:t>in </a:t>
            </a:r>
            <a:r>
              <a:rPr sz="1600" spc="-60" dirty="0">
                <a:latin typeface="Arial"/>
                <a:cs typeface="Arial"/>
              </a:rPr>
              <a:t>practice </a:t>
            </a:r>
            <a:r>
              <a:rPr sz="1600" spc="-75" dirty="0">
                <a:latin typeface="Arial"/>
                <a:cs typeface="Arial"/>
              </a:rPr>
              <a:t>he </a:t>
            </a:r>
            <a:r>
              <a:rPr sz="1600" spc="-120" dirty="0">
                <a:latin typeface="Arial"/>
                <a:cs typeface="Arial"/>
              </a:rPr>
              <a:t>has </a:t>
            </a:r>
            <a:r>
              <a:rPr sz="1600" spc="-40" dirty="0">
                <a:latin typeface="Arial"/>
                <a:cs typeface="Arial"/>
              </a:rPr>
              <a:t>offered  </a:t>
            </a:r>
            <a:r>
              <a:rPr sz="1600" spc="-90" dirty="0">
                <a:latin typeface="Arial"/>
                <a:cs typeface="Arial"/>
              </a:rPr>
              <a:t>services </a:t>
            </a:r>
            <a:r>
              <a:rPr sz="1600" spc="-10" dirty="0">
                <a:latin typeface="Arial"/>
                <a:cs typeface="Arial"/>
              </a:rPr>
              <a:t>for </a:t>
            </a:r>
            <a:r>
              <a:rPr sz="1600" spc="-50" dirty="0">
                <a:latin typeface="Arial"/>
                <a:cs typeface="Arial"/>
              </a:rPr>
              <a:t>valuation, </a:t>
            </a:r>
            <a:r>
              <a:rPr sz="1600" spc="-90" dirty="0">
                <a:latin typeface="Arial"/>
                <a:cs typeface="Arial"/>
              </a:rPr>
              <a:t>Trust </a:t>
            </a:r>
            <a:r>
              <a:rPr sz="1600" spc="-55" dirty="0">
                <a:latin typeface="Arial"/>
                <a:cs typeface="Arial"/>
              </a:rPr>
              <a:t>Audits, </a:t>
            </a:r>
            <a:r>
              <a:rPr sz="1600" spc="-90" dirty="0">
                <a:latin typeface="Arial"/>
                <a:cs typeface="Arial"/>
              </a:rPr>
              <a:t>Society </a:t>
            </a:r>
            <a:r>
              <a:rPr sz="1600" spc="-55" dirty="0">
                <a:latin typeface="Arial"/>
                <a:cs typeface="Arial"/>
              </a:rPr>
              <a:t>Audits </a:t>
            </a:r>
            <a:r>
              <a:rPr sz="1600" spc="-80" dirty="0">
                <a:latin typeface="Arial"/>
                <a:cs typeface="Arial"/>
              </a:rPr>
              <a:t>and </a:t>
            </a:r>
            <a:r>
              <a:rPr sz="1600" spc="-20" dirty="0">
                <a:latin typeface="Arial"/>
                <a:cs typeface="Arial"/>
              </a:rPr>
              <a:t>other </a:t>
            </a:r>
            <a:r>
              <a:rPr sz="1600" spc="-45" dirty="0">
                <a:latin typeface="Arial"/>
                <a:cs typeface="Arial"/>
              </a:rPr>
              <a:t>related </a:t>
            </a:r>
            <a:r>
              <a:rPr sz="1600" spc="-90" dirty="0">
                <a:latin typeface="Arial"/>
                <a:cs typeface="Arial"/>
              </a:rPr>
              <a:t>Consultancy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Services.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362" y="305561"/>
            <a:ext cx="5257800" cy="685800"/>
          </a:xfrm>
          <a:custGeom>
            <a:avLst/>
            <a:gdLst/>
            <a:ahLst/>
            <a:cxnLst/>
            <a:rect l="l" t="t" r="r" b="b"/>
            <a:pathLst>
              <a:path w="5257800" h="685800">
                <a:moveTo>
                  <a:pt x="5143500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5143500" y="685800"/>
                </a:lnTo>
                <a:lnTo>
                  <a:pt x="5187987" y="676816"/>
                </a:lnTo>
                <a:lnTo>
                  <a:pt x="5224319" y="652319"/>
                </a:lnTo>
                <a:lnTo>
                  <a:pt x="5248816" y="615987"/>
                </a:lnTo>
                <a:lnTo>
                  <a:pt x="5257800" y="571500"/>
                </a:lnTo>
                <a:lnTo>
                  <a:pt x="5257800" y="114300"/>
                </a:lnTo>
                <a:lnTo>
                  <a:pt x="5248816" y="69812"/>
                </a:lnTo>
                <a:lnTo>
                  <a:pt x="5224319" y="33480"/>
                </a:lnTo>
                <a:lnTo>
                  <a:pt x="5187987" y="8983"/>
                </a:lnTo>
                <a:lnTo>
                  <a:pt x="51435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362" y="305561"/>
            <a:ext cx="5257800" cy="685800"/>
          </a:xfrm>
          <a:custGeom>
            <a:avLst/>
            <a:gdLst/>
            <a:ahLst/>
            <a:cxnLst/>
            <a:rect l="l" t="t" r="r" b="b"/>
            <a:pathLst>
              <a:path w="52578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5143500" y="0"/>
                </a:lnTo>
                <a:lnTo>
                  <a:pt x="5187987" y="8983"/>
                </a:lnTo>
                <a:lnTo>
                  <a:pt x="5224319" y="33480"/>
                </a:lnTo>
                <a:lnTo>
                  <a:pt x="5248816" y="69812"/>
                </a:lnTo>
                <a:lnTo>
                  <a:pt x="5257800" y="114300"/>
                </a:lnTo>
                <a:lnTo>
                  <a:pt x="5257800" y="571500"/>
                </a:lnTo>
                <a:lnTo>
                  <a:pt x="5248816" y="615987"/>
                </a:lnTo>
                <a:lnTo>
                  <a:pt x="5224319" y="652319"/>
                </a:lnTo>
                <a:lnTo>
                  <a:pt x="5187987" y="676816"/>
                </a:lnTo>
                <a:lnTo>
                  <a:pt x="51435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464757"/>
            <a:ext cx="5450332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210" dirty="0"/>
              <a:t>Team </a:t>
            </a:r>
            <a:r>
              <a:rPr sz="2300" spc="-150" dirty="0"/>
              <a:t>V</a:t>
            </a:r>
            <a:r>
              <a:rPr lang="en-US" sz="2300" spc="-150" dirty="0"/>
              <a:t>ishal N</a:t>
            </a:r>
            <a:r>
              <a:rPr sz="2300" spc="-150" dirty="0"/>
              <a:t>.SHAH </a:t>
            </a:r>
            <a:r>
              <a:rPr sz="2300" spc="-5" dirty="0"/>
              <a:t>&amp; </a:t>
            </a:r>
            <a:r>
              <a:rPr lang="en-US" sz="2300" spc="-5" dirty="0"/>
              <a:t>Co</a:t>
            </a:r>
            <a:r>
              <a:rPr sz="2300" spc="-110" dirty="0"/>
              <a:t> </a:t>
            </a:r>
            <a:r>
              <a:rPr sz="2300" spc="-140" dirty="0"/>
              <a:t>-</a:t>
            </a:r>
            <a:r>
              <a:rPr sz="2300" spc="-470" dirty="0"/>
              <a:t> </a:t>
            </a:r>
            <a:r>
              <a:rPr sz="2300" spc="-120" dirty="0"/>
              <a:t>Statistics</a:t>
            </a:r>
            <a:endParaRPr sz="2300" dirty="0"/>
          </a:p>
        </p:txBody>
      </p:sp>
      <p:sp>
        <p:nvSpPr>
          <p:cNvPr id="5" name="object 5"/>
          <p:cNvSpPr/>
          <p:nvPr/>
        </p:nvSpPr>
        <p:spPr>
          <a:xfrm>
            <a:off x="503681" y="1549146"/>
            <a:ext cx="5105400" cy="817244"/>
          </a:xfrm>
          <a:custGeom>
            <a:avLst/>
            <a:gdLst/>
            <a:ahLst/>
            <a:cxnLst/>
            <a:rect l="l" t="t" r="r" b="b"/>
            <a:pathLst>
              <a:path w="5105400" h="817244">
                <a:moveTo>
                  <a:pt x="4969256" y="0"/>
                </a:moveTo>
                <a:lnTo>
                  <a:pt x="136144" y="0"/>
                </a:lnTo>
                <a:lnTo>
                  <a:pt x="93114" y="6941"/>
                </a:lnTo>
                <a:lnTo>
                  <a:pt x="55741" y="26269"/>
                </a:lnTo>
                <a:lnTo>
                  <a:pt x="26269" y="55741"/>
                </a:lnTo>
                <a:lnTo>
                  <a:pt x="6941" y="93114"/>
                </a:lnTo>
                <a:lnTo>
                  <a:pt x="0" y="136143"/>
                </a:lnTo>
                <a:lnTo>
                  <a:pt x="0" y="680719"/>
                </a:lnTo>
                <a:lnTo>
                  <a:pt x="6941" y="723749"/>
                </a:lnTo>
                <a:lnTo>
                  <a:pt x="26269" y="761122"/>
                </a:lnTo>
                <a:lnTo>
                  <a:pt x="55741" y="790594"/>
                </a:lnTo>
                <a:lnTo>
                  <a:pt x="93114" y="809922"/>
                </a:lnTo>
                <a:lnTo>
                  <a:pt x="136144" y="816863"/>
                </a:lnTo>
                <a:lnTo>
                  <a:pt x="4969256" y="816863"/>
                </a:lnTo>
                <a:lnTo>
                  <a:pt x="5012285" y="809922"/>
                </a:lnTo>
                <a:lnTo>
                  <a:pt x="5049658" y="790594"/>
                </a:lnTo>
                <a:lnTo>
                  <a:pt x="5079130" y="761122"/>
                </a:lnTo>
                <a:lnTo>
                  <a:pt x="5098458" y="723749"/>
                </a:lnTo>
                <a:lnTo>
                  <a:pt x="5105400" y="680719"/>
                </a:lnTo>
                <a:lnTo>
                  <a:pt x="5105400" y="136143"/>
                </a:lnTo>
                <a:lnTo>
                  <a:pt x="5098458" y="93114"/>
                </a:lnTo>
                <a:lnTo>
                  <a:pt x="5079130" y="55741"/>
                </a:lnTo>
                <a:lnTo>
                  <a:pt x="5049658" y="26269"/>
                </a:lnTo>
                <a:lnTo>
                  <a:pt x="5012285" y="6941"/>
                </a:lnTo>
                <a:lnTo>
                  <a:pt x="4969256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3681" y="1549146"/>
            <a:ext cx="5105400" cy="817244"/>
          </a:xfrm>
          <a:custGeom>
            <a:avLst/>
            <a:gdLst/>
            <a:ahLst/>
            <a:cxnLst/>
            <a:rect l="l" t="t" r="r" b="b"/>
            <a:pathLst>
              <a:path w="5105400" h="817244">
                <a:moveTo>
                  <a:pt x="0" y="136143"/>
                </a:moveTo>
                <a:lnTo>
                  <a:pt x="6941" y="93114"/>
                </a:lnTo>
                <a:lnTo>
                  <a:pt x="26269" y="55741"/>
                </a:lnTo>
                <a:lnTo>
                  <a:pt x="55741" y="26269"/>
                </a:lnTo>
                <a:lnTo>
                  <a:pt x="93114" y="6941"/>
                </a:lnTo>
                <a:lnTo>
                  <a:pt x="136144" y="0"/>
                </a:lnTo>
                <a:lnTo>
                  <a:pt x="4969256" y="0"/>
                </a:lnTo>
                <a:lnTo>
                  <a:pt x="5012285" y="6941"/>
                </a:lnTo>
                <a:lnTo>
                  <a:pt x="5049658" y="26269"/>
                </a:lnTo>
                <a:lnTo>
                  <a:pt x="5079130" y="55741"/>
                </a:lnTo>
                <a:lnTo>
                  <a:pt x="5098458" y="93114"/>
                </a:lnTo>
                <a:lnTo>
                  <a:pt x="5105400" y="136143"/>
                </a:lnTo>
                <a:lnTo>
                  <a:pt x="5105400" y="680719"/>
                </a:lnTo>
                <a:lnTo>
                  <a:pt x="5098458" y="723749"/>
                </a:lnTo>
                <a:lnTo>
                  <a:pt x="5079130" y="761122"/>
                </a:lnTo>
                <a:lnTo>
                  <a:pt x="5049658" y="790594"/>
                </a:lnTo>
                <a:lnTo>
                  <a:pt x="5012285" y="809922"/>
                </a:lnTo>
                <a:lnTo>
                  <a:pt x="4969256" y="816863"/>
                </a:lnTo>
                <a:lnTo>
                  <a:pt x="136144" y="816863"/>
                </a:lnTo>
                <a:lnTo>
                  <a:pt x="93114" y="809922"/>
                </a:lnTo>
                <a:lnTo>
                  <a:pt x="55741" y="790594"/>
                </a:lnTo>
                <a:lnTo>
                  <a:pt x="26269" y="761122"/>
                </a:lnTo>
                <a:lnTo>
                  <a:pt x="6941" y="723749"/>
                </a:lnTo>
                <a:lnTo>
                  <a:pt x="0" y="680719"/>
                </a:lnTo>
                <a:lnTo>
                  <a:pt x="0" y="136143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6653" y="1760601"/>
            <a:ext cx="8902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latin typeface="Arial"/>
                <a:cs typeface="Arial"/>
              </a:rPr>
              <a:t>Partners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2226" y="1760601"/>
            <a:ext cx="633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0855" algn="l"/>
              </a:tabLst>
            </a:pPr>
            <a:r>
              <a:rPr sz="2000" spc="-55" dirty="0">
                <a:latin typeface="Arial"/>
                <a:cs typeface="Arial"/>
              </a:rPr>
              <a:t>-	</a:t>
            </a:r>
            <a:r>
              <a:rPr sz="2000" spc="-1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3681" y="2391917"/>
            <a:ext cx="5105400" cy="817244"/>
          </a:xfrm>
          <a:custGeom>
            <a:avLst/>
            <a:gdLst/>
            <a:ahLst/>
            <a:cxnLst/>
            <a:rect l="l" t="t" r="r" b="b"/>
            <a:pathLst>
              <a:path w="5105400" h="817244">
                <a:moveTo>
                  <a:pt x="4969256" y="0"/>
                </a:moveTo>
                <a:lnTo>
                  <a:pt x="136144" y="0"/>
                </a:lnTo>
                <a:lnTo>
                  <a:pt x="93114" y="6941"/>
                </a:lnTo>
                <a:lnTo>
                  <a:pt x="55741" y="26269"/>
                </a:lnTo>
                <a:lnTo>
                  <a:pt x="26269" y="55741"/>
                </a:lnTo>
                <a:lnTo>
                  <a:pt x="6941" y="93114"/>
                </a:lnTo>
                <a:lnTo>
                  <a:pt x="0" y="136144"/>
                </a:lnTo>
                <a:lnTo>
                  <a:pt x="0" y="680720"/>
                </a:lnTo>
                <a:lnTo>
                  <a:pt x="6941" y="723749"/>
                </a:lnTo>
                <a:lnTo>
                  <a:pt x="26269" y="761122"/>
                </a:lnTo>
                <a:lnTo>
                  <a:pt x="55741" y="790594"/>
                </a:lnTo>
                <a:lnTo>
                  <a:pt x="93114" y="809922"/>
                </a:lnTo>
                <a:lnTo>
                  <a:pt x="136144" y="816864"/>
                </a:lnTo>
                <a:lnTo>
                  <a:pt x="4969256" y="816864"/>
                </a:lnTo>
                <a:lnTo>
                  <a:pt x="5012285" y="809922"/>
                </a:lnTo>
                <a:lnTo>
                  <a:pt x="5049658" y="790594"/>
                </a:lnTo>
                <a:lnTo>
                  <a:pt x="5079130" y="761122"/>
                </a:lnTo>
                <a:lnTo>
                  <a:pt x="5098458" y="723749"/>
                </a:lnTo>
                <a:lnTo>
                  <a:pt x="5105400" y="680720"/>
                </a:lnTo>
                <a:lnTo>
                  <a:pt x="5105400" y="136144"/>
                </a:lnTo>
                <a:lnTo>
                  <a:pt x="5098458" y="93114"/>
                </a:lnTo>
                <a:lnTo>
                  <a:pt x="5079130" y="55741"/>
                </a:lnTo>
                <a:lnTo>
                  <a:pt x="5049658" y="26269"/>
                </a:lnTo>
                <a:lnTo>
                  <a:pt x="5012285" y="6941"/>
                </a:lnTo>
                <a:lnTo>
                  <a:pt x="4969256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3681" y="2391917"/>
            <a:ext cx="5105400" cy="817244"/>
          </a:xfrm>
          <a:custGeom>
            <a:avLst/>
            <a:gdLst/>
            <a:ahLst/>
            <a:cxnLst/>
            <a:rect l="l" t="t" r="r" b="b"/>
            <a:pathLst>
              <a:path w="5105400" h="817244">
                <a:moveTo>
                  <a:pt x="0" y="136144"/>
                </a:moveTo>
                <a:lnTo>
                  <a:pt x="6941" y="93114"/>
                </a:lnTo>
                <a:lnTo>
                  <a:pt x="26269" y="55741"/>
                </a:lnTo>
                <a:lnTo>
                  <a:pt x="55741" y="26269"/>
                </a:lnTo>
                <a:lnTo>
                  <a:pt x="93114" y="6941"/>
                </a:lnTo>
                <a:lnTo>
                  <a:pt x="136144" y="0"/>
                </a:lnTo>
                <a:lnTo>
                  <a:pt x="4969256" y="0"/>
                </a:lnTo>
                <a:lnTo>
                  <a:pt x="5012285" y="6941"/>
                </a:lnTo>
                <a:lnTo>
                  <a:pt x="5049658" y="26269"/>
                </a:lnTo>
                <a:lnTo>
                  <a:pt x="5079130" y="55741"/>
                </a:lnTo>
                <a:lnTo>
                  <a:pt x="5098458" y="93114"/>
                </a:lnTo>
                <a:lnTo>
                  <a:pt x="5105400" y="136144"/>
                </a:lnTo>
                <a:lnTo>
                  <a:pt x="5105400" y="680720"/>
                </a:lnTo>
                <a:lnTo>
                  <a:pt x="5098458" y="723749"/>
                </a:lnTo>
                <a:lnTo>
                  <a:pt x="5079130" y="761122"/>
                </a:lnTo>
                <a:lnTo>
                  <a:pt x="5049658" y="790594"/>
                </a:lnTo>
                <a:lnTo>
                  <a:pt x="5012285" y="809922"/>
                </a:lnTo>
                <a:lnTo>
                  <a:pt x="4969256" y="816864"/>
                </a:lnTo>
                <a:lnTo>
                  <a:pt x="136144" y="816864"/>
                </a:lnTo>
                <a:lnTo>
                  <a:pt x="93114" y="809922"/>
                </a:lnTo>
                <a:lnTo>
                  <a:pt x="55741" y="790594"/>
                </a:lnTo>
                <a:lnTo>
                  <a:pt x="26269" y="761122"/>
                </a:lnTo>
                <a:lnTo>
                  <a:pt x="6941" y="723749"/>
                </a:lnTo>
                <a:lnTo>
                  <a:pt x="0" y="680720"/>
                </a:lnTo>
                <a:lnTo>
                  <a:pt x="0" y="13614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9033" y="2449829"/>
            <a:ext cx="2599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6505" algn="l"/>
              </a:tabLst>
            </a:pPr>
            <a:r>
              <a:rPr sz="1800" spc="-130" dirty="0">
                <a:latin typeface="Arial"/>
                <a:cs typeface="Arial"/>
              </a:rPr>
              <a:t>Qua</a:t>
            </a:r>
            <a:r>
              <a:rPr sz="1800" spc="5" dirty="0">
                <a:latin typeface="Arial"/>
                <a:cs typeface="Arial"/>
              </a:rPr>
              <a:t>li</a:t>
            </a:r>
            <a:r>
              <a:rPr sz="1800" spc="-30" dirty="0">
                <a:latin typeface="Arial"/>
                <a:cs typeface="Arial"/>
              </a:rPr>
              <a:t>fie</a:t>
            </a:r>
            <a:r>
              <a:rPr sz="1800" spc="-35" dirty="0">
                <a:latin typeface="Arial"/>
                <a:cs typeface="Arial"/>
              </a:rPr>
              <a:t>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65" dirty="0">
                <a:latin typeface="Arial"/>
                <a:cs typeface="Arial"/>
              </a:rPr>
              <a:t>P</a:t>
            </a:r>
            <a:r>
              <a:rPr sz="1800" spc="-114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55" dirty="0">
                <a:latin typeface="Arial"/>
                <a:cs typeface="Arial"/>
              </a:rPr>
              <a:t>f</a:t>
            </a:r>
            <a:r>
              <a:rPr sz="1800" spc="-160" dirty="0">
                <a:latin typeface="Arial"/>
                <a:cs typeface="Arial"/>
              </a:rPr>
              <a:t>e</a:t>
            </a:r>
            <a:r>
              <a:rPr sz="1800" spc="-140" dirty="0">
                <a:latin typeface="Arial"/>
                <a:cs typeface="Arial"/>
              </a:rPr>
              <a:t>s</a:t>
            </a:r>
            <a:r>
              <a:rPr sz="1800" spc="-95" dirty="0">
                <a:latin typeface="Arial"/>
                <a:cs typeface="Arial"/>
              </a:rPr>
              <a:t>sional</a:t>
            </a:r>
            <a:r>
              <a:rPr sz="1800" spc="-100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0094" y="2449829"/>
            <a:ext cx="39090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90" dirty="0">
                <a:latin typeface="Arial"/>
                <a:cs typeface="Arial"/>
              </a:rPr>
              <a:t>5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3681" y="3234689"/>
            <a:ext cx="5105400" cy="818515"/>
          </a:xfrm>
          <a:custGeom>
            <a:avLst/>
            <a:gdLst/>
            <a:ahLst/>
            <a:cxnLst/>
            <a:rect l="l" t="t" r="r" b="b"/>
            <a:pathLst>
              <a:path w="5105400" h="818514">
                <a:moveTo>
                  <a:pt x="4969002" y="0"/>
                </a:moveTo>
                <a:lnTo>
                  <a:pt x="136398" y="0"/>
                </a:lnTo>
                <a:lnTo>
                  <a:pt x="93288" y="6955"/>
                </a:lnTo>
                <a:lnTo>
                  <a:pt x="55846" y="26322"/>
                </a:lnTo>
                <a:lnTo>
                  <a:pt x="26318" y="55851"/>
                </a:lnTo>
                <a:lnTo>
                  <a:pt x="6954" y="93293"/>
                </a:lnTo>
                <a:lnTo>
                  <a:pt x="0" y="136398"/>
                </a:lnTo>
                <a:lnTo>
                  <a:pt x="0" y="681990"/>
                </a:lnTo>
                <a:lnTo>
                  <a:pt x="6954" y="725094"/>
                </a:lnTo>
                <a:lnTo>
                  <a:pt x="26318" y="762536"/>
                </a:lnTo>
                <a:lnTo>
                  <a:pt x="55846" y="792065"/>
                </a:lnTo>
                <a:lnTo>
                  <a:pt x="93288" y="811432"/>
                </a:lnTo>
                <a:lnTo>
                  <a:pt x="136398" y="818388"/>
                </a:lnTo>
                <a:lnTo>
                  <a:pt x="4969002" y="818388"/>
                </a:lnTo>
                <a:lnTo>
                  <a:pt x="5012106" y="811432"/>
                </a:lnTo>
                <a:lnTo>
                  <a:pt x="5049548" y="792065"/>
                </a:lnTo>
                <a:lnTo>
                  <a:pt x="5079077" y="762536"/>
                </a:lnTo>
                <a:lnTo>
                  <a:pt x="5098444" y="725094"/>
                </a:lnTo>
                <a:lnTo>
                  <a:pt x="5105400" y="681990"/>
                </a:lnTo>
                <a:lnTo>
                  <a:pt x="5105400" y="136398"/>
                </a:lnTo>
                <a:lnTo>
                  <a:pt x="5098444" y="93293"/>
                </a:lnTo>
                <a:lnTo>
                  <a:pt x="5079077" y="55851"/>
                </a:lnTo>
                <a:lnTo>
                  <a:pt x="5049548" y="26322"/>
                </a:lnTo>
                <a:lnTo>
                  <a:pt x="5012106" y="6955"/>
                </a:lnTo>
                <a:lnTo>
                  <a:pt x="4969002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681" y="3234689"/>
            <a:ext cx="5105400" cy="818515"/>
          </a:xfrm>
          <a:custGeom>
            <a:avLst/>
            <a:gdLst/>
            <a:ahLst/>
            <a:cxnLst/>
            <a:rect l="l" t="t" r="r" b="b"/>
            <a:pathLst>
              <a:path w="5105400" h="818514">
                <a:moveTo>
                  <a:pt x="0" y="136398"/>
                </a:moveTo>
                <a:lnTo>
                  <a:pt x="6954" y="93293"/>
                </a:lnTo>
                <a:lnTo>
                  <a:pt x="26318" y="55851"/>
                </a:lnTo>
                <a:lnTo>
                  <a:pt x="55846" y="26322"/>
                </a:lnTo>
                <a:lnTo>
                  <a:pt x="93288" y="6955"/>
                </a:lnTo>
                <a:lnTo>
                  <a:pt x="136398" y="0"/>
                </a:lnTo>
                <a:lnTo>
                  <a:pt x="4969002" y="0"/>
                </a:lnTo>
                <a:lnTo>
                  <a:pt x="5012106" y="6955"/>
                </a:lnTo>
                <a:lnTo>
                  <a:pt x="5049548" y="26322"/>
                </a:lnTo>
                <a:lnTo>
                  <a:pt x="5079077" y="55851"/>
                </a:lnTo>
                <a:lnTo>
                  <a:pt x="5098444" y="93293"/>
                </a:lnTo>
                <a:lnTo>
                  <a:pt x="5105400" y="136398"/>
                </a:lnTo>
                <a:lnTo>
                  <a:pt x="5105400" y="681990"/>
                </a:lnTo>
                <a:lnTo>
                  <a:pt x="5098444" y="725094"/>
                </a:lnTo>
                <a:lnTo>
                  <a:pt x="5079077" y="762536"/>
                </a:lnTo>
                <a:lnTo>
                  <a:pt x="5049548" y="792065"/>
                </a:lnTo>
                <a:lnTo>
                  <a:pt x="5012106" y="811432"/>
                </a:lnTo>
                <a:lnTo>
                  <a:pt x="4969002" y="818388"/>
                </a:lnTo>
                <a:lnTo>
                  <a:pt x="136398" y="818388"/>
                </a:lnTo>
                <a:lnTo>
                  <a:pt x="93288" y="811432"/>
                </a:lnTo>
                <a:lnTo>
                  <a:pt x="55846" y="792065"/>
                </a:lnTo>
                <a:lnTo>
                  <a:pt x="26318" y="762536"/>
                </a:lnTo>
                <a:lnTo>
                  <a:pt x="6954" y="725094"/>
                </a:lnTo>
                <a:lnTo>
                  <a:pt x="0" y="681990"/>
                </a:lnTo>
                <a:lnTo>
                  <a:pt x="0" y="13639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99033" y="3467176"/>
            <a:ext cx="1540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latin typeface="Arial"/>
                <a:cs typeface="Arial"/>
              </a:rPr>
              <a:t>Semi </a:t>
            </a:r>
            <a:r>
              <a:rPr sz="1800" spc="-105" dirty="0">
                <a:latin typeface="Arial"/>
                <a:cs typeface="Arial"/>
              </a:rPr>
              <a:t>–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Qualified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3245" y="3467176"/>
            <a:ext cx="95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0094" y="3467176"/>
            <a:ext cx="4671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90" dirty="0">
                <a:latin typeface="Arial"/>
                <a:cs typeface="Arial"/>
              </a:rPr>
              <a:t>10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3681" y="4078985"/>
            <a:ext cx="5105400" cy="817244"/>
          </a:xfrm>
          <a:custGeom>
            <a:avLst/>
            <a:gdLst/>
            <a:ahLst/>
            <a:cxnLst/>
            <a:rect l="l" t="t" r="r" b="b"/>
            <a:pathLst>
              <a:path w="5105400" h="817245">
                <a:moveTo>
                  <a:pt x="4969256" y="0"/>
                </a:moveTo>
                <a:lnTo>
                  <a:pt x="136144" y="0"/>
                </a:lnTo>
                <a:lnTo>
                  <a:pt x="93114" y="6941"/>
                </a:lnTo>
                <a:lnTo>
                  <a:pt x="55741" y="26269"/>
                </a:lnTo>
                <a:lnTo>
                  <a:pt x="26269" y="55741"/>
                </a:lnTo>
                <a:lnTo>
                  <a:pt x="6941" y="93114"/>
                </a:lnTo>
                <a:lnTo>
                  <a:pt x="0" y="136144"/>
                </a:lnTo>
                <a:lnTo>
                  <a:pt x="0" y="680719"/>
                </a:lnTo>
                <a:lnTo>
                  <a:pt x="6941" y="723749"/>
                </a:lnTo>
                <a:lnTo>
                  <a:pt x="26269" y="761122"/>
                </a:lnTo>
                <a:lnTo>
                  <a:pt x="55741" y="790594"/>
                </a:lnTo>
                <a:lnTo>
                  <a:pt x="93114" y="809922"/>
                </a:lnTo>
                <a:lnTo>
                  <a:pt x="136144" y="816863"/>
                </a:lnTo>
                <a:lnTo>
                  <a:pt x="4969256" y="816863"/>
                </a:lnTo>
                <a:lnTo>
                  <a:pt x="5012285" y="809922"/>
                </a:lnTo>
                <a:lnTo>
                  <a:pt x="5049658" y="790594"/>
                </a:lnTo>
                <a:lnTo>
                  <a:pt x="5079130" y="761122"/>
                </a:lnTo>
                <a:lnTo>
                  <a:pt x="5098458" y="723749"/>
                </a:lnTo>
                <a:lnTo>
                  <a:pt x="5105400" y="680719"/>
                </a:lnTo>
                <a:lnTo>
                  <a:pt x="5105400" y="136144"/>
                </a:lnTo>
                <a:lnTo>
                  <a:pt x="5098458" y="93114"/>
                </a:lnTo>
                <a:lnTo>
                  <a:pt x="5079130" y="55741"/>
                </a:lnTo>
                <a:lnTo>
                  <a:pt x="5049658" y="26269"/>
                </a:lnTo>
                <a:lnTo>
                  <a:pt x="5012285" y="6941"/>
                </a:lnTo>
                <a:lnTo>
                  <a:pt x="4969256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3681" y="4078985"/>
            <a:ext cx="5105400" cy="817244"/>
          </a:xfrm>
          <a:custGeom>
            <a:avLst/>
            <a:gdLst/>
            <a:ahLst/>
            <a:cxnLst/>
            <a:rect l="l" t="t" r="r" b="b"/>
            <a:pathLst>
              <a:path w="5105400" h="817245">
                <a:moveTo>
                  <a:pt x="0" y="136144"/>
                </a:moveTo>
                <a:lnTo>
                  <a:pt x="6941" y="93114"/>
                </a:lnTo>
                <a:lnTo>
                  <a:pt x="26269" y="55741"/>
                </a:lnTo>
                <a:lnTo>
                  <a:pt x="55741" y="26269"/>
                </a:lnTo>
                <a:lnTo>
                  <a:pt x="93114" y="6941"/>
                </a:lnTo>
                <a:lnTo>
                  <a:pt x="136144" y="0"/>
                </a:lnTo>
                <a:lnTo>
                  <a:pt x="4969256" y="0"/>
                </a:lnTo>
                <a:lnTo>
                  <a:pt x="5012285" y="6941"/>
                </a:lnTo>
                <a:lnTo>
                  <a:pt x="5049658" y="26269"/>
                </a:lnTo>
                <a:lnTo>
                  <a:pt x="5079130" y="55741"/>
                </a:lnTo>
                <a:lnTo>
                  <a:pt x="5098458" y="93114"/>
                </a:lnTo>
                <a:lnTo>
                  <a:pt x="5105400" y="136144"/>
                </a:lnTo>
                <a:lnTo>
                  <a:pt x="5105400" y="680719"/>
                </a:lnTo>
                <a:lnTo>
                  <a:pt x="5098458" y="723749"/>
                </a:lnTo>
                <a:lnTo>
                  <a:pt x="5079130" y="761122"/>
                </a:lnTo>
                <a:lnTo>
                  <a:pt x="5049658" y="790594"/>
                </a:lnTo>
                <a:lnTo>
                  <a:pt x="5012285" y="809922"/>
                </a:lnTo>
                <a:lnTo>
                  <a:pt x="4969256" y="816863"/>
                </a:lnTo>
                <a:lnTo>
                  <a:pt x="136144" y="816863"/>
                </a:lnTo>
                <a:lnTo>
                  <a:pt x="93114" y="809922"/>
                </a:lnTo>
                <a:lnTo>
                  <a:pt x="55741" y="790594"/>
                </a:lnTo>
                <a:lnTo>
                  <a:pt x="26269" y="761122"/>
                </a:lnTo>
                <a:lnTo>
                  <a:pt x="6941" y="723749"/>
                </a:lnTo>
                <a:lnTo>
                  <a:pt x="0" y="680719"/>
                </a:lnTo>
                <a:lnTo>
                  <a:pt x="0" y="136144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9033" y="4311142"/>
            <a:ext cx="141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Staff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Assistants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03245" y="4311142"/>
            <a:ext cx="9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00094" y="4311142"/>
            <a:ext cx="39090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90" dirty="0">
                <a:latin typeface="Arial"/>
                <a:cs typeface="Arial"/>
              </a:rPr>
              <a:t>9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3681" y="4921758"/>
            <a:ext cx="5105400" cy="818515"/>
          </a:xfrm>
          <a:custGeom>
            <a:avLst/>
            <a:gdLst/>
            <a:ahLst/>
            <a:cxnLst/>
            <a:rect l="l" t="t" r="r" b="b"/>
            <a:pathLst>
              <a:path w="5105400" h="818514">
                <a:moveTo>
                  <a:pt x="4969002" y="0"/>
                </a:moveTo>
                <a:lnTo>
                  <a:pt x="136398" y="0"/>
                </a:lnTo>
                <a:lnTo>
                  <a:pt x="93288" y="6955"/>
                </a:lnTo>
                <a:lnTo>
                  <a:pt x="55846" y="26322"/>
                </a:lnTo>
                <a:lnTo>
                  <a:pt x="26318" y="55851"/>
                </a:lnTo>
                <a:lnTo>
                  <a:pt x="6954" y="93293"/>
                </a:lnTo>
                <a:lnTo>
                  <a:pt x="0" y="136398"/>
                </a:lnTo>
                <a:lnTo>
                  <a:pt x="0" y="681990"/>
                </a:lnTo>
                <a:lnTo>
                  <a:pt x="6954" y="725099"/>
                </a:lnTo>
                <a:lnTo>
                  <a:pt x="26318" y="762541"/>
                </a:lnTo>
                <a:lnTo>
                  <a:pt x="55846" y="792069"/>
                </a:lnTo>
                <a:lnTo>
                  <a:pt x="93288" y="811433"/>
                </a:lnTo>
                <a:lnTo>
                  <a:pt x="136398" y="818388"/>
                </a:lnTo>
                <a:lnTo>
                  <a:pt x="4969002" y="818388"/>
                </a:lnTo>
                <a:lnTo>
                  <a:pt x="5012106" y="811433"/>
                </a:lnTo>
                <a:lnTo>
                  <a:pt x="5049548" y="792069"/>
                </a:lnTo>
                <a:lnTo>
                  <a:pt x="5079077" y="762541"/>
                </a:lnTo>
                <a:lnTo>
                  <a:pt x="5098444" y="725099"/>
                </a:lnTo>
                <a:lnTo>
                  <a:pt x="5105400" y="681990"/>
                </a:lnTo>
                <a:lnTo>
                  <a:pt x="5105400" y="136398"/>
                </a:lnTo>
                <a:lnTo>
                  <a:pt x="5098444" y="93293"/>
                </a:lnTo>
                <a:lnTo>
                  <a:pt x="5079077" y="55851"/>
                </a:lnTo>
                <a:lnTo>
                  <a:pt x="5049548" y="26322"/>
                </a:lnTo>
                <a:lnTo>
                  <a:pt x="5012106" y="6955"/>
                </a:lnTo>
                <a:lnTo>
                  <a:pt x="4969002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3681" y="4921758"/>
            <a:ext cx="5105400" cy="818515"/>
          </a:xfrm>
          <a:custGeom>
            <a:avLst/>
            <a:gdLst/>
            <a:ahLst/>
            <a:cxnLst/>
            <a:rect l="l" t="t" r="r" b="b"/>
            <a:pathLst>
              <a:path w="5105400" h="818514">
                <a:moveTo>
                  <a:pt x="0" y="136398"/>
                </a:moveTo>
                <a:lnTo>
                  <a:pt x="6954" y="93293"/>
                </a:lnTo>
                <a:lnTo>
                  <a:pt x="26318" y="55851"/>
                </a:lnTo>
                <a:lnTo>
                  <a:pt x="55846" y="26322"/>
                </a:lnTo>
                <a:lnTo>
                  <a:pt x="93288" y="6955"/>
                </a:lnTo>
                <a:lnTo>
                  <a:pt x="136398" y="0"/>
                </a:lnTo>
                <a:lnTo>
                  <a:pt x="4969002" y="0"/>
                </a:lnTo>
                <a:lnTo>
                  <a:pt x="5012106" y="6955"/>
                </a:lnTo>
                <a:lnTo>
                  <a:pt x="5049548" y="26322"/>
                </a:lnTo>
                <a:lnTo>
                  <a:pt x="5079077" y="55851"/>
                </a:lnTo>
                <a:lnTo>
                  <a:pt x="5098444" y="93293"/>
                </a:lnTo>
                <a:lnTo>
                  <a:pt x="5105400" y="136398"/>
                </a:lnTo>
                <a:lnTo>
                  <a:pt x="5105400" y="681990"/>
                </a:lnTo>
                <a:lnTo>
                  <a:pt x="5098444" y="725099"/>
                </a:lnTo>
                <a:lnTo>
                  <a:pt x="5079077" y="762541"/>
                </a:lnTo>
                <a:lnTo>
                  <a:pt x="5049548" y="792069"/>
                </a:lnTo>
                <a:lnTo>
                  <a:pt x="5012106" y="811433"/>
                </a:lnTo>
                <a:lnTo>
                  <a:pt x="4969002" y="818388"/>
                </a:lnTo>
                <a:lnTo>
                  <a:pt x="136398" y="818388"/>
                </a:lnTo>
                <a:lnTo>
                  <a:pt x="93288" y="811433"/>
                </a:lnTo>
                <a:lnTo>
                  <a:pt x="55846" y="792069"/>
                </a:lnTo>
                <a:lnTo>
                  <a:pt x="26318" y="762541"/>
                </a:lnTo>
                <a:lnTo>
                  <a:pt x="6954" y="725099"/>
                </a:lnTo>
                <a:lnTo>
                  <a:pt x="0" y="681990"/>
                </a:lnTo>
                <a:lnTo>
                  <a:pt x="0" y="136398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9033" y="5154548"/>
            <a:ext cx="187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/>
                <a:cs typeface="Arial"/>
              </a:rPr>
              <a:t>Administration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Staff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03245" y="5154548"/>
            <a:ext cx="95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00094" y="5154548"/>
            <a:ext cx="39090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3162" y="153162"/>
            <a:ext cx="8763000" cy="6477000"/>
          </a:xfrm>
          <a:custGeom>
            <a:avLst/>
            <a:gdLst/>
            <a:ahLst/>
            <a:cxnLst/>
            <a:rect l="l" t="t" r="r" b="b"/>
            <a:pathLst>
              <a:path w="8763000" h="6477000">
                <a:moveTo>
                  <a:pt x="0" y="6477000"/>
                </a:moveTo>
                <a:lnTo>
                  <a:pt x="8763000" y="6477000"/>
                </a:lnTo>
                <a:lnTo>
                  <a:pt x="87630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28956">
            <a:solidFill>
              <a:srgbClr val="F7C1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spc="-110" dirty="0"/>
              <a:t>18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5992748" y="6391224"/>
            <a:ext cx="2478405" cy="394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z="1400" b="1" spc="-90" dirty="0">
                <a:latin typeface="Trebuchet MS" pitchFamily="34" charset="0"/>
              </a:rPr>
              <a:t>Vishal N Shah &amp; Co</a:t>
            </a:r>
            <a:r>
              <a:rPr sz="1400" b="1" spc="185" dirty="0">
                <a:solidFill>
                  <a:srgbClr val="464652"/>
                </a:solidFill>
                <a:latin typeface="Trebuchet MS"/>
                <a:cs typeface="Trebuchet MS"/>
              </a:rPr>
              <a:t>–</a:t>
            </a:r>
            <a:r>
              <a:rPr sz="1400" b="1" spc="-110" dirty="0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464652"/>
                </a:solidFill>
                <a:latin typeface="Trebuchet MS"/>
                <a:cs typeface="Trebuchet MS"/>
              </a:rPr>
              <a:t>A</a:t>
            </a:r>
            <a:r>
              <a:rPr sz="1400" b="1" spc="-110" dirty="0">
                <a:solidFill>
                  <a:srgbClr val="464652"/>
                </a:solidFill>
                <a:latin typeface="Trebuchet MS"/>
                <a:cs typeface="Trebuchet MS"/>
              </a:rPr>
              <a:t> </a:t>
            </a:r>
            <a:r>
              <a:rPr sz="1400" b="1" spc="-120" dirty="0">
                <a:solidFill>
                  <a:srgbClr val="464652"/>
                </a:solidFill>
                <a:latin typeface="Trebuchet MS"/>
                <a:cs typeface="Trebuchet MS"/>
              </a:rPr>
              <a:t>Firm’s</a:t>
            </a:r>
            <a:endParaRPr sz="1400" dirty="0">
              <a:latin typeface="Trebuchet MS"/>
              <a:cs typeface="Trebuchet MS"/>
            </a:endParaRPr>
          </a:p>
          <a:p>
            <a:pPr marL="1518285">
              <a:lnSpc>
                <a:spcPct val="100000"/>
              </a:lnSpc>
            </a:pPr>
            <a:r>
              <a:rPr sz="1400" b="1" spc="-80" dirty="0">
                <a:solidFill>
                  <a:srgbClr val="464652"/>
                </a:solidFill>
                <a:latin typeface="Trebuchet MS"/>
                <a:cs typeface="Trebuchet MS"/>
              </a:rPr>
              <a:t>Presentation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362" y="305561"/>
            <a:ext cx="4267200" cy="685800"/>
          </a:xfrm>
          <a:custGeom>
            <a:avLst/>
            <a:gdLst/>
            <a:ahLst/>
            <a:cxnLst/>
            <a:rect l="l" t="t" r="r" b="b"/>
            <a:pathLst>
              <a:path w="4267200" h="685800">
                <a:moveTo>
                  <a:pt x="4152900" y="0"/>
                </a:moveTo>
                <a:lnTo>
                  <a:pt x="114300" y="0"/>
                </a:lnTo>
                <a:lnTo>
                  <a:pt x="69806" y="8983"/>
                </a:lnTo>
                <a:lnTo>
                  <a:pt x="33475" y="33480"/>
                </a:lnTo>
                <a:lnTo>
                  <a:pt x="8981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1" y="615987"/>
                </a:lnTo>
                <a:lnTo>
                  <a:pt x="33475" y="652319"/>
                </a:lnTo>
                <a:lnTo>
                  <a:pt x="69806" y="676816"/>
                </a:lnTo>
                <a:lnTo>
                  <a:pt x="114300" y="685800"/>
                </a:lnTo>
                <a:lnTo>
                  <a:pt x="4152900" y="685800"/>
                </a:lnTo>
                <a:lnTo>
                  <a:pt x="4197387" y="676816"/>
                </a:lnTo>
                <a:lnTo>
                  <a:pt x="4233719" y="652319"/>
                </a:lnTo>
                <a:lnTo>
                  <a:pt x="4258216" y="615987"/>
                </a:lnTo>
                <a:lnTo>
                  <a:pt x="4267200" y="571500"/>
                </a:lnTo>
                <a:lnTo>
                  <a:pt x="4267200" y="114300"/>
                </a:lnTo>
                <a:lnTo>
                  <a:pt x="4258216" y="69812"/>
                </a:lnTo>
                <a:lnTo>
                  <a:pt x="4233719" y="33480"/>
                </a:lnTo>
                <a:lnTo>
                  <a:pt x="4197387" y="8983"/>
                </a:lnTo>
                <a:lnTo>
                  <a:pt x="41529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362" y="305561"/>
            <a:ext cx="4267200" cy="685800"/>
          </a:xfrm>
          <a:custGeom>
            <a:avLst/>
            <a:gdLst/>
            <a:ahLst/>
            <a:cxnLst/>
            <a:rect l="l" t="t" r="r" b="b"/>
            <a:pathLst>
              <a:path w="4267200" h="685800">
                <a:moveTo>
                  <a:pt x="0" y="114300"/>
                </a:moveTo>
                <a:lnTo>
                  <a:pt x="8981" y="69812"/>
                </a:lnTo>
                <a:lnTo>
                  <a:pt x="33475" y="33480"/>
                </a:lnTo>
                <a:lnTo>
                  <a:pt x="69806" y="8983"/>
                </a:lnTo>
                <a:lnTo>
                  <a:pt x="114300" y="0"/>
                </a:lnTo>
                <a:lnTo>
                  <a:pt x="4152900" y="0"/>
                </a:lnTo>
                <a:lnTo>
                  <a:pt x="4197387" y="8983"/>
                </a:lnTo>
                <a:lnTo>
                  <a:pt x="4233719" y="33480"/>
                </a:lnTo>
                <a:lnTo>
                  <a:pt x="4258216" y="69812"/>
                </a:lnTo>
                <a:lnTo>
                  <a:pt x="4267200" y="114300"/>
                </a:lnTo>
                <a:lnTo>
                  <a:pt x="4267200" y="571500"/>
                </a:lnTo>
                <a:lnTo>
                  <a:pt x="4258216" y="615987"/>
                </a:lnTo>
                <a:lnTo>
                  <a:pt x="4233719" y="652319"/>
                </a:lnTo>
                <a:lnTo>
                  <a:pt x="4197387" y="676816"/>
                </a:lnTo>
                <a:lnTo>
                  <a:pt x="4152900" y="685800"/>
                </a:lnTo>
                <a:lnTo>
                  <a:pt x="114300" y="685800"/>
                </a:lnTo>
                <a:lnTo>
                  <a:pt x="69806" y="676816"/>
                </a:lnTo>
                <a:lnTo>
                  <a:pt x="33475" y="652319"/>
                </a:lnTo>
                <a:lnTo>
                  <a:pt x="8981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1868" y="447801"/>
            <a:ext cx="105600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45" dirty="0"/>
              <a:t>Location</a:t>
            </a:r>
            <a:endParaRPr sz="2300"/>
          </a:p>
        </p:txBody>
      </p:sp>
      <p:sp>
        <p:nvSpPr>
          <p:cNvPr id="5" name="object 5"/>
          <p:cNvSpPr/>
          <p:nvPr/>
        </p:nvSpPr>
        <p:spPr>
          <a:xfrm>
            <a:off x="622554" y="2564129"/>
            <a:ext cx="7848600" cy="1127760"/>
          </a:xfrm>
          <a:custGeom>
            <a:avLst/>
            <a:gdLst/>
            <a:ahLst/>
            <a:cxnLst/>
            <a:rect l="l" t="t" r="r" b="b"/>
            <a:pathLst>
              <a:path w="7848600" h="1127760">
                <a:moveTo>
                  <a:pt x="7660640" y="0"/>
                </a:moveTo>
                <a:lnTo>
                  <a:pt x="187959" y="0"/>
                </a:lnTo>
                <a:lnTo>
                  <a:pt x="137991" y="6717"/>
                </a:lnTo>
                <a:lnTo>
                  <a:pt x="93091" y="25672"/>
                </a:lnTo>
                <a:lnTo>
                  <a:pt x="55051" y="55070"/>
                </a:lnTo>
                <a:lnTo>
                  <a:pt x="25661" y="93114"/>
                </a:lnTo>
                <a:lnTo>
                  <a:pt x="6713" y="138009"/>
                </a:lnTo>
                <a:lnTo>
                  <a:pt x="0" y="187960"/>
                </a:lnTo>
                <a:lnTo>
                  <a:pt x="0" y="939800"/>
                </a:lnTo>
                <a:lnTo>
                  <a:pt x="6713" y="989750"/>
                </a:lnTo>
                <a:lnTo>
                  <a:pt x="25661" y="1034645"/>
                </a:lnTo>
                <a:lnTo>
                  <a:pt x="55051" y="1072689"/>
                </a:lnTo>
                <a:lnTo>
                  <a:pt x="93091" y="1102087"/>
                </a:lnTo>
                <a:lnTo>
                  <a:pt x="137991" y="1121042"/>
                </a:lnTo>
                <a:lnTo>
                  <a:pt x="187959" y="1127760"/>
                </a:lnTo>
                <a:lnTo>
                  <a:pt x="7660640" y="1127760"/>
                </a:lnTo>
                <a:lnTo>
                  <a:pt x="7710590" y="1121042"/>
                </a:lnTo>
                <a:lnTo>
                  <a:pt x="7755485" y="1102087"/>
                </a:lnTo>
                <a:lnTo>
                  <a:pt x="7793529" y="1072689"/>
                </a:lnTo>
                <a:lnTo>
                  <a:pt x="7822927" y="1034645"/>
                </a:lnTo>
                <a:lnTo>
                  <a:pt x="7841882" y="989750"/>
                </a:lnTo>
                <a:lnTo>
                  <a:pt x="7848600" y="939800"/>
                </a:lnTo>
                <a:lnTo>
                  <a:pt x="7848600" y="187960"/>
                </a:lnTo>
                <a:lnTo>
                  <a:pt x="7841882" y="138009"/>
                </a:lnTo>
                <a:lnTo>
                  <a:pt x="7822927" y="93114"/>
                </a:lnTo>
                <a:lnTo>
                  <a:pt x="7793529" y="55070"/>
                </a:lnTo>
                <a:lnTo>
                  <a:pt x="7755485" y="25672"/>
                </a:lnTo>
                <a:lnTo>
                  <a:pt x="7710590" y="6717"/>
                </a:lnTo>
                <a:lnTo>
                  <a:pt x="766064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554" y="2564129"/>
            <a:ext cx="7848600" cy="1127760"/>
          </a:xfrm>
          <a:custGeom>
            <a:avLst/>
            <a:gdLst/>
            <a:ahLst/>
            <a:cxnLst/>
            <a:rect l="l" t="t" r="r" b="b"/>
            <a:pathLst>
              <a:path w="7848600" h="1127760">
                <a:moveTo>
                  <a:pt x="0" y="187960"/>
                </a:moveTo>
                <a:lnTo>
                  <a:pt x="6713" y="138009"/>
                </a:lnTo>
                <a:lnTo>
                  <a:pt x="25661" y="93114"/>
                </a:lnTo>
                <a:lnTo>
                  <a:pt x="55051" y="55070"/>
                </a:lnTo>
                <a:lnTo>
                  <a:pt x="93091" y="25672"/>
                </a:lnTo>
                <a:lnTo>
                  <a:pt x="137991" y="6717"/>
                </a:lnTo>
                <a:lnTo>
                  <a:pt x="187959" y="0"/>
                </a:lnTo>
                <a:lnTo>
                  <a:pt x="7660640" y="0"/>
                </a:lnTo>
                <a:lnTo>
                  <a:pt x="7710590" y="6717"/>
                </a:lnTo>
                <a:lnTo>
                  <a:pt x="7755485" y="25672"/>
                </a:lnTo>
                <a:lnTo>
                  <a:pt x="7793529" y="55070"/>
                </a:lnTo>
                <a:lnTo>
                  <a:pt x="7822927" y="93114"/>
                </a:lnTo>
                <a:lnTo>
                  <a:pt x="7841882" y="138009"/>
                </a:lnTo>
                <a:lnTo>
                  <a:pt x="7848600" y="187960"/>
                </a:lnTo>
                <a:lnTo>
                  <a:pt x="7848600" y="939800"/>
                </a:lnTo>
                <a:lnTo>
                  <a:pt x="7841882" y="989750"/>
                </a:lnTo>
                <a:lnTo>
                  <a:pt x="7822927" y="1034645"/>
                </a:lnTo>
                <a:lnTo>
                  <a:pt x="7793529" y="1072689"/>
                </a:lnTo>
                <a:lnTo>
                  <a:pt x="7755485" y="1102087"/>
                </a:lnTo>
                <a:lnTo>
                  <a:pt x="7710590" y="1121042"/>
                </a:lnTo>
                <a:lnTo>
                  <a:pt x="7660640" y="1127760"/>
                </a:lnTo>
                <a:lnTo>
                  <a:pt x="187959" y="1127760"/>
                </a:lnTo>
                <a:lnTo>
                  <a:pt x="137991" y="1121042"/>
                </a:lnTo>
                <a:lnTo>
                  <a:pt x="93091" y="1102087"/>
                </a:lnTo>
                <a:lnTo>
                  <a:pt x="55051" y="1072689"/>
                </a:lnTo>
                <a:lnTo>
                  <a:pt x="25661" y="1034645"/>
                </a:lnTo>
                <a:lnTo>
                  <a:pt x="6713" y="989750"/>
                </a:lnTo>
                <a:lnTo>
                  <a:pt x="0" y="939800"/>
                </a:lnTo>
                <a:lnTo>
                  <a:pt x="0" y="18796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1822" y="2625344"/>
            <a:ext cx="4830445" cy="89725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1500" b="1" u="sng" spc="-8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Head</a:t>
            </a:r>
            <a:r>
              <a:rPr sz="1500" b="1" u="sng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500" b="1" u="sng" spc="-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Office</a:t>
            </a:r>
            <a:r>
              <a:rPr sz="1500" b="1" spc="-95" dirty="0">
                <a:latin typeface="Trebuchet MS"/>
                <a:cs typeface="Trebuchet MS"/>
              </a:rPr>
              <a:t>:</a:t>
            </a:r>
            <a:endParaRPr sz="15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sz="1500" spc="-85" dirty="0">
                <a:latin typeface="Arial"/>
                <a:cs typeface="Arial"/>
              </a:rPr>
              <a:t>B-508, </a:t>
            </a:r>
            <a:r>
              <a:rPr sz="1500" spc="-60" dirty="0">
                <a:latin typeface="Arial"/>
                <a:cs typeface="Arial"/>
              </a:rPr>
              <a:t>Neelkanth </a:t>
            </a:r>
            <a:r>
              <a:rPr sz="1500" spc="-110" dirty="0">
                <a:latin typeface="Arial"/>
                <a:cs typeface="Arial"/>
              </a:rPr>
              <a:t>Business </a:t>
            </a:r>
            <a:r>
              <a:rPr sz="1500" spc="-95" dirty="0">
                <a:latin typeface="Arial"/>
                <a:cs typeface="Arial"/>
              </a:rPr>
              <a:t>Park, </a:t>
            </a:r>
            <a:r>
              <a:rPr sz="1500" spc="-65" dirty="0">
                <a:latin typeface="Arial"/>
                <a:cs typeface="Arial"/>
              </a:rPr>
              <a:t>Vidyavihar </a:t>
            </a:r>
            <a:r>
              <a:rPr sz="1500" spc="-75" dirty="0">
                <a:latin typeface="Arial"/>
                <a:cs typeface="Arial"/>
              </a:rPr>
              <a:t>West,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0" dirty="0">
                <a:latin typeface="Arial"/>
                <a:cs typeface="Arial"/>
              </a:rPr>
              <a:t>Mumbai-86.</a:t>
            </a:r>
            <a:endParaRPr sz="15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500" spc="-90" dirty="0">
                <a:latin typeface="Arial"/>
                <a:cs typeface="Arial"/>
              </a:rPr>
              <a:t>Email </a:t>
            </a:r>
            <a:r>
              <a:rPr sz="1500" spc="-100" dirty="0">
                <a:latin typeface="Arial"/>
                <a:cs typeface="Arial"/>
              </a:rPr>
              <a:t>ID </a:t>
            </a:r>
            <a:r>
              <a:rPr sz="1500" spc="-20" dirty="0">
                <a:latin typeface="Arial"/>
                <a:cs typeface="Arial"/>
              </a:rPr>
              <a:t>: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lang="en-GB" sz="1500" spc="-85" dirty="0">
                <a:latin typeface="Arial"/>
                <a:cs typeface="Arial"/>
              </a:rPr>
              <a:t>Office@vnsco.in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162" y="153162"/>
            <a:ext cx="8763000" cy="6477000"/>
          </a:xfrm>
          <a:custGeom>
            <a:avLst/>
            <a:gdLst/>
            <a:ahLst/>
            <a:cxnLst/>
            <a:rect l="l" t="t" r="r" b="b"/>
            <a:pathLst>
              <a:path w="8763000" h="6477000">
                <a:moveTo>
                  <a:pt x="0" y="6477000"/>
                </a:moveTo>
                <a:lnTo>
                  <a:pt x="8763000" y="6477000"/>
                </a:lnTo>
                <a:lnTo>
                  <a:pt x="87630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28956">
            <a:solidFill>
              <a:srgbClr val="F7C1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spc="-110" dirty="0"/>
              <a:t>19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92748" y="6391224"/>
            <a:ext cx="2478405" cy="3751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US" sz="1400" spc="-90" dirty="0"/>
              <a:t>Vishal N Shah &amp; Co</a:t>
            </a:r>
            <a:r>
              <a:rPr lang="en-US" sz="1400" spc="-145" dirty="0"/>
              <a:t> </a:t>
            </a:r>
            <a:r>
              <a:rPr lang="en-US" sz="1400" spc="185" dirty="0"/>
              <a:t>–</a:t>
            </a:r>
            <a:r>
              <a:rPr lang="en-US" sz="1400" spc="-100" dirty="0"/>
              <a:t> </a:t>
            </a:r>
            <a:r>
              <a:rPr lang="en-US" sz="1400" spc="-40" dirty="0"/>
              <a:t>A</a:t>
            </a:r>
            <a:r>
              <a:rPr lang="en-US" sz="1400" spc="-105" dirty="0"/>
              <a:t> </a:t>
            </a:r>
            <a:r>
              <a:rPr lang="en-US" sz="1400" spc="-120" dirty="0"/>
              <a:t>Firm’s</a:t>
            </a:r>
            <a:r>
              <a:rPr lang="en-US" sz="1400" spc="-114" dirty="0"/>
              <a:t> </a:t>
            </a:r>
            <a:r>
              <a:rPr lang="en-US" sz="1400" spc="-80" dirty="0"/>
              <a:t>Presentation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1FA70BCB-A419-4134-9265-5E3F5BD3390D}"/>
              </a:ext>
            </a:extLst>
          </p:cNvPr>
          <p:cNvSpPr/>
          <p:nvPr/>
        </p:nvSpPr>
        <p:spPr>
          <a:xfrm>
            <a:off x="721868" y="4267200"/>
            <a:ext cx="7848600" cy="1127760"/>
          </a:xfrm>
          <a:custGeom>
            <a:avLst/>
            <a:gdLst/>
            <a:ahLst/>
            <a:cxnLst/>
            <a:rect l="l" t="t" r="r" b="b"/>
            <a:pathLst>
              <a:path w="7848600" h="1127760">
                <a:moveTo>
                  <a:pt x="7660640" y="0"/>
                </a:moveTo>
                <a:lnTo>
                  <a:pt x="187959" y="0"/>
                </a:lnTo>
                <a:lnTo>
                  <a:pt x="137991" y="6717"/>
                </a:lnTo>
                <a:lnTo>
                  <a:pt x="93091" y="25672"/>
                </a:lnTo>
                <a:lnTo>
                  <a:pt x="55051" y="55070"/>
                </a:lnTo>
                <a:lnTo>
                  <a:pt x="25661" y="93114"/>
                </a:lnTo>
                <a:lnTo>
                  <a:pt x="6713" y="138009"/>
                </a:lnTo>
                <a:lnTo>
                  <a:pt x="0" y="187960"/>
                </a:lnTo>
                <a:lnTo>
                  <a:pt x="0" y="939800"/>
                </a:lnTo>
                <a:lnTo>
                  <a:pt x="6713" y="989750"/>
                </a:lnTo>
                <a:lnTo>
                  <a:pt x="25661" y="1034645"/>
                </a:lnTo>
                <a:lnTo>
                  <a:pt x="55051" y="1072689"/>
                </a:lnTo>
                <a:lnTo>
                  <a:pt x="93091" y="1102087"/>
                </a:lnTo>
                <a:lnTo>
                  <a:pt x="137991" y="1121042"/>
                </a:lnTo>
                <a:lnTo>
                  <a:pt x="187959" y="1127760"/>
                </a:lnTo>
                <a:lnTo>
                  <a:pt x="7660640" y="1127760"/>
                </a:lnTo>
                <a:lnTo>
                  <a:pt x="7710590" y="1121042"/>
                </a:lnTo>
                <a:lnTo>
                  <a:pt x="7755485" y="1102087"/>
                </a:lnTo>
                <a:lnTo>
                  <a:pt x="7793529" y="1072689"/>
                </a:lnTo>
                <a:lnTo>
                  <a:pt x="7822927" y="1034645"/>
                </a:lnTo>
                <a:lnTo>
                  <a:pt x="7841882" y="989750"/>
                </a:lnTo>
                <a:lnTo>
                  <a:pt x="7848600" y="939800"/>
                </a:lnTo>
                <a:lnTo>
                  <a:pt x="7848600" y="187960"/>
                </a:lnTo>
                <a:lnTo>
                  <a:pt x="7841882" y="138009"/>
                </a:lnTo>
                <a:lnTo>
                  <a:pt x="7822927" y="93114"/>
                </a:lnTo>
                <a:lnTo>
                  <a:pt x="7793529" y="55070"/>
                </a:lnTo>
                <a:lnTo>
                  <a:pt x="7755485" y="25672"/>
                </a:lnTo>
                <a:lnTo>
                  <a:pt x="7710590" y="6717"/>
                </a:lnTo>
                <a:lnTo>
                  <a:pt x="766064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r>
              <a:rPr lang="en-GB" dirty="0"/>
              <a:t>                                                          </a:t>
            </a:r>
          </a:p>
          <a:p>
            <a:r>
              <a:rPr lang="en-GB" dirty="0"/>
              <a:t>                                                               </a:t>
            </a:r>
            <a:r>
              <a:rPr lang="en-GB" u="sng" dirty="0"/>
              <a:t>Dubai Office</a:t>
            </a:r>
          </a:p>
          <a:p>
            <a:r>
              <a:rPr lang="en-GB"/>
              <a:t>                 Plot </a:t>
            </a:r>
            <a:r>
              <a:rPr lang="en-GB" dirty="0"/>
              <a:t>No – 562, Office </a:t>
            </a:r>
            <a:r>
              <a:rPr lang="en-GB"/>
              <a:t>No – FL4-33, Sony </a:t>
            </a:r>
            <a:r>
              <a:rPr lang="en-GB" dirty="0"/>
              <a:t>Building, Al Raffa,  Dubai UAE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583" y="1802892"/>
            <a:ext cx="7949183" cy="1699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4162" y="1829561"/>
            <a:ext cx="7848600" cy="1598930"/>
          </a:xfrm>
          <a:custGeom>
            <a:avLst/>
            <a:gdLst/>
            <a:ahLst/>
            <a:cxnLst/>
            <a:rect l="l" t="t" r="r" b="b"/>
            <a:pathLst>
              <a:path w="7848600" h="1598929">
                <a:moveTo>
                  <a:pt x="7582154" y="0"/>
                </a:moveTo>
                <a:lnTo>
                  <a:pt x="266458" y="0"/>
                </a:lnTo>
                <a:lnTo>
                  <a:pt x="218560" y="4291"/>
                </a:lnTo>
                <a:lnTo>
                  <a:pt x="173479" y="16665"/>
                </a:lnTo>
                <a:lnTo>
                  <a:pt x="131968" y="36369"/>
                </a:lnTo>
                <a:lnTo>
                  <a:pt x="94780" y="62651"/>
                </a:lnTo>
                <a:lnTo>
                  <a:pt x="62665" y="94762"/>
                </a:lnTo>
                <a:lnTo>
                  <a:pt x="36377" y="131948"/>
                </a:lnTo>
                <a:lnTo>
                  <a:pt x="16669" y="173458"/>
                </a:lnTo>
                <a:lnTo>
                  <a:pt x="4292" y="218541"/>
                </a:lnTo>
                <a:lnTo>
                  <a:pt x="0" y="266446"/>
                </a:lnTo>
                <a:lnTo>
                  <a:pt x="0" y="1332229"/>
                </a:lnTo>
                <a:lnTo>
                  <a:pt x="4292" y="1380134"/>
                </a:lnTo>
                <a:lnTo>
                  <a:pt x="16669" y="1425217"/>
                </a:lnTo>
                <a:lnTo>
                  <a:pt x="36377" y="1466727"/>
                </a:lnTo>
                <a:lnTo>
                  <a:pt x="62665" y="1503913"/>
                </a:lnTo>
                <a:lnTo>
                  <a:pt x="94780" y="1536024"/>
                </a:lnTo>
                <a:lnTo>
                  <a:pt x="131968" y="1562306"/>
                </a:lnTo>
                <a:lnTo>
                  <a:pt x="173479" y="1582010"/>
                </a:lnTo>
                <a:lnTo>
                  <a:pt x="218560" y="1594384"/>
                </a:lnTo>
                <a:lnTo>
                  <a:pt x="266458" y="1598676"/>
                </a:lnTo>
                <a:lnTo>
                  <a:pt x="7582154" y="1598676"/>
                </a:lnTo>
                <a:lnTo>
                  <a:pt x="7630058" y="1594384"/>
                </a:lnTo>
                <a:lnTo>
                  <a:pt x="7675141" y="1582010"/>
                </a:lnTo>
                <a:lnTo>
                  <a:pt x="7716651" y="1562306"/>
                </a:lnTo>
                <a:lnTo>
                  <a:pt x="7753837" y="1536024"/>
                </a:lnTo>
                <a:lnTo>
                  <a:pt x="7785948" y="1503913"/>
                </a:lnTo>
                <a:lnTo>
                  <a:pt x="7812230" y="1466727"/>
                </a:lnTo>
                <a:lnTo>
                  <a:pt x="7831934" y="1425217"/>
                </a:lnTo>
                <a:lnTo>
                  <a:pt x="7844308" y="1380134"/>
                </a:lnTo>
                <a:lnTo>
                  <a:pt x="7848600" y="1332229"/>
                </a:lnTo>
                <a:lnTo>
                  <a:pt x="7848600" y="266446"/>
                </a:lnTo>
                <a:lnTo>
                  <a:pt x="7844308" y="218541"/>
                </a:lnTo>
                <a:lnTo>
                  <a:pt x="7831934" y="173458"/>
                </a:lnTo>
                <a:lnTo>
                  <a:pt x="7812230" y="131948"/>
                </a:lnTo>
                <a:lnTo>
                  <a:pt x="7785948" y="94762"/>
                </a:lnTo>
                <a:lnTo>
                  <a:pt x="7753837" y="62651"/>
                </a:lnTo>
                <a:lnTo>
                  <a:pt x="7716651" y="36369"/>
                </a:lnTo>
                <a:lnTo>
                  <a:pt x="7675141" y="16665"/>
                </a:lnTo>
                <a:lnTo>
                  <a:pt x="7630058" y="4291"/>
                </a:lnTo>
                <a:lnTo>
                  <a:pt x="7582154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162" y="1829561"/>
            <a:ext cx="7848600" cy="1598930"/>
          </a:xfrm>
          <a:custGeom>
            <a:avLst/>
            <a:gdLst/>
            <a:ahLst/>
            <a:cxnLst/>
            <a:rect l="l" t="t" r="r" b="b"/>
            <a:pathLst>
              <a:path w="7848600" h="1598929">
                <a:moveTo>
                  <a:pt x="0" y="266446"/>
                </a:moveTo>
                <a:lnTo>
                  <a:pt x="4292" y="218541"/>
                </a:lnTo>
                <a:lnTo>
                  <a:pt x="16669" y="173458"/>
                </a:lnTo>
                <a:lnTo>
                  <a:pt x="36377" y="131948"/>
                </a:lnTo>
                <a:lnTo>
                  <a:pt x="62665" y="94762"/>
                </a:lnTo>
                <a:lnTo>
                  <a:pt x="94780" y="62651"/>
                </a:lnTo>
                <a:lnTo>
                  <a:pt x="131968" y="36369"/>
                </a:lnTo>
                <a:lnTo>
                  <a:pt x="173479" y="16665"/>
                </a:lnTo>
                <a:lnTo>
                  <a:pt x="218560" y="4291"/>
                </a:lnTo>
                <a:lnTo>
                  <a:pt x="266458" y="0"/>
                </a:lnTo>
                <a:lnTo>
                  <a:pt x="7582154" y="0"/>
                </a:lnTo>
                <a:lnTo>
                  <a:pt x="7630058" y="4291"/>
                </a:lnTo>
                <a:lnTo>
                  <a:pt x="7675141" y="16665"/>
                </a:lnTo>
                <a:lnTo>
                  <a:pt x="7716651" y="36369"/>
                </a:lnTo>
                <a:lnTo>
                  <a:pt x="7753837" y="62651"/>
                </a:lnTo>
                <a:lnTo>
                  <a:pt x="7785948" y="94762"/>
                </a:lnTo>
                <a:lnTo>
                  <a:pt x="7812230" y="131948"/>
                </a:lnTo>
                <a:lnTo>
                  <a:pt x="7831934" y="173458"/>
                </a:lnTo>
                <a:lnTo>
                  <a:pt x="7844308" y="218541"/>
                </a:lnTo>
                <a:lnTo>
                  <a:pt x="7848600" y="266446"/>
                </a:lnTo>
                <a:lnTo>
                  <a:pt x="7848600" y="1332229"/>
                </a:lnTo>
                <a:lnTo>
                  <a:pt x="7844308" y="1380134"/>
                </a:lnTo>
                <a:lnTo>
                  <a:pt x="7831934" y="1425217"/>
                </a:lnTo>
                <a:lnTo>
                  <a:pt x="7812230" y="1466727"/>
                </a:lnTo>
                <a:lnTo>
                  <a:pt x="7785948" y="1503913"/>
                </a:lnTo>
                <a:lnTo>
                  <a:pt x="7753837" y="1536024"/>
                </a:lnTo>
                <a:lnTo>
                  <a:pt x="7716651" y="1562306"/>
                </a:lnTo>
                <a:lnTo>
                  <a:pt x="7675141" y="1582010"/>
                </a:lnTo>
                <a:lnTo>
                  <a:pt x="7630058" y="1594384"/>
                </a:lnTo>
                <a:lnTo>
                  <a:pt x="7582154" y="1598676"/>
                </a:lnTo>
                <a:lnTo>
                  <a:pt x="266458" y="1598676"/>
                </a:lnTo>
                <a:lnTo>
                  <a:pt x="218560" y="1594384"/>
                </a:lnTo>
                <a:lnTo>
                  <a:pt x="173479" y="1582010"/>
                </a:lnTo>
                <a:lnTo>
                  <a:pt x="131968" y="1562306"/>
                </a:lnTo>
                <a:lnTo>
                  <a:pt x="94780" y="1536024"/>
                </a:lnTo>
                <a:lnTo>
                  <a:pt x="62665" y="1503913"/>
                </a:lnTo>
                <a:lnTo>
                  <a:pt x="36377" y="1466727"/>
                </a:lnTo>
                <a:lnTo>
                  <a:pt x="16669" y="1425217"/>
                </a:lnTo>
                <a:lnTo>
                  <a:pt x="4292" y="1380134"/>
                </a:lnTo>
                <a:lnTo>
                  <a:pt x="0" y="1332229"/>
                </a:lnTo>
                <a:lnTo>
                  <a:pt x="0" y="26644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22345" y="2305304"/>
            <a:ext cx="18719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Thank</a:t>
            </a:r>
            <a:r>
              <a:rPr spc="-335" dirty="0"/>
              <a:t> </a:t>
            </a:r>
            <a:r>
              <a:rPr spc="-295" dirty="0"/>
              <a:t>You</a:t>
            </a:r>
          </a:p>
        </p:txBody>
      </p:sp>
      <p:sp>
        <p:nvSpPr>
          <p:cNvPr id="6" name="object 6"/>
          <p:cNvSpPr/>
          <p:nvPr/>
        </p:nvSpPr>
        <p:spPr>
          <a:xfrm>
            <a:off x="153162" y="153162"/>
            <a:ext cx="8763000" cy="6477000"/>
          </a:xfrm>
          <a:custGeom>
            <a:avLst/>
            <a:gdLst/>
            <a:ahLst/>
            <a:cxnLst/>
            <a:rect l="l" t="t" r="r" b="b"/>
            <a:pathLst>
              <a:path w="8763000" h="6477000">
                <a:moveTo>
                  <a:pt x="0" y="6477000"/>
                </a:moveTo>
                <a:lnTo>
                  <a:pt x="8763000" y="6477000"/>
                </a:lnTo>
                <a:lnTo>
                  <a:pt x="87630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28956">
            <a:solidFill>
              <a:srgbClr val="F7C1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spc="-110" dirty="0"/>
              <a:t>20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362" y="305561"/>
            <a:ext cx="4267200" cy="685800"/>
          </a:xfrm>
          <a:custGeom>
            <a:avLst/>
            <a:gdLst/>
            <a:ahLst/>
            <a:cxnLst/>
            <a:rect l="l" t="t" r="r" b="b"/>
            <a:pathLst>
              <a:path w="4267200" h="685800">
                <a:moveTo>
                  <a:pt x="4152900" y="0"/>
                </a:moveTo>
                <a:lnTo>
                  <a:pt x="114300" y="0"/>
                </a:lnTo>
                <a:lnTo>
                  <a:pt x="69806" y="8983"/>
                </a:lnTo>
                <a:lnTo>
                  <a:pt x="33475" y="33480"/>
                </a:lnTo>
                <a:lnTo>
                  <a:pt x="8981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1" y="615987"/>
                </a:lnTo>
                <a:lnTo>
                  <a:pt x="33475" y="652319"/>
                </a:lnTo>
                <a:lnTo>
                  <a:pt x="69806" y="676816"/>
                </a:lnTo>
                <a:lnTo>
                  <a:pt x="114300" y="685800"/>
                </a:lnTo>
                <a:lnTo>
                  <a:pt x="4152900" y="685800"/>
                </a:lnTo>
                <a:lnTo>
                  <a:pt x="4197387" y="676816"/>
                </a:lnTo>
                <a:lnTo>
                  <a:pt x="4233719" y="652319"/>
                </a:lnTo>
                <a:lnTo>
                  <a:pt x="4258216" y="615987"/>
                </a:lnTo>
                <a:lnTo>
                  <a:pt x="4267200" y="571500"/>
                </a:lnTo>
                <a:lnTo>
                  <a:pt x="4267200" y="114300"/>
                </a:lnTo>
                <a:lnTo>
                  <a:pt x="4258216" y="69812"/>
                </a:lnTo>
                <a:lnTo>
                  <a:pt x="4233719" y="33480"/>
                </a:lnTo>
                <a:lnTo>
                  <a:pt x="4197387" y="8983"/>
                </a:lnTo>
                <a:lnTo>
                  <a:pt x="41529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362" y="305561"/>
            <a:ext cx="4267200" cy="685800"/>
          </a:xfrm>
          <a:custGeom>
            <a:avLst/>
            <a:gdLst/>
            <a:ahLst/>
            <a:cxnLst/>
            <a:rect l="l" t="t" r="r" b="b"/>
            <a:pathLst>
              <a:path w="4267200" h="685800">
                <a:moveTo>
                  <a:pt x="0" y="114300"/>
                </a:moveTo>
                <a:lnTo>
                  <a:pt x="8981" y="69812"/>
                </a:lnTo>
                <a:lnTo>
                  <a:pt x="33475" y="33480"/>
                </a:lnTo>
                <a:lnTo>
                  <a:pt x="69806" y="8983"/>
                </a:lnTo>
                <a:lnTo>
                  <a:pt x="114300" y="0"/>
                </a:lnTo>
                <a:lnTo>
                  <a:pt x="4152900" y="0"/>
                </a:lnTo>
                <a:lnTo>
                  <a:pt x="4197387" y="8983"/>
                </a:lnTo>
                <a:lnTo>
                  <a:pt x="4233719" y="33480"/>
                </a:lnTo>
                <a:lnTo>
                  <a:pt x="4258216" y="69812"/>
                </a:lnTo>
                <a:lnTo>
                  <a:pt x="4267200" y="114300"/>
                </a:lnTo>
                <a:lnTo>
                  <a:pt x="4267200" y="571500"/>
                </a:lnTo>
                <a:lnTo>
                  <a:pt x="4258216" y="615987"/>
                </a:lnTo>
                <a:lnTo>
                  <a:pt x="4233719" y="652319"/>
                </a:lnTo>
                <a:lnTo>
                  <a:pt x="4197387" y="676816"/>
                </a:lnTo>
                <a:lnTo>
                  <a:pt x="4152900" y="685800"/>
                </a:lnTo>
                <a:lnTo>
                  <a:pt x="114300" y="685800"/>
                </a:lnTo>
                <a:lnTo>
                  <a:pt x="69806" y="676816"/>
                </a:lnTo>
                <a:lnTo>
                  <a:pt x="33475" y="652319"/>
                </a:lnTo>
                <a:lnTo>
                  <a:pt x="8981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8923" y="440182"/>
            <a:ext cx="97409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/>
              <a:t>Mis</a:t>
            </a:r>
            <a:r>
              <a:rPr sz="2300" spc="10" dirty="0"/>
              <a:t>s</a:t>
            </a:r>
            <a:r>
              <a:rPr sz="2300" spc="-105" dirty="0"/>
              <a:t>ion</a:t>
            </a:r>
            <a:endParaRPr sz="2300"/>
          </a:p>
        </p:txBody>
      </p:sp>
      <p:sp>
        <p:nvSpPr>
          <p:cNvPr id="5" name="object 5"/>
          <p:cNvSpPr/>
          <p:nvPr/>
        </p:nvSpPr>
        <p:spPr>
          <a:xfrm>
            <a:off x="610362" y="2896361"/>
            <a:ext cx="7848600" cy="2438400"/>
          </a:xfrm>
          <a:custGeom>
            <a:avLst/>
            <a:gdLst/>
            <a:ahLst/>
            <a:cxnLst/>
            <a:rect l="l" t="t" r="r" b="b"/>
            <a:pathLst>
              <a:path w="7848600" h="2438400">
                <a:moveTo>
                  <a:pt x="7442200" y="0"/>
                </a:moveTo>
                <a:lnTo>
                  <a:pt x="406400" y="0"/>
                </a:lnTo>
                <a:lnTo>
                  <a:pt x="359005" y="2734"/>
                </a:lnTo>
                <a:lnTo>
                  <a:pt x="313216" y="10735"/>
                </a:lnTo>
                <a:lnTo>
                  <a:pt x="269338" y="23696"/>
                </a:lnTo>
                <a:lnTo>
                  <a:pt x="227676" y="41313"/>
                </a:lnTo>
                <a:lnTo>
                  <a:pt x="188534" y="63281"/>
                </a:lnTo>
                <a:lnTo>
                  <a:pt x="152218" y="89293"/>
                </a:lnTo>
                <a:lnTo>
                  <a:pt x="119032" y="119046"/>
                </a:lnTo>
                <a:lnTo>
                  <a:pt x="89281" y="152234"/>
                </a:lnTo>
                <a:lnTo>
                  <a:pt x="63271" y="188551"/>
                </a:lnTo>
                <a:lnTo>
                  <a:pt x="41307" y="227692"/>
                </a:lnTo>
                <a:lnTo>
                  <a:pt x="23692" y="269353"/>
                </a:lnTo>
                <a:lnTo>
                  <a:pt x="10733" y="313228"/>
                </a:lnTo>
                <a:lnTo>
                  <a:pt x="2734" y="359012"/>
                </a:lnTo>
                <a:lnTo>
                  <a:pt x="0" y="406400"/>
                </a:lnTo>
                <a:lnTo>
                  <a:pt x="0" y="2032000"/>
                </a:lnTo>
                <a:lnTo>
                  <a:pt x="2734" y="2079387"/>
                </a:lnTo>
                <a:lnTo>
                  <a:pt x="10733" y="2125171"/>
                </a:lnTo>
                <a:lnTo>
                  <a:pt x="23692" y="2169046"/>
                </a:lnTo>
                <a:lnTo>
                  <a:pt x="41307" y="2210707"/>
                </a:lnTo>
                <a:lnTo>
                  <a:pt x="63271" y="2249848"/>
                </a:lnTo>
                <a:lnTo>
                  <a:pt x="89281" y="2286165"/>
                </a:lnTo>
                <a:lnTo>
                  <a:pt x="119032" y="2319353"/>
                </a:lnTo>
                <a:lnTo>
                  <a:pt x="152218" y="2349106"/>
                </a:lnTo>
                <a:lnTo>
                  <a:pt x="188534" y="2375118"/>
                </a:lnTo>
                <a:lnTo>
                  <a:pt x="227676" y="2397086"/>
                </a:lnTo>
                <a:lnTo>
                  <a:pt x="269338" y="2414703"/>
                </a:lnTo>
                <a:lnTo>
                  <a:pt x="313216" y="2427664"/>
                </a:lnTo>
                <a:lnTo>
                  <a:pt x="359005" y="2435665"/>
                </a:lnTo>
                <a:lnTo>
                  <a:pt x="406400" y="2438400"/>
                </a:lnTo>
                <a:lnTo>
                  <a:pt x="7442200" y="2438400"/>
                </a:lnTo>
                <a:lnTo>
                  <a:pt x="7489587" y="2435665"/>
                </a:lnTo>
                <a:lnTo>
                  <a:pt x="7535371" y="2427664"/>
                </a:lnTo>
                <a:lnTo>
                  <a:pt x="7579246" y="2414703"/>
                </a:lnTo>
                <a:lnTo>
                  <a:pt x="7620907" y="2397086"/>
                </a:lnTo>
                <a:lnTo>
                  <a:pt x="7660048" y="2375118"/>
                </a:lnTo>
                <a:lnTo>
                  <a:pt x="7696365" y="2349106"/>
                </a:lnTo>
                <a:lnTo>
                  <a:pt x="7729553" y="2319353"/>
                </a:lnTo>
                <a:lnTo>
                  <a:pt x="7759306" y="2286165"/>
                </a:lnTo>
                <a:lnTo>
                  <a:pt x="7785318" y="2249848"/>
                </a:lnTo>
                <a:lnTo>
                  <a:pt x="7807286" y="2210707"/>
                </a:lnTo>
                <a:lnTo>
                  <a:pt x="7824903" y="2169046"/>
                </a:lnTo>
                <a:lnTo>
                  <a:pt x="7837864" y="2125171"/>
                </a:lnTo>
                <a:lnTo>
                  <a:pt x="7845865" y="2079387"/>
                </a:lnTo>
                <a:lnTo>
                  <a:pt x="7848600" y="2032000"/>
                </a:lnTo>
                <a:lnTo>
                  <a:pt x="7848600" y="406400"/>
                </a:lnTo>
                <a:lnTo>
                  <a:pt x="7845865" y="359012"/>
                </a:lnTo>
                <a:lnTo>
                  <a:pt x="7837864" y="313228"/>
                </a:lnTo>
                <a:lnTo>
                  <a:pt x="7824903" y="269353"/>
                </a:lnTo>
                <a:lnTo>
                  <a:pt x="7807286" y="227692"/>
                </a:lnTo>
                <a:lnTo>
                  <a:pt x="7785318" y="188551"/>
                </a:lnTo>
                <a:lnTo>
                  <a:pt x="7759306" y="152234"/>
                </a:lnTo>
                <a:lnTo>
                  <a:pt x="7729553" y="119046"/>
                </a:lnTo>
                <a:lnTo>
                  <a:pt x="7696365" y="89293"/>
                </a:lnTo>
                <a:lnTo>
                  <a:pt x="7660048" y="63281"/>
                </a:lnTo>
                <a:lnTo>
                  <a:pt x="7620907" y="41313"/>
                </a:lnTo>
                <a:lnTo>
                  <a:pt x="7579246" y="23696"/>
                </a:lnTo>
                <a:lnTo>
                  <a:pt x="7535371" y="10735"/>
                </a:lnTo>
                <a:lnTo>
                  <a:pt x="7489587" y="2734"/>
                </a:lnTo>
                <a:lnTo>
                  <a:pt x="744220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362" y="2896361"/>
            <a:ext cx="7848600" cy="2438400"/>
          </a:xfrm>
          <a:custGeom>
            <a:avLst/>
            <a:gdLst/>
            <a:ahLst/>
            <a:cxnLst/>
            <a:rect l="l" t="t" r="r" b="b"/>
            <a:pathLst>
              <a:path w="7848600" h="2438400">
                <a:moveTo>
                  <a:pt x="0" y="406400"/>
                </a:moveTo>
                <a:lnTo>
                  <a:pt x="2734" y="359012"/>
                </a:lnTo>
                <a:lnTo>
                  <a:pt x="10733" y="313228"/>
                </a:lnTo>
                <a:lnTo>
                  <a:pt x="23692" y="269353"/>
                </a:lnTo>
                <a:lnTo>
                  <a:pt x="41307" y="227692"/>
                </a:lnTo>
                <a:lnTo>
                  <a:pt x="63271" y="188551"/>
                </a:lnTo>
                <a:lnTo>
                  <a:pt x="89281" y="152234"/>
                </a:lnTo>
                <a:lnTo>
                  <a:pt x="119032" y="119046"/>
                </a:lnTo>
                <a:lnTo>
                  <a:pt x="152218" y="89293"/>
                </a:lnTo>
                <a:lnTo>
                  <a:pt x="188534" y="63281"/>
                </a:lnTo>
                <a:lnTo>
                  <a:pt x="227676" y="41313"/>
                </a:lnTo>
                <a:lnTo>
                  <a:pt x="269338" y="23696"/>
                </a:lnTo>
                <a:lnTo>
                  <a:pt x="313216" y="10735"/>
                </a:lnTo>
                <a:lnTo>
                  <a:pt x="359005" y="2734"/>
                </a:lnTo>
                <a:lnTo>
                  <a:pt x="406400" y="0"/>
                </a:lnTo>
                <a:lnTo>
                  <a:pt x="7442200" y="0"/>
                </a:lnTo>
                <a:lnTo>
                  <a:pt x="7489587" y="2734"/>
                </a:lnTo>
                <a:lnTo>
                  <a:pt x="7535371" y="10735"/>
                </a:lnTo>
                <a:lnTo>
                  <a:pt x="7579246" y="23696"/>
                </a:lnTo>
                <a:lnTo>
                  <a:pt x="7620907" y="41313"/>
                </a:lnTo>
                <a:lnTo>
                  <a:pt x="7660048" y="63281"/>
                </a:lnTo>
                <a:lnTo>
                  <a:pt x="7696365" y="89293"/>
                </a:lnTo>
                <a:lnTo>
                  <a:pt x="7729553" y="119046"/>
                </a:lnTo>
                <a:lnTo>
                  <a:pt x="7759306" y="152234"/>
                </a:lnTo>
                <a:lnTo>
                  <a:pt x="7785318" y="188551"/>
                </a:lnTo>
                <a:lnTo>
                  <a:pt x="7807286" y="227692"/>
                </a:lnTo>
                <a:lnTo>
                  <a:pt x="7824903" y="269353"/>
                </a:lnTo>
                <a:lnTo>
                  <a:pt x="7837864" y="313228"/>
                </a:lnTo>
                <a:lnTo>
                  <a:pt x="7845865" y="359012"/>
                </a:lnTo>
                <a:lnTo>
                  <a:pt x="7848600" y="406400"/>
                </a:lnTo>
                <a:lnTo>
                  <a:pt x="7848600" y="2032000"/>
                </a:lnTo>
                <a:lnTo>
                  <a:pt x="7845865" y="2079387"/>
                </a:lnTo>
                <a:lnTo>
                  <a:pt x="7837864" y="2125171"/>
                </a:lnTo>
                <a:lnTo>
                  <a:pt x="7824903" y="2169046"/>
                </a:lnTo>
                <a:lnTo>
                  <a:pt x="7807286" y="2210707"/>
                </a:lnTo>
                <a:lnTo>
                  <a:pt x="7785318" y="2249848"/>
                </a:lnTo>
                <a:lnTo>
                  <a:pt x="7759306" y="2286165"/>
                </a:lnTo>
                <a:lnTo>
                  <a:pt x="7729553" y="2319353"/>
                </a:lnTo>
                <a:lnTo>
                  <a:pt x="7696365" y="2349106"/>
                </a:lnTo>
                <a:lnTo>
                  <a:pt x="7660048" y="2375118"/>
                </a:lnTo>
                <a:lnTo>
                  <a:pt x="7620907" y="2397086"/>
                </a:lnTo>
                <a:lnTo>
                  <a:pt x="7579246" y="2414703"/>
                </a:lnTo>
                <a:lnTo>
                  <a:pt x="7535371" y="2427664"/>
                </a:lnTo>
                <a:lnTo>
                  <a:pt x="7489587" y="2435665"/>
                </a:lnTo>
                <a:lnTo>
                  <a:pt x="7442200" y="2438400"/>
                </a:lnTo>
                <a:lnTo>
                  <a:pt x="406400" y="2438400"/>
                </a:lnTo>
                <a:lnTo>
                  <a:pt x="359005" y="2435665"/>
                </a:lnTo>
                <a:lnTo>
                  <a:pt x="313216" y="2427664"/>
                </a:lnTo>
                <a:lnTo>
                  <a:pt x="269338" y="2414703"/>
                </a:lnTo>
                <a:lnTo>
                  <a:pt x="227676" y="2397086"/>
                </a:lnTo>
                <a:lnTo>
                  <a:pt x="188534" y="2375118"/>
                </a:lnTo>
                <a:lnTo>
                  <a:pt x="152218" y="2349106"/>
                </a:lnTo>
                <a:lnTo>
                  <a:pt x="119032" y="2319353"/>
                </a:lnTo>
                <a:lnTo>
                  <a:pt x="89281" y="2286165"/>
                </a:lnTo>
                <a:lnTo>
                  <a:pt x="63271" y="2249848"/>
                </a:lnTo>
                <a:lnTo>
                  <a:pt x="41307" y="2210707"/>
                </a:lnTo>
                <a:lnTo>
                  <a:pt x="23692" y="2169046"/>
                </a:lnTo>
                <a:lnTo>
                  <a:pt x="10733" y="2125171"/>
                </a:lnTo>
                <a:lnTo>
                  <a:pt x="2734" y="2079387"/>
                </a:lnTo>
                <a:lnTo>
                  <a:pt x="0" y="2032000"/>
                </a:lnTo>
                <a:lnTo>
                  <a:pt x="0" y="406400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7783" y="1345691"/>
            <a:ext cx="7949183" cy="1319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691" y="1392936"/>
            <a:ext cx="7894320" cy="1103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362" y="1372361"/>
            <a:ext cx="7848600" cy="1219200"/>
          </a:xfrm>
          <a:custGeom>
            <a:avLst/>
            <a:gdLst/>
            <a:ahLst/>
            <a:cxnLst/>
            <a:rect l="l" t="t" r="r" b="b"/>
            <a:pathLst>
              <a:path w="7848600" h="1219200">
                <a:moveTo>
                  <a:pt x="7645400" y="0"/>
                </a:moveTo>
                <a:lnTo>
                  <a:pt x="203200" y="0"/>
                </a:lnTo>
                <a:lnTo>
                  <a:pt x="156610" y="5364"/>
                </a:lnTo>
                <a:lnTo>
                  <a:pt x="113840" y="20645"/>
                </a:lnTo>
                <a:lnTo>
                  <a:pt x="76111" y="44626"/>
                </a:lnTo>
                <a:lnTo>
                  <a:pt x="44642" y="76090"/>
                </a:lnTo>
                <a:lnTo>
                  <a:pt x="20654" y="113818"/>
                </a:lnTo>
                <a:lnTo>
                  <a:pt x="5367" y="156594"/>
                </a:lnTo>
                <a:lnTo>
                  <a:pt x="0" y="203200"/>
                </a:lnTo>
                <a:lnTo>
                  <a:pt x="0" y="1016000"/>
                </a:lnTo>
                <a:lnTo>
                  <a:pt x="5367" y="1062605"/>
                </a:lnTo>
                <a:lnTo>
                  <a:pt x="20654" y="1105381"/>
                </a:lnTo>
                <a:lnTo>
                  <a:pt x="44642" y="1143109"/>
                </a:lnTo>
                <a:lnTo>
                  <a:pt x="76111" y="1174573"/>
                </a:lnTo>
                <a:lnTo>
                  <a:pt x="113840" y="1198554"/>
                </a:lnTo>
                <a:lnTo>
                  <a:pt x="156610" y="1213835"/>
                </a:lnTo>
                <a:lnTo>
                  <a:pt x="203200" y="1219200"/>
                </a:lnTo>
                <a:lnTo>
                  <a:pt x="7645400" y="1219200"/>
                </a:lnTo>
                <a:lnTo>
                  <a:pt x="7692005" y="1213835"/>
                </a:lnTo>
                <a:lnTo>
                  <a:pt x="7734781" y="1198554"/>
                </a:lnTo>
                <a:lnTo>
                  <a:pt x="7772509" y="1174573"/>
                </a:lnTo>
                <a:lnTo>
                  <a:pt x="7803973" y="1143109"/>
                </a:lnTo>
                <a:lnTo>
                  <a:pt x="7827954" y="1105381"/>
                </a:lnTo>
                <a:lnTo>
                  <a:pt x="7843235" y="1062605"/>
                </a:lnTo>
                <a:lnTo>
                  <a:pt x="7848600" y="1016000"/>
                </a:lnTo>
                <a:lnTo>
                  <a:pt x="7848600" y="203200"/>
                </a:lnTo>
                <a:lnTo>
                  <a:pt x="7843235" y="156594"/>
                </a:lnTo>
                <a:lnTo>
                  <a:pt x="7827954" y="113818"/>
                </a:lnTo>
                <a:lnTo>
                  <a:pt x="7803973" y="76090"/>
                </a:lnTo>
                <a:lnTo>
                  <a:pt x="7772509" y="44626"/>
                </a:lnTo>
                <a:lnTo>
                  <a:pt x="7734781" y="20645"/>
                </a:lnTo>
                <a:lnTo>
                  <a:pt x="7692005" y="5364"/>
                </a:lnTo>
                <a:lnTo>
                  <a:pt x="764540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362" y="1372361"/>
            <a:ext cx="7848600" cy="1219200"/>
          </a:xfrm>
          <a:custGeom>
            <a:avLst/>
            <a:gdLst/>
            <a:ahLst/>
            <a:cxnLst/>
            <a:rect l="l" t="t" r="r" b="b"/>
            <a:pathLst>
              <a:path w="7848600" h="1219200">
                <a:moveTo>
                  <a:pt x="0" y="203200"/>
                </a:moveTo>
                <a:lnTo>
                  <a:pt x="5367" y="156594"/>
                </a:lnTo>
                <a:lnTo>
                  <a:pt x="20654" y="113818"/>
                </a:lnTo>
                <a:lnTo>
                  <a:pt x="44642" y="76090"/>
                </a:lnTo>
                <a:lnTo>
                  <a:pt x="76111" y="44626"/>
                </a:lnTo>
                <a:lnTo>
                  <a:pt x="113840" y="20645"/>
                </a:lnTo>
                <a:lnTo>
                  <a:pt x="156610" y="5364"/>
                </a:lnTo>
                <a:lnTo>
                  <a:pt x="203200" y="0"/>
                </a:lnTo>
                <a:lnTo>
                  <a:pt x="7645400" y="0"/>
                </a:lnTo>
                <a:lnTo>
                  <a:pt x="7692005" y="5364"/>
                </a:lnTo>
                <a:lnTo>
                  <a:pt x="7734781" y="20645"/>
                </a:lnTo>
                <a:lnTo>
                  <a:pt x="7772509" y="44626"/>
                </a:lnTo>
                <a:lnTo>
                  <a:pt x="7803973" y="76090"/>
                </a:lnTo>
                <a:lnTo>
                  <a:pt x="7827954" y="113818"/>
                </a:lnTo>
                <a:lnTo>
                  <a:pt x="7843235" y="156594"/>
                </a:lnTo>
                <a:lnTo>
                  <a:pt x="7848600" y="203200"/>
                </a:lnTo>
                <a:lnTo>
                  <a:pt x="7848600" y="1016000"/>
                </a:lnTo>
                <a:lnTo>
                  <a:pt x="7843235" y="1062605"/>
                </a:lnTo>
                <a:lnTo>
                  <a:pt x="7827954" y="1105381"/>
                </a:lnTo>
                <a:lnTo>
                  <a:pt x="7803973" y="1143109"/>
                </a:lnTo>
                <a:lnTo>
                  <a:pt x="7772509" y="1174573"/>
                </a:lnTo>
                <a:lnTo>
                  <a:pt x="7734781" y="1198554"/>
                </a:lnTo>
                <a:lnTo>
                  <a:pt x="7692005" y="1213835"/>
                </a:lnTo>
                <a:lnTo>
                  <a:pt x="7645400" y="1219200"/>
                </a:lnTo>
                <a:lnTo>
                  <a:pt x="203200" y="1219200"/>
                </a:lnTo>
                <a:lnTo>
                  <a:pt x="156610" y="1213835"/>
                </a:lnTo>
                <a:lnTo>
                  <a:pt x="113840" y="1198554"/>
                </a:lnTo>
                <a:lnTo>
                  <a:pt x="76111" y="1174573"/>
                </a:lnTo>
                <a:lnTo>
                  <a:pt x="44642" y="1143109"/>
                </a:lnTo>
                <a:lnTo>
                  <a:pt x="20654" y="1105381"/>
                </a:lnTo>
                <a:lnTo>
                  <a:pt x="5367" y="1062605"/>
                </a:lnTo>
                <a:lnTo>
                  <a:pt x="0" y="1016000"/>
                </a:lnTo>
                <a:lnTo>
                  <a:pt x="0" y="20320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8080" y="1448765"/>
            <a:ext cx="7569834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latin typeface="Trebuchet MS"/>
                <a:cs typeface="Trebuchet MS"/>
              </a:rPr>
              <a:t>“</a:t>
            </a:r>
            <a:r>
              <a:rPr sz="1800" spc="-240" dirty="0">
                <a:latin typeface="Arial"/>
                <a:cs typeface="Arial"/>
              </a:rPr>
              <a:t>To </a:t>
            </a:r>
            <a:r>
              <a:rPr sz="1800" spc="-45" dirty="0">
                <a:latin typeface="Arial"/>
                <a:cs typeface="Arial"/>
              </a:rPr>
              <a:t>uphold </a:t>
            </a:r>
            <a:r>
              <a:rPr sz="1800" spc="-70" dirty="0">
                <a:latin typeface="Arial"/>
                <a:cs typeface="Arial"/>
              </a:rPr>
              <a:t>highest </a:t>
            </a:r>
            <a:r>
              <a:rPr sz="1800" spc="-90" dirty="0">
                <a:latin typeface="Arial"/>
                <a:cs typeface="Arial"/>
              </a:rPr>
              <a:t>standards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55" dirty="0">
                <a:latin typeface="Arial"/>
                <a:cs typeface="Arial"/>
              </a:rPr>
              <a:t>Commitment, </a:t>
            </a:r>
            <a:r>
              <a:rPr sz="1800" spc="-35" dirty="0">
                <a:latin typeface="Arial"/>
                <a:cs typeface="Arial"/>
              </a:rPr>
              <a:t>confidentiality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80" dirty="0">
                <a:latin typeface="Arial"/>
                <a:cs typeface="Arial"/>
              </a:rPr>
              <a:t>competence 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105" dirty="0">
                <a:latin typeface="Arial"/>
                <a:cs typeface="Arial"/>
              </a:rPr>
              <a:t>always </a:t>
            </a:r>
            <a:r>
              <a:rPr sz="1800" spc="-55" dirty="0">
                <a:latin typeface="Arial"/>
                <a:cs typeface="Arial"/>
              </a:rPr>
              <a:t>strive </a:t>
            </a:r>
            <a:r>
              <a:rPr sz="1800" spc="-60" dirty="0">
                <a:latin typeface="Arial"/>
                <a:cs typeface="Arial"/>
              </a:rPr>
              <a:t>towards </a:t>
            </a:r>
            <a:r>
              <a:rPr sz="1800" spc="-55" dirty="0">
                <a:latin typeface="Arial"/>
                <a:cs typeface="Arial"/>
              </a:rPr>
              <a:t>improving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quality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00" dirty="0">
                <a:latin typeface="Arial"/>
                <a:cs typeface="Arial"/>
              </a:rPr>
              <a:t>services </a:t>
            </a:r>
            <a:r>
              <a:rPr sz="1800" spc="-60" dirty="0">
                <a:latin typeface="Arial"/>
                <a:cs typeface="Arial"/>
              </a:rPr>
              <a:t>rendered </a:t>
            </a:r>
            <a:r>
              <a:rPr sz="1800" spc="-45" dirty="0">
                <a:latin typeface="Arial"/>
                <a:cs typeface="Arial"/>
              </a:rPr>
              <a:t>through  </a:t>
            </a:r>
            <a:r>
              <a:rPr sz="1800" spc="-70" dirty="0">
                <a:latin typeface="Arial"/>
                <a:cs typeface="Arial"/>
              </a:rPr>
              <a:t>constant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65" dirty="0">
                <a:latin typeface="Arial"/>
                <a:cs typeface="Arial"/>
              </a:rPr>
              <a:t>continuous </a:t>
            </a:r>
            <a:r>
              <a:rPr sz="1800" spc="-110" dirty="0">
                <a:latin typeface="Arial"/>
                <a:cs typeface="Arial"/>
              </a:rPr>
              <a:t>process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55" dirty="0">
                <a:latin typeface="Arial"/>
                <a:cs typeface="Arial"/>
              </a:rPr>
              <a:t>learning, </a:t>
            </a:r>
            <a:r>
              <a:rPr sz="1800" spc="-40" dirty="0">
                <a:latin typeface="Arial"/>
                <a:cs typeface="Arial"/>
              </a:rPr>
              <a:t>training </a:t>
            </a:r>
            <a:r>
              <a:rPr sz="1800" spc="-85" dirty="0">
                <a:latin typeface="Arial"/>
                <a:cs typeface="Arial"/>
              </a:rPr>
              <a:t>and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updation</a:t>
            </a:r>
            <a:r>
              <a:rPr sz="1800" b="1" spc="-95" dirty="0">
                <a:latin typeface="Trebuchet MS"/>
                <a:cs typeface="Trebuchet MS"/>
              </a:rPr>
              <a:t>.”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3162" y="153162"/>
            <a:ext cx="8763000" cy="6477000"/>
          </a:xfrm>
          <a:custGeom>
            <a:avLst/>
            <a:gdLst/>
            <a:ahLst/>
            <a:cxnLst/>
            <a:rect l="l" t="t" r="r" b="b"/>
            <a:pathLst>
              <a:path w="8763000" h="6477000">
                <a:moveTo>
                  <a:pt x="0" y="6477000"/>
                </a:moveTo>
                <a:lnTo>
                  <a:pt x="8763000" y="6477000"/>
                </a:lnTo>
                <a:lnTo>
                  <a:pt x="87630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28956">
            <a:solidFill>
              <a:srgbClr val="F7C1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8200" y="3733800"/>
            <a:ext cx="7467600" cy="1600200"/>
          </a:xfrm>
          <a:custGeom>
            <a:avLst/>
            <a:gdLst/>
            <a:ahLst/>
            <a:cxnLst/>
            <a:rect l="l" t="t" r="r" b="b"/>
            <a:pathLst>
              <a:path w="7467600" h="1600200">
                <a:moveTo>
                  <a:pt x="7200900" y="0"/>
                </a:moveTo>
                <a:lnTo>
                  <a:pt x="266712" y="0"/>
                </a:lnTo>
                <a:lnTo>
                  <a:pt x="218769" y="4296"/>
                </a:lnTo>
                <a:lnTo>
                  <a:pt x="173645" y="16682"/>
                </a:lnTo>
                <a:lnTo>
                  <a:pt x="132095" y="36406"/>
                </a:lnTo>
                <a:lnTo>
                  <a:pt x="94870" y="62716"/>
                </a:lnTo>
                <a:lnTo>
                  <a:pt x="62725" y="94858"/>
                </a:lnTo>
                <a:lnTo>
                  <a:pt x="36412" y="132080"/>
                </a:lnTo>
                <a:lnTo>
                  <a:pt x="16685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0" y="1333500"/>
                </a:lnTo>
                <a:lnTo>
                  <a:pt x="4296" y="1381446"/>
                </a:lnTo>
                <a:lnTo>
                  <a:pt x="16685" y="1426570"/>
                </a:lnTo>
                <a:lnTo>
                  <a:pt x="36412" y="1468120"/>
                </a:lnTo>
                <a:lnTo>
                  <a:pt x="62725" y="1505341"/>
                </a:lnTo>
                <a:lnTo>
                  <a:pt x="94870" y="1537483"/>
                </a:lnTo>
                <a:lnTo>
                  <a:pt x="132095" y="1563793"/>
                </a:lnTo>
                <a:lnTo>
                  <a:pt x="173645" y="1583517"/>
                </a:lnTo>
                <a:lnTo>
                  <a:pt x="218769" y="1595903"/>
                </a:lnTo>
                <a:lnTo>
                  <a:pt x="266712" y="1600200"/>
                </a:lnTo>
                <a:lnTo>
                  <a:pt x="7200900" y="1600200"/>
                </a:lnTo>
                <a:lnTo>
                  <a:pt x="7248846" y="1595903"/>
                </a:lnTo>
                <a:lnTo>
                  <a:pt x="7293970" y="1583517"/>
                </a:lnTo>
                <a:lnTo>
                  <a:pt x="7335520" y="1563793"/>
                </a:lnTo>
                <a:lnTo>
                  <a:pt x="7372741" y="1537483"/>
                </a:lnTo>
                <a:lnTo>
                  <a:pt x="7404883" y="1505341"/>
                </a:lnTo>
                <a:lnTo>
                  <a:pt x="7431193" y="1468120"/>
                </a:lnTo>
                <a:lnTo>
                  <a:pt x="7450917" y="1426570"/>
                </a:lnTo>
                <a:lnTo>
                  <a:pt x="7463303" y="1381446"/>
                </a:lnTo>
                <a:lnTo>
                  <a:pt x="7467600" y="1333500"/>
                </a:lnTo>
                <a:lnTo>
                  <a:pt x="7467600" y="266700"/>
                </a:lnTo>
                <a:lnTo>
                  <a:pt x="7463303" y="218753"/>
                </a:lnTo>
                <a:lnTo>
                  <a:pt x="7450917" y="173629"/>
                </a:lnTo>
                <a:lnTo>
                  <a:pt x="7431193" y="132080"/>
                </a:lnTo>
                <a:lnTo>
                  <a:pt x="7404883" y="94858"/>
                </a:lnTo>
                <a:lnTo>
                  <a:pt x="7372741" y="62716"/>
                </a:lnTo>
                <a:lnTo>
                  <a:pt x="7335520" y="36406"/>
                </a:lnTo>
                <a:lnTo>
                  <a:pt x="7293970" y="16682"/>
                </a:lnTo>
                <a:lnTo>
                  <a:pt x="7248846" y="4296"/>
                </a:lnTo>
                <a:lnTo>
                  <a:pt x="720090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4656" y="3033140"/>
            <a:ext cx="7501255" cy="21850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970"/>
              </a:lnSpc>
              <a:spcBef>
                <a:spcPts val="325"/>
              </a:spcBef>
            </a:pPr>
            <a:r>
              <a:rPr sz="1800" spc="-140" dirty="0">
                <a:latin typeface="Arial"/>
                <a:cs typeface="Arial"/>
              </a:rPr>
              <a:t>We </a:t>
            </a:r>
            <a:r>
              <a:rPr sz="1800" spc="-85" dirty="0">
                <a:latin typeface="Arial"/>
                <a:cs typeface="Arial"/>
              </a:rPr>
              <a:t>aspire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95" dirty="0">
                <a:latin typeface="Arial"/>
                <a:cs typeface="Arial"/>
              </a:rPr>
              <a:t>recognized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50" dirty="0">
                <a:latin typeface="Arial"/>
                <a:cs typeface="Arial"/>
              </a:rPr>
              <a:t>Quality </a:t>
            </a:r>
            <a:r>
              <a:rPr sz="1800" spc="-90" dirty="0">
                <a:latin typeface="Arial"/>
                <a:cs typeface="Arial"/>
              </a:rPr>
              <a:t>service </a:t>
            </a:r>
            <a:r>
              <a:rPr sz="1800" spc="-45" dirty="0">
                <a:latin typeface="Arial"/>
                <a:cs typeface="Arial"/>
              </a:rPr>
              <a:t>provider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70" dirty="0">
                <a:latin typeface="Arial"/>
                <a:cs typeface="Arial"/>
              </a:rPr>
              <a:t>global </a:t>
            </a:r>
            <a:r>
              <a:rPr sz="1800" spc="-90" dirty="0">
                <a:latin typeface="Arial"/>
                <a:cs typeface="Arial"/>
              </a:rPr>
              <a:t>arena </a:t>
            </a:r>
            <a:r>
              <a:rPr sz="1800" spc="-85" dirty="0">
                <a:latin typeface="Arial"/>
                <a:cs typeface="Arial"/>
              </a:rPr>
              <a:t>and  </a:t>
            </a:r>
            <a:r>
              <a:rPr sz="1800" spc="-65" dirty="0">
                <a:latin typeface="Arial"/>
                <a:cs typeface="Arial"/>
              </a:rPr>
              <a:t>constantly </a:t>
            </a:r>
            <a:r>
              <a:rPr sz="1800" spc="-50" dirty="0">
                <a:latin typeface="Arial"/>
                <a:cs typeface="Arial"/>
              </a:rPr>
              <a:t>strive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27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</a:pPr>
            <a:r>
              <a:rPr sz="1800" spc="-220" dirty="0">
                <a:latin typeface="Arial"/>
                <a:cs typeface="Arial"/>
              </a:rPr>
              <a:t>To </a:t>
            </a:r>
            <a:r>
              <a:rPr sz="1800" spc="-130" dirty="0">
                <a:latin typeface="Arial"/>
                <a:cs typeface="Arial"/>
              </a:rPr>
              <a:t>base </a:t>
            </a:r>
            <a:r>
              <a:rPr sz="1800" spc="-30" dirty="0">
                <a:latin typeface="Arial"/>
                <a:cs typeface="Arial"/>
              </a:rPr>
              <a:t>our </a:t>
            </a:r>
            <a:r>
              <a:rPr sz="1800" spc="-100" dirty="0">
                <a:latin typeface="Arial"/>
                <a:cs typeface="Arial"/>
              </a:rPr>
              <a:t>services </a:t>
            </a:r>
            <a:r>
              <a:rPr sz="1800" spc="-60" dirty="0">
                <a:latin typeface="Arial"/>
                <a:cs typeface="Arial"/>
              </a:rPr>
              <a:t>on </a:t>
            </a:r>
            <a:r>
              <a:rPr sz="1800" spc="-35" dirty="0">
                <a:latin typeface="Arial"/>
                <a:cs typeface="Arial"/>
              </a:rPr>
              <a:t>quality </a:t>
            </a:r>
            <a:r>
              <a:rPr sz="1800" spc="-85" dirty="0">
                <a:latin typeface="Arial"/>
                <a:cs typeface="Arial"/>
              </a:rPr>
              <a:t>and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efficiency.</a:t>
            </a:r>
            <a:endParaRPr sz="18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</a:pPr>
            <a:r>
              <a:rPr sz="1800" spc="-220" dirty="0">
                <a:latin typeface="Arial"/>
                <a:cs typeface="Arial"/>
              </a:rPr>
              <a:t>To </a:t>
            </a:r>
            <a:r>
              <a:rPr sz="1800" spc="-110" dirty="0">
                <a:latin typeface="Arial"/>
                <a:cs typeface="Arial"/>
              </a:rPr>
              <a:t>have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55" dirty="0">
                <a:latin typeface="Arial"/>
                <a:cs typeface="Arial"/>
              </a:rPr>
              <a:t>pro-active </a:t>
            </a:r>
            <a:r>
              <a:rPr sz="1800" spc="-85" dirty="0">
                <a:latin typeface="Arial"/>
                <a:cs typeface="Arial"/>
              </a:rPr>
              <a:t>approach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110" dirty="0">
                <a:latin typeface="Arial"/>
                <a:cs typeface="Arial"/>
              </a:rPr>
              <a:t>issue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resolution.</a:t>
            </a:r>
            <a:endParaRPr sz="1800">
              <a:latin typeface="Arial"/>
              <a:cs typeface="Arial"/>
            </a:endParaRPr>
          </a:p>
          <a:p>
            <a:pPr marL="222885">
              <a:lnSpc>
                <a:spcPct val="100000"/>
              </a:lnSpc>
            </a:pPr>
            <a:r>
              <a:rPr sz="1800" spc="-220" dirty="0">
                <a:latin typeface="Arial"/>
                <a:cs typeface="Arial"/>
              </a:rPr>
              <a:t>To </a:t>
            </a:r>
            <a:r>
              <a:rPr sz="1800" spc="-110" dirty="0">
                <a:latin typeface="Arial"/>
                <a:cs typeface="Arial"/>
              </a:rPr>
              <a:t>have </a:t>
            </a:r>
            <a:r>
              <a:rPr sz="1800" spc="-40" dirty="0">
                <a:latin typeface="Arial"/>
                <a:cs typeface="Arial"/>
              </a:rPr>
              <a:t>all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120" dirty="0">
                <a:latin typeface="Arial"/>
                <a:cs typeface="Arial"/>
              </a:rPr>
              <a:t>processes </a:t>
            </a:r>
            <a:r>
              <a:rPr sz="1800" spc="-65" dirty="0">
                <a:latin typeface="Arial"/>
                <a:cs typeface="Arial"/>
              </a:rPr>
              <a:t>documented, </a:t>
            </a:r>
            <a:r>
              <a:rPr sz="1800" spc="-45" dirty="0">
                <a:latin typeface="Arial"/>
                <a:cs typeface="Arial"/>
              </a:rPr>
              <a:t>clarified </a:t>
            </a:r>
            <a:r>
              <a:rPr sz="1800" spc="25" dirty="0">
                <a:latin typeface="Arial"/>
                <a:cs typeface="Arial"/>
              </a:rPr>
              <a:t>&amp; </a:t>
            </a:r>
            <a:r>
              <a:rPr sz="1800" spc="-40" dirty="0">
                <a:latin typeface="Arial"/>
                <a:cs typeface="Arial"/>
              </a:rPr>
              <a:t>controlled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internally.</a:t>
            </a:r>
            <a:endParaRPr sz="1800">
              <a:latin typeface="Arial"/>
              <a:cs typeface="Arial"/>
            </a:endParaRPr>
          </a:p>
          <a:p>
            <a:pPr marL="222885" marR="141605">
              <a:lnSpc>
                <a:spcPct val="100000"/>
              </a:lnSpc>
            </a:pPr>
            <a:r>
              <a:rPr sz="1800" spc="-220" dirty="0">
                <a:latin typeface="Arial"/>
                <a:cs typeface="Arial"/>
              </a:rPr>
              <a:t>To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enable </a:t>
            </a:r>
            <a:r>
              <a:rPr sz="1800" spc="-65" dirty="0">
                <a:latin typeface="Arial"/>
                <a:cs typeface="Arial"/>
              </a:rPr>
              <a:t>constant </a:t>
            </a:r>
            <a:r>
              <a:rPr sz="1800" spc="-100" dirty="0">
                <a:latin typeface="Arial"/>
                <a:cs typeface="Arial"/>
              </a:rPr>
              <a:t>feedbacks, </a:t>
            </a:r>
            <a:r>
              <a:rPr sz="1800" spc="-75" dirty="0">
                <a:latin typeface="Arial"/>
                <a:cs typeface="Arial"/>
              </a:rPr>
              <a:t>knowledge </a:t>
            </a:r>
            <a:r>
              <a:rPr sz="1800" spc="-50" dirty="0">
                <a:latin typeface="Arial"/>
                <a:cs typeface="Arial"/>
              </a:rPr>
              <a:t>transfer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35" dirty="0">
                <a:latin typeface="Arial"/>
                <a:cs typeface="Arial"/>
              </a:rPr>
              <a:t>quality </a:t>
            </a:r>
            <a:r>
              <a:rPr sz="1800" spc="-120" dirty="0">
                <a:latin typeface="Arial"/>
                <a:cs typeface="Arial"/>
              </a:rPr>
              <a:t>assurance  </a:t>
            </a:r>
            <a:r>
              <a:rPr sz="1800" spc="-45" dirty="0">
                <a:latin typeface="Arial"/>
                <a:cs typeface="Arial"/>
              </a:rPr>
              <a:t>through </a:t>
            </a:r>
            <a:r>
              <a:rPr sz="1800" spc="-70" dirty="0">
                <a:latin typeface="Arial"/>
                <a:cs typeface="Arial"/>
              </a:rPr>
              <a:t>high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accessibility.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2</a:t>
            </a:fld>
            <a:endParaRPr spc="-110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5007990" y="6391224"/>
            <a:ext cx="346265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90" dirty="0"/>
              <a:t>V</a:t>
            </a:r>
            <a:r>
              <a:rPr lang="en-IN" spc="-90" dirty="0" err="1"/>
              <a:t>ishal</a:t>
            </a:r>
            <a:r>
              <a:rPr lang="en-IN" spc="-90" dirty="0"/>
              <a:t> N Shah &amp; Co</a:t>
            </a:r>
            <a:r>
              <a:rPr spc="-145" dirty="0"/>
              <a:t> </a:t>
            </a:r>
            <a:r>
              <a:rPr spc="185" dirty="0"/>
              <a:t>–</a:t>
            </a:r>
            <a:r>
              <a:rPr spc="-100" dirty="0"/>
              <a:t> </a:t>
            </a:r>
            <a:r>
              <a:rPr spc="-40" dirty="0"/>
              <a:t>A</a:t>
            </a:r>
            <a:r>
              <a:rPr spc="-105" dirty="0"/>
              <a:t> </a:t>
            </a:r>
            <a:r>
              <a:rPr spc="-120" dirty="0"/>
              <a:t>Firm’s</a:t>
            </a:r>
            <a:r>
              <a:rPr spc="-114" dirty="0"/>
              <a:t> </a:t>
            </a:r>
            <a:r>
              <a:rPr spc="-80" dirty="0"/>
              <a:t>Presentation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583" y="1345691"/>
            <a:ext cx="7949183" cy="1699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1395" y="1682483"/>
            <a:ext cx="7909559" cy="1063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162" y="1372361"/>
            <a:ext cx="7848600" cy="1598930"/>
          </a:xfrm>
          <a:custGeom>
            <a:avLst/>
            <a:gdLst/>
            <a:ahLst/>
            <a:cxnLst/>
            <a:rect l="l" t="t" r="r" b="b"/>
            <a:pathLst>
              <a:path w="7848600" h="1598930">
                <a:moveTo>
                  <a:pt x="7582154" y="0"/>
                </a:moveTo>
                <a:lnTo>
                  <a:pt x="266458" y="0"/>
                </a:lnTo>
                <a:lnTo>
                  <a:pt x="218560" y="4291"/>
                </a:lnTo>
                <a:lnTo>
                  <a:pt x="173479" y="16665"/>
                </a:lnTo>
                <a:lnTo>
                  <a:pt x="131968" y="36369"/>
                </a:lnTo>
                <a:lnTo>
                  <a:pt x="94780" y="62651"/>
                </a:lnTo>
                <a:lnTo>
                  <a:pt x="62665" y="94762"/>
                </a:lnTo>
                <a:lnTo>
                  <a:pt x="36377" y="131948"/>
                </a:lnTo>
                <a:lnTo>
                  <a:pt x="16669" y="173458"/>
                </a:lnTo>
                <a:lnTo>
                  <a:pt x="4292" y="218541"/>
                </a:lnTo>
                <a:lnTo>
                  <a:pt x="0" y="266446"/>
                </a:lnTo>
                <a:lnTo>
                  <a:pt x="0" y="1332229"/>
                </a:lnTo>
                <a:lnTo>
                  <a:pt x="4292" y="1380134"/>
                </a:lnTo>
                <a:lnTo>
                  <a:pt x="16669" y="1425217"/>
                </a:lnTo>
                <a:lnTo>
                  <a:pt x="36377" y="1466727"/>
                </a:lnTo>
                <a:lnTo>
                  <a:pt x="62665" y="1503913"/>
                </a:lnTo>
                <a:lnTo>
                  <a:pt x="94780" y="1536024"/>
                </a:lnTo>
                <a:lnTo>
                  <a:pt x="131968" y="1562306"/>
                </a:lnTo>
                <a:lnTo>
                  <a:pt x="173479" y="1582010"/>
                </a:lnTo>
                <a:lnTo>
                  <a:pt x="218560" y="1594384"/>
                </a:lnTo>
                <a:lnTo>
                  <a:pt x="266458" y="1598676"/>
                </a:lnTo>
                <a:lnTo>
                  <a:pt x="7582154" y="1598676"/>
                </a:lnTo>
                <a:lnTo>
                  <a:pt x="7630058" y="1594384"/>
                </a:lnTo>
                <a:lnTo>
                  <a:pt x="7675141" y="1582010"/>
                </a:lnTo>
                <a:lnTo>
                  <a:pt x="7716651" y="1562306"/>
                </a:lnTo>
                <a:lnTo>
                  <a:pt x="7753837" y="1536024"/>
                </a:lnTo>
                <a:lnTo>
                  <a:pt x="7785948" y="1503913"/>
                </a:lnTo>
                <a:lnTo>
                  <a:pt x="7812230" y="1466727"/>
                </a:lnTo>
                <a:lnTo>
                  <a:pt x="7831934" y="1425217"/>
                </a:lnTo>
                <a:lnTo>
                  <a:pt x="7844308" y="1380134"/>
                </a:lnTo>
                <a:lnTo>
                  <a:pt x="7848600" y="1332229"/>
                </a:lnTo>
                <a:lnTo>
                  <a:pt x="7848600" y="266446"/>
                </a:lnTo>
                <a:lnTo>
                  <a:pt x="7844308" y="218541"/>
                </a:lnTo>
                <a:lnTo>
                  <a:pt x="7831934" y="173458"/>
                </a:lnTo>
                <a:lnTo>
                  <a:pt x="7812230" y="131948"/>
                </a:lnTo>
                <a:lnTo>
                  <a:pt x="7785948" y="94762"/>
                </a:lnTo>
                <a:lnTo>
                  <a:pt x="7753837" y="62651"/>
                </a:lnTo>
                <a:lnTo>
                  <a:pt x="7716651" y="36369"/>
                </a:lnTo>
                <a:lnTo>
                  <a:pt x="7675141" y="16665"/>
                </a:lnTo>
                <a:lnTo>
                  <a:pt x="7630058" y="4291"/>
                </a:lnTo>
                <a:lnTo>
                  <a:pt x="7582154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162" y="1372361"/>
            <a:ext cx="7848600" cy="1598930"/>
          </a:xfrm>
          <a:custGeom>
            <a:avLst/>
            <a:gdLst/>
            <a:ahLst/>
            <a:cxnLst/>
            <a:rect l="l" t="t" r="r" b="b"/>
            <a:pathLst>
              <a:path w="7848600" h="1598930">
                <a:moveTo>
                  <a:pt x="0" y="266446"/>
                </a:moveTo>
                <a:lnTo>
                  <a:pt x="4292" y="218541"/>
                </a:lnTo>
                <a:lnTo>
                  <a:pt x="16669" y="173458"/>
                </a:lnTo>
                <a:lnTo>
                  <a:pt x="36377" y="131948"/>
                </a:lnTo>
                <a:lnTo>
                  <a:pt x="62665" y="94762"/>
                </a:lnTo>
                <a:lnTo>
                  <a:pt x="94780" y="62651"/>
                </a:lnTo>
                <a:lnTo>
                  <a:pt x="131968" y="36369"/>
                </a:lnTo>
                <a:lnTo>
                  <a:pt x="173479" y="16665"/>
                </a:lnTo>
                <a:lnTo>
                  <a:pt x="218560" y="4291"/>
                </a:lnTo>
                <a:lnTo>
                  <a:pt x="266458" y="0"/>
                </a:lnTo>
                <a:lnTo>
                  <a:pt x="7582154" y="0"/>
                </a:lnTo>
                <a:lnTo>
                  <a:pt x="7630058" y="4291"/>
                </a:lnTo>
                <a:lnTo>
                  <a:pt x="7675141" y="16665"/>
                </a:lnTo>
                <a:lnTo>
                  <a:pt x="7716651" y="36369"/>
                </a:lnTo>
                <a:lnTo>
                  <a:pt x="7753837" y="62651"/>
                </a:lnTo>
                <a:lnTo>
                  <a:pt x="7785948" y="94762"/>
                </a:lnTo>
                <a:lnTo>
                  <a:pt x="7812230" y="131948"/>
                </a:lnTo>
                <a:lnTo>
                  <a:pt x="7831934" y="173458"/>
                </a:lnTo>
                <a:lnTo>
                  <a:pt x="7844308" y="218541"/>
                </a:lnTo>
                <a:lnTo>
                  <a:pt x="7848600" y="266446"/>
                </a:lnTo>
                <a:lnTo>
                  <a:pt x="7848600" y="1332229"/>
                </a:lnTo>
                <a:lnTo>
                  <a:pt x="7844308" y="1380134"/>
                </a:lnTo>
                <a:lnTo>
                  <a:pt x="7831934" y="1425217"/>
                </a:lnTo>
                <a:lnTo>
                  <a:pt x="7812230" y="1466727"/>
                </a:lnTo>
                <a:lnTo>
                  <a:pt x="7785948" y="1503913"/>
                </a:lnTo>
                <a:lnTo>
                  <a:pt x="7753837" y="1536024"/>
                </a:lnTo>
                <a:lnTo>
                  <a:pt x="7716651" y="1562306"/>
                </a:lnTo>
                <a:lnTo>
                  <a:pt x="7675141" y="1582010"/>
                </a:lnTo>
                <a:lnTo>
                  <a:pt x="7630058" y="1594384"/>
                </a:lnTo>
                <a:lnTo>
                  <a:pt x="7582154" y="1598676"/>
                </a:lnTo>
                <a:lnTo>
                  <a:pt x="266458" y="1598676"/>
                </a:lnTo>
                <a:lnTo>
                  <a:pt x="218560" y="1594384"/>
                </a:lnTo>
                <a:lnTo>
                  <a:pt x="173479" y="1582010"/>
                </a:lnTo>
                <a:lnTo>
                  <a:pt x="131968" y="1562306"/>
                </a:lnTo>
                <a:lnTo>
                  <a:pt x="94780" y="1536024"/>
                </a:lnTo>
                <a:lnTo>
                  <a:pt x="62665" y="1503913"/>
                </a:lnTo>
                <a:lnTo>
                  <a:pt x="36377" y="1466727"/>
                </a:lnTo>
                <a:lnTo>
                  <a:pt x="16669" y="1425217"/>
                </a:lnTo>
                <a:lnTo>
                  <a:pt x="4292" y="1380134"/>
                </a:lnTo>
                <a:lnTo>
                  <a:pt x="0" y="1332229"/>
                </a:lnTo>
                <a:lnTo>
                  <a:pt x="0" y="26644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7308" y="1742897"/>
            <a:ext cx="7582534" cy="8020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algn="just">
              <a:lnSpc>
                <a:spcPct val="91500"/>
              </a:lnSpc>
              <a:spcBef>
                <a:spcPts val="285"/>
              </a:spcBef>
            </a:pPr>
            <a:r>
              <a:rPr sz="1800" spc="-65" dirty="0">
                <a:latin typeface="Arial"/>
                <a:cs typeface="Arial"/>
              </a:rPr>
              <a:t>“To </a:t>
            </a:r>
            <a:r>
              <a:rPr sz="1800" spc="-85" dirty="0">
                <a:latin typeface="Arial"/>
                <a:cs typeface="Arial"/>
              </a:rPr>
              <a:t>be reckoned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80" dirty="0">
                <a:latin typeface="Arial"/>
                <a:cs typeface="Arial"/>
              </a:rPr>
              <a:t>one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“</a:t>
            </a:r>
            <a:r>
              <a:rPr sz="1800" i="1" spc="-40" dirty="0">
                <a:latin typeface="Trebuchet MS"/>
                <a:cs typeface="Trebuchet MS"/>
              </a:rPr>
              <a:t>most </a:t>
            </a:r>
            <a:r>
              <a:rPr sz="1800" i="1" spc="-114" dirty="0">
                <a:latin typeface="Trebuchet MS"/>
                <a:cs typeface="Trebuchet MS"/>
              </a:rPr>
              <a:t>trusted </a:t>
            </a:r>
            <a:r>
              <a:rPr sz="1800" i="1" spc="-105" dirty="0">
                <a:latin typeface="Trebuchet MS"/>
                <a:cs typeface="Trebuchet MS"/>
              </a:rPr>
              <a:t>Service </a:t>
            </a:r>
            <a:r>
              <a:rPr sz="1800" i="1" spc="-75" dirty="0">
                <a:latin typeface="Trebuchet MS"/>
                <a:cs typeface="Trebuchet MS"/>
              </a:rPr>
              <a:t>Provider</a:t>
            </a:r>
            <a:r>
              <a:rPr sz="1800" spc="-75" dirty="0">
                <a:latin typeface="Arial"/>
                <a:cs typeface="Arial"/>
              </a:rPr>
              <a:t>”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30" dirty="0">
                <a:latin typeface="Arial"/>
                <a:cs typeface="Arial"/>
              </a:rPr>
              <a:t>our </a:t>
            </a:r>
            <a:r>
              <a:rPr sz="1800" spc="-100" dirty="0">
                <a:latin typeface="Arial"/>
                <a:cs typeface="Arial"/>
              </a:rPr>
              <a:t>services 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70" dirty="0">
                <a:latin typeface="Arial"/>
                <a:cs typeface="Arial"/>
              </a:rPr>
              <a:t>expertise </a:t>
            </a:r>
            <a:r>
              <a:rPr sz="1800" spc="-75" dirty="0">
                <a:latin typeface="Arial"/>
                <a:cs typeface="Arial"/>
              </a:rPr>
              <a:t>being </a:t>
            </a:r>
            <a:r>
              <a:rPr sz="1800" spc="-50" dirty="0">
                <a:latin typeface="Arial"/>
                <a:cs typeface="Arial"/>
              </a:rPr>
              <a:t>cited </a:t>
            </a: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20" dirty="0">
                <a:latin typeface="Arial"/>
                <a:cs typeface="Arial"/>
              </a:rPr>
              <a:t>the </a:t>
            </a:r>
            <a:r>
              <a:rPr sz="1800" spc="-105" dirty="0">
                <a:latin typeface="Arial"/>
                <a:cs typeface="Arial"/>
              </a:rPr>
              <a:t>examples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35" dirty="0">
                <a:latin typeface="Arial"/>
                <a:cs typeface="Arial"/>
              </a:rPr>
              <a:t>quality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85" dirty="0">
                <a:latin typeface="Arial"/>
                <a:cs typeface="Arial"/>
              </a:rPr>
              <a:t>be </a:t>
            </a:r>
            <a:r>
              <a:rPr sz="1800" spc="-70" dirty="0">
                <a:latin typeface="Arial"/>
                <a:cs typeface="Arial"/>
              </a:rPr>
              <a:t>singularly </a:t>
            </a:r>
            <a:r>
              <a:rPr sz="1800" spc="-90" dirty="0">
                <a:latin typeface="Arial"/>
                <a:cs typeface="Arial"/>
              </a:rPr>
              <a:t>and  </a:t>
            </a:r>
            <a:r>
              <a:rPr sz="1800" spc="-55" dirty="0">
                <a:latin typeface="Arial"/>
                <a:cs typeface="Arial"/>
              </a:rPr>
              <a:t>significantly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present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in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all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regions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country.”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0362" y="305561"/>
            <a:ext cx="4267200" cy="685800"/>
          </a:xfrm>
          <a:custGeom>
            <a:avLst/>
            <a:gdLst/>
            <a:ahLst/>
            <a:cxnLst/>
            <a:rect l="l" t="t" r="r" b="b"/>
            <a:pathLst>
              <a:path w="4267200" h="685800">
                <a:moveTo>
                  <a:pt x="4152900" y="0"/>
                </a:moveTo>
                <a:lnTo>
                  <a:pt x="114300" y="0"/>
                </a:lnTo>
                <a:lnTo>
                  <a:pt x="69806" y="8983"/>
                </a:lnTo>
                <a:lnTo>
                  <a:pt x="33475" y="33480"/>
                </a:lnTo>
                <a:lnTo>
                  <a:pt x="8981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1" y="615987"/>
                </a:lnTo>
                <a:lnTo>
                  <a:pt x="33475" y="652319"/>
                </a:lnTo>
                <a:lnTo>
                  <a:pt x="69806" y="676816"/>
                </a:lnTo>
                <a:lnTo>
                  <a:pt x="114300" y="685800"/>
                </a:lnTo>
                <a:lnTo>
                  <a:pt x="4152900" y="685800"/>
                </a:lnTo>
                <a:lnTo>
                  <a:pt x="4197387" y="676816"/>
                </a:lnTo>
                <a:lnTo>
                  <a:pt x="4233719" y="652319"/>
                </a:lnTo>
                <a:lnTo>
                  <a:pt x="4258216" y="615987"/>
                </a:lnTo>
                <a:lnTo>
                  <a:pt x="4267200" y="571500"/>
                </a:lnTo>
                <a:lnTo>
                  <a:pt x="4267200" y="114300"/>
                </a:lnTo>
                <a:lnTo>
                  <a:pt x="4258216" y="69812"/>
                </a:lnTo>
                <a:lnTo>
                  <a:pt x="4233719" y="33480"/>
                </a:lnTo>
                <a:lnTo>
                  <a:pt x="4197387" y="8983"/>
                </a:lnTo>
                <a:lnTo>
                  <a:pt x="41529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0362" y="305561"/>
            <a:ext cx="4267200" cy="685800"/>
          </a:xfrm>
          <a:custGeom>
            <a:avLst/>
            <a:gdLst/>
            <a:ahLst/>
            <a:cxnLst/>
            <a:rect l="l" t="t" r="r" b="b"/>
            <a:pathLst>
              <a:path w="4267200" h="685800">
                <a:moveTo>
                  <a:pt x="0" y="114300"/>
                </a:moveTo>
                <a:lnTo>
                  <a:pt x="8981" y="69812"/>
                </a:lnTo>
                <a:lnTo>
                  <a:pt x="33475" y="33480"/>
                </a:lnTo>
                <a:lnTo>
                  <a:pt x="69806" y="8983"/>
                </a:lnTo>
                <a:lnTo>
                  <a:pt x="114300" y="0"/>
                </a:lnTo>
                <a:lnTo>
                  <a:pt x="4152900" y="0"/>
                </a:lnTo>
                <a:lnTo>
                  <a:pt x="4197387" y="8983"/>
                </a:lnTo>
                <a:lnTo>
                  <a:pt x="4233719" y="33480"/>
                </a:lnTo>
                <a:lnTo>
                  <a:pt x="4258216" y="69812"/>
                </a:lnTo>
                <a:lnTo>
                  <a:pt x="4267200" y="114300"/>
                </a:lnTo>
                <a:lnTo>
                  <a:pt x="4267200" y="571500"/>
                </a:lnTo>
                <a:lnTo>
                  <a:pt x="4258216" y="615987"/>
                </a:lnTo>
                <a:lnTo>
                  <a:pt x="4233719" y="652319"/>
                </a:lnTo>
                <a:lnTo>
                  <a:pt x="4197387" y="676816"/>
                </a:lnTo>
                <a:lnTo>
                  <a:pt x="4152900" y="685800"/>
                </a:lnTo>
                <a:lnTo>
                  <a:pt x="114300" y="685800"/>
                </a:lnTo>
                <a:lnTo>
                  <a:pt x="69806" y="676816"/>
                </a:lnTo>
                <a:lnTo>
                  <a:pt x="33475" y="652319"/>
                </a:lnTo>
                <a:lnTo>
                  <a:pt x="8981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8923" y="440182"/>
            <a:ext cx="77470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95" dirty="0"/>
              <a:t>Vi</a:t>
            </a:r>
            <a:r>
              <a:rPr sz="2300" spc="-80" dirty="0"/>
              <a:t>s</a:t>
            </a:r>
            <a:r>
              <a:rPr sz="2300" spc="-105" dirty="0"/>
              <a:t>ion</a:t>
            </a:r>
            <a:endParaRPr sz="2300"/>
          </a:p>
        </p:txBody>
      </p:sp>
      <p:sp>
        <p:nvSpPr>
          <p:cNvPr id="10" name="object 10"/>
          <p:cNvSpPr/>
          <p:nvPr/>
        </p:nvSpPr>
        <p:spPr>
          <a:xfrm>
            <a:off x="153162" y="153162"/>
            <a:ext cx="8763000" cy="6477000"/>
          </a:xfrm>
          <a:custGeom>
            <a:avLst/>
            <a:gdLst/>
            <a:ahLst/>
            <a:cxnLst/>
            <a:rect l="l" t="t" r="r" b="b"/>
            <a:pathLst>
              <a:path w="8763000" h="6477000">
                <a:moveTo>
                  <a:pt x="0" y="6477000"/>
                </a:moveTo>
                <a:lnTo>
                  <a:pt x="8763000" y="6477000"/>
                </a:lnTo>
                <a:lnTo>
                  <a:pt x="87630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28956">
            <a:solidFill>
              <a:srgbClr val="F7C1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3</a:t>
            </a:fld>
            <a:endParaRPr spc="-110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5007990" y="6391224"/>
            <a:ext cx="346265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90" dirty="0"/>
              <a:t>Vishal N Shah &amp; Co</a:t>
            </a:r>
            <a:r>
              <a:rPr spc="185" dirty="0"/>
              <a:t>–</a:t>
            </a:r>
            <a:r>
              <a:rPr spc="-100" dirty="0"/>
              <a:t> </a:t>
            </a:r>
            <a:r>
              <a:rPr spc="-40" dirty="0"/>
              <a:t>A</a:t>
            </a:r>
            <a:r>
              <a:rPr spc="-105" dirty="0"/>
              <a:t> </a:t>
            </a:r>
            <a:r>
              <a:rPr spc="-120" dirty="0"/>
              <a:t>Firm’s</a:t>
            </a:r>
            <a:r>
              <a:rPr spc="-114" dirty="0"/>
              <a:t> </a:t>
            </a:r>
            <a:r>
              <a:rPr spc="-80" dirty="0"/>
              <a:t>Presentation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583" y="1574279"/>
            <a:ext cx="7949183" cy="908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1772" y="1767839"/>
            <a:ext cx="2142743" cy="562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4162" y="1600961"/>
            <a:ext cx="7848600" cy="807720"/>
          </a:xfrm>
          <a:custGeom>
            <a:avLst/>
            <a:gdLst/>
            <a:ahLst/>
            <a:cxnLst/>
            <a:rect l="l" t="t" r="r" b="b"/>
            <a:pathLst>
              <a:path w="7848600" h="807719">
                <a:moveTo>
                  <a:pt x="7713980" y="0"/>
                </a:moveTo>
                <a:lnTo>
                  <a:pt x="134619" y="0"/>
                </a:lnTo>
                <a:lnTo>
                  <a:pt x="92070" y="6868"/>
                </a:lnTo>
                <a:lnTo>
                  <a:pt x="55116" y="25989"/>
                </a:lnTo>
                <a:lnTo>
                  <a:pt x="25974" y="55138"/>
                </a:lnTo>
                <a:lnTo>
                  <a:pt x="6863" y="92090"/>
                </a:lnTo>
                <a:lnTo>
                  <a:pt x="0" y="134620"/>
                </a:lnTo>
                <a:lnTo>
                  <a:pt x="0" y="673100"/>
                </a:lnTo>
                <a:lnTo>
                  <a:pt x="6863" y="715629"/>
                </a:lnTo>
                <a:lnTo>
                  <a:pt x="25974" y="752581"/>
                </a:lnTo>
                <a:lnTo>
                  <a:pt x="55116" y="781730"/>
                </a:lnTo>
                <a:lnTo>
                  <a:pt x="92070" y="800851"/>
                </a:lnTo>
                <a:lnTo>
                  <a:pt x="134619" y="807720"/>
                </a:lnTo>
                <a:lnTo>
                  <a:pt x="7713980" y="807720"/>
                </a:lnTo>
                <a:lnTo>
                  <a:pt x="7756509" y="800851"/>
                </a:lnTo>
                <a:lnTo>
                  <a:pt x="7793461" y="781730"/>
                </a:lnTo>
                <a:lnTo>
                  <a:pt x="7822610" y="752581"/>
                </a:lnTo>
                <a:lnTo>
                  <a:pt x="7841731" y="715629"/>
                </a:lnTo>
                <a:lnTo>
                  <a:pt x="7848600" y="673100"/>
                </a:lnTo>
                <a:lnTo>
                  <a:pt x="7848600" y="134620"/>
                </a:lnTo>
                <a:lnTo>
                  <a:pt x="7841731" y="92090"/>
                </a:lnTo>
                <a:lnTo>
                  <a:pt x="7822610" y="55138"/>
                </a:lnTo>
                <a:lnTo>
                  <a:pt x="7793461" y="25989"/>
                </a:lnTo>
                <a:lnTo>
                  <a:pt x="7756509" y="6868"/>
                </a:lnTo>
                <a:lnTo>
                  <a:pt x="771398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162" y="1600961"/>
            <a:ext cx="7848600" cy="807720"/>
          </a:xfrm>
          <a:custGeom>
            <a:avLst/>
            <a:gdLst/>
            <a:ahLst/>
            <a:cxnLst/>
            <a:rect l="l" t="t" r="r" b="b"/>
            <a:pathLst>
              <a:path w="7848600" h="807719">
                <a:moveTo>
                  <a:pt x="0" y="134620"/>
                </a:moveTo>
                <a:lnTo>
                  <a:pt x="6863" y="92090"/>
                </a:lnTo>
                <a:lnTo>
                  <a:pt x="25974" y="55138"/>
                </a:lnTo>
                <a:lnTo>
                  <a:pt x="55116" y="25989"/>
                </a:lnTo>
                <a:lnTo>
                  <a:pt x="92070" y="6868"/>
                </a:lnTo>
                <a:lnTo>
                  <a:pt x="134619" y="0"/>
                </a:lnTo>
                <a:lnTo>
                  <a:pt x="7713980" y="0"/>
                </a:lnTo>
                <a:lnTo>
                  <a:pt x="7756509" y="6868"/>
                </a:lnTo>
                <a:lnTo>
                  <a:pt x="7793461" y="25989"/>
                </a:lnTo>
                <a:lnTo>
                  <a:pt x="7822610" y="55138"/>
                </a:lnTo>
                <a:lnTo>
                  <a:pt x="7841731" y="92090"/>
                </a:lnTo>
                <a:lnTo>
                  <a:pt x="7848600" y="134620"/>
                </a:lnTo>
                <a:lnTo>
                  <a:pt x="7848600" y="673100"/>
                </a:lnTo>
                <a:lnTo>
                  <a:pt x="7841731" y="715629"/>
                </a:lnTo>
                <a:lnTo>
                  <a:pt x="7822610" y="752581"/>
                </a:lnTo>
                <a:lnTo>
                  <a:pt x="7793461" y="781730"/>
                </a:lnTo>
                <a:lnTo>
                  <a:pt x="7756509" y="800851"/>
                </a:lnTo>
                <a:lnTo>
                  <a:pt x="7713980" y="807720"/>
                </a:lnTo>
                <a:lnTo>
                  <a:pt x="134619" y="807720"/>
                </a:lnTo>
                <a:lnTo>
                  <a:pt x="92070" y="800851"/>
                </a:lnTo>
                <a:lnTo>
                  <a:pt x="55116" y="781730"/>
                </a:lnTo>
                <a:lnTo>
                  <a:pt x="25974" y="752581"/>
                </a:lnTo>
                <a:lnTo>
                  <a:pt x="6863" y="715629"/>
                </a:lnTo>
                <a:lnTo>
                  <a:pt x="0" y="673100"/>
                </a:lnTo>
                <a:lnTo>
                  <a:pt x="0" y="13462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583" y="2537472"/>
            <a:ext cx="7949183" cy="903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1772" y="2601442"/>
            <a:ext cx="7958328" cy="8138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162" y="2564129"/>
            <a:ext cx="7848600" cy="803275"/>
          </a:xfrm>
          <a:custGeom>
            <a:avLst/>
            <a:gdLst/>
            <a:ahLst/>
            <a:cxnLst/>
            <a:rect l="l" t="t" r="r" b="b"/>
            <a:pathLst>
              <a:path w="7848600" h="803275">
                <a:moveTo>
                  <a:pt x="7714742" y="0"/>
                </a:moveTo>
                <a:lnTo>
                  <a:pt x="133858" y="0"/>
                </a:lnTo>
                <a:lnTo>
                  <a:pt x="91548" y="6825"/>
                </a:lnTo>
                <a:lnTo>
                  <a:pt x="54803" y="25830"/>
                </a:lnTo>
                <a:lnTo>
                  <a:pt x="25827" y="54809"/>
                </a:lnTo>
                <a:lnTo>
                  <a:pt x="6824" y="91553"/>
                </a:lnTo>
                <a:lnTo>
                  <a:pt x="0" y="133858"/>
                </a:lnTo>
                <a:lnTo>
                  <a:pt x="0" y="669290"/>
                </a:lnTo>
                <a:lnTo>
                  <a:pt x="6824" y="711594"/>
                </a:lnTo>
                <a:lnTo>
                  <a:pt x="25827" y="748338"/>
                </a:lnTo>
                <a:lnTo>
                  <a:pt x="54803" y="777317"/>
                </a:lnTo>
                <a:lnTo>
                  <a:pt x="91548" y="796322"/>
                </a:lnTo>
                <a:lnTo>
                  <a:pt x="133858" y="803148"/>
                </a:lnTo>
                <a:lnTo>
                  <a:pt x="7714742" y="803148"/>
                </a:lnTo>
                <a:lnTo>
                  <a:pt x="7757046" y="796322"/>
                </a:lnTo>
                <a:lnTo>
                  <a:pt x="7793790" y="777317"/>
                </a:lnTo>
                <a:lnTo>
                  <a:pt x="7822769" y="748338"/>
                </a:lnTo>
                <a:lnTo>
                  <a:pt x="7841774" y="711594"/>
                </a:lnTo>
                <a:lnTo>
                  <a:pt x="7848600" y="669290"/>
                </a:lnTo>
                <a:lnTo>
                  <a:pt x="7848600" y="133858"/>
                </a:lnTo>
                <a:lnTo>
                  <a:pt x="7841774" y="91553"/>
                </a:lnTo>
                <a:lnTo>
                  <a:pt x="7822769" y="54809"/>
                </a:lnTo>
                <a:lnTo>
                  <a:pt x="7793790" y="25830"/>
                </a:lnTo>
                <a:lnTo>
                  <a:pt x="7757046" y="6825"/>
                </a:lnTo>
                <a:lnTo>
                  <a:pt x="7714742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162" y="2564129"/>
            <a:ext cx="7848600" cy="803275"/>
          </a:xfrm>
          <a:custGeom>
            <a:avLst/>
            <a:gdLst/>
            <a:ahLst/>
            <a:cxnLst/>
            <a:rect l="l" t="t" r="r" b="b"/>
            <a:pathLst>
              <a:path w="7848600" h="803275">
                <a:moveTo>
                  <a:pt x="0" y="133858"/>
                </a:moveTo>
                <a:lnTo>
                  <a:pt x="6824" y="91553"/>
                </a:lnTo>
                <a:lnTo>
                  <a:pt x="25827" y="54809"/>
                </a:lnTo>
                <a:lnTo>
                  <a:pt x="54803" y="25830"/>
                </a:lnTo>
                <a:lnTo>
                  <a:pt x="91548" y="6825"/>
                </a:lnTo>
                <a:lnTo>
                  <a:pt x="133858" y="0"/>
                </a:lnTo>
                <a:lnTo>
                  <a:pt x="7714742" y="0"/>
                </a:lnTo>
                <a:lnTo>
                  <a:pt x="7757046" y="6825"/>
                </a:lnTo>
                <a:lnTo>
                  <a:pt x="7793790" y="25830"/>
                </a:lnTo>
                <a:lnTo>
                  <a:pt x="7822769" y="54809"/>
                </a:lnTo>
                <a:lnTo>
                  <a:pt x="7841774" y="91553"/>
                </a:lnTo>
                <a:lnTo>
                  <a:pt x="7848600" y="133858"/>
                </a:lnTo>
                <a:lnTo>
                  <a:pt x="7848600" y="669290"/>
                </a:lnTo>
                <a:lnTo>
                  <a:pt x="7841774" y="711594"/>
                </a:lnTo>
                <a:lnTo>
                  <a:pt x="7822769" y="748338"/>
                </a:lnTo>
                <a:lnTo>
                  <a:pt x="7793790" y="777317"/>
                </a:lnTo>
                <a:lnTo>
                  <a:pt x="7757046" y="796322"/>
                </a:lnTo>
                <a:lnTo>
                  <a:pt x="7714742" y="803148"/>
                </a:lnTo>
                <a:lnTo>
                  <a:pt x="133858" y="803148"/>
                </a:lnTo>
                <a:lnTo>
                  <a:pt x="91548" y="796322"/>
                </a:lnTo>
                <a:lnTo>
                  <a:pt x="54803" y="777317"/>
                </a:lnTo>
                <a:lnTo>
                  <a:pt x="25827" y="748338"/>
                </a:lnTo>
                <a:lnTo>
                  <a:pt x="6824" y="711594"/>
                </a:lnTo>
                <a:lnTo>
                  <a:pt x="0" y="669290"/>
                </a:lnTo>
                <a:lnTo>
                  <a:pt x="0" y="13385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583" y="3500628"/>
            <a:ext cx="7949183" cy="8641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0248" y="3671315"/>
            <a:ext cx="5702808" cy="5623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162" y="3527297"/>
            <a:ext cx="7848600" cy="763905"/>
          </a:xfrm>
          <a:custGeom>
            <a:avLst/>
            <a:gdLst/>
            <a:ahLst/>
            <a:cxnLst/>
            <a:rect l="l" t="t" r="r" b="b"/>
            <a:pathLst>
              <a:path w="7848600" h="763904">
                <a:moveTo>
                  <a:pt x="7721346" y="0"/>
                </a:moveTo>
                <a:lnTo>
                  <a:pt x="127253" y="0"/>
                </a:lnTo>
                <a:lnTo>
                  <a:pt x="77720" y="10007"/>
                </a:lnTo>
                <a:lnTo>
                  <a:pt x="37271" y="37290"/>
                </a:lnTo>
                <a:lnTo>
                  <a:pt x="10000" y="77741"/>
                </a:lnTo>
                <a:lnTo>
                  <a:pt x="0" y="127253"/>
                </a:lnTo>
                <a:lnTo>
                  <a:pt x="0" y="636269"/>
                </a:lnTo>
                <a:lnTo>
                  <a:pt x="10000" y="685782"/>
                </a:lnTo>
                <a:lnTo>
                  <a:pt x="37271" y="726233"/>
                </a:lnTo>
                <a:lnTo>
                  <a:pt x="77720" y="753516"/>
                </a:lnTo>
                <a:lnTo>
                  <a:pt x="127253" y="763524"/>
                </a:lnTo>
                <a:lnTo>
                  <a:pt x="7721346" y="763524"/>
                </a:lnTo>
                <a:lnTo>
                  <a:pt x="7770858" y="753516"/>
                </a:lnTo>
                <a:lnTo>
                  <a:pt x="7811309" y="726233"/>
                </a:lnTo>
                <a:lnTo>
                  <a:pt x="7838592" y="685782"/>
                </a:lnTo>
                <a:lnTo>
                  <a:pt x="7848600" y="636269"/>
                </a:lnTo>
                <a:lnTo>
                  <a:pt x="7848600" y="127253"/>
                </a:lnTo>
                <a:lnTo>
                  <a:pt x="7838592" y="77741"/>
                </a:lnTo>
                <a:lnTo>
                  <a:pt x="7811309" y="37290"/>
                </a:lnTo>
                <a:lnTo>
                  <a:pt x="7770858" y="10007"/>
                </a:lnTo>
                <a:lnTo>
                  <a:pt x="7721346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4162" y="3527297"/>
            <a:ext cx="7848600" cy="763905"/>
          </a:xfrm>
          <a:custGeom>
            <a:avLst/>
            <a:gdLst/>
            <a:ahLst/>
            <a:cxnLst/>
            <a:rect l="l" t="t" r="r" b="b"/>
            <a:pathLst>
              <a:path w="7848600" h="763904">
                <a:moveTo>
                  <a:pt x="0" y="127253"/>
                </a:moveTo>
                <a:lnTo>
                  <a:pt x="10000" y="77741"/>
                </a:lnTo>
                <a:lnTo>
                  <a:pt x="37271" y="37290"/>
                </a:lnTo>
                <a:lnTo>
                  <a:pt x="77720" y="10007"/>
                </a:lnTo>
                <a:lnTo>
                  <a:pt x="127253" y="0"/>
                </a:lnTo>
                <a:lnTo>
                  <a:pt x="7721346" y="0"/>
                </a:lnTo>
                <a:lnTo>
                  <a:pt x="7770858" y="10007"/>
                </a:lnTo>
                <a:lnTo>
                  <a:pt x="7811309" y="37290"/>
                </a:lnTo>
                <a:lnTo>
                  <a:pt x="7838592" y="77741"/>
                </a:lnTo>
                <a:lnTo>
                  <a:pt x="7848600" y="127253"/>
                </a:lnTo>
                <a:lnTo>
                  <a:pt x="7848600" y="636269"/>
                </a:lnTo>
                <a:lnTo>
                  <a:pt x="7838592" y="685782"/>
                </a:lnTo>
                <a:lnTo>
                  <a:pt x="7811309" y="726233"/>
                </a:lnTo>
                <a:lnTo>
                  <a:pt x="7770858" y="753516"/>
                </a:lnTo>
                <a:lnTo>
                  <a:pt x="7721346" y="763524"/>
                </a:lnTo>
                <a:lnTo>
                  <a:pt x="127253" y="763524"/>
                </a:lnTo>
                <a:lnTo>
                  <a:pt x="77720" y="753516"/>
                </a:lnTo>
                <a:lnTo>
                  <a:pt x="37271" y="726233"/>
                </a:lnTo>
                <a:lnTo>
                  <a:pt x="10000" y="685782"/>
                </a:lnTo>
                <a:lnTo>
                  <a:pt x="0" y="636269"/>
                </a:lnTo>
                <a:lnTo>
                  <a:pt x="0" y="127253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1583" y="4425683"/>
            <a:ext cx="7949183" cy="9357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3295" y="4506442"/>
            <a:ext cx="6752844" cy="8138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4162" y="4452365"/>
            <a:ext cx="7848600" cy="835660"/>
          </a:xfrm>
          <a:custGeom>
            <a:avLst/>
            <a:gdLst/>
            <a:ahLst/>
            <a:cxnLst/>
            <a:rect l="l" t="t" r="r" b="b"/>
            <a:pathLst>
              <a:path w="7848600" h="835660">
                <a:moveTo>
                  <a:pt x="7709408" y="0"/>
                </a:moveTo>
                <a:lnTo>
                  <a:pt x="139192" y="0"/>
                </a:lnTo>
                <a:lnTo>
                  <a:pt x="95196" y="7099"/>
                </a:lnTo>
                <a:lnTo>
                  <a:pt x="56987" y="26867"/>
                </a:lnTo>
                <a:lnTo>
                  <a:pt x="26856" y="57003"/>
                </a:lnTo>
                <a:lnTo>
                  <a:pt x="7096" y="95211"/>
                </a:lnTo>
                <a:lnTo>
                  <a:pt x="0" y="139191"/>
                </a:lnTo>
                <a:lnTo>
                  <a:pt x="0" y="695959"/>
                </a:lnTo>
                <a:lnTo>
                  <a:pt x="7096" y="739940"/>
                </a:lnTo>
                <a:lnTo>
                  <a:pt x="26856" y="778148"/>
                </a:lnTo>
                <a:lnTo>
                  <a:pt x="56987" y="808284"/>
                </a:lnTo>
                <a:lnTo>
                  <a:pt x="95196" y="828052"/>
                </a:lnTo>
                <a:lnTo>
                  <a:pt x="139192" y="835151"/>
                </a:lnTo>
                <a:lnTo>
                  <a:pt x="7709408" y="835151"/>
                </a:lnTo>
                <a:lnTo>
                  <a:pt x="7753388" y="828052"/>
                </a:lnTo>
                <a:lnTo>
                  <a:pt x="7791596" y="808284"/>
                </a:lnTo>
                <a:lnTo>
                  <a:pt x="7821732" y="778148"/>
                </a:lnTo>
                <a:lnTo>
                  <a:pt x="7841500" y="739940"/>
                </a:lnTo>
                <a:lnTo>
                  <a:pt x="7848600" y="695959"/>
                </a:lnTo>
                <a:lnTo>
                  <a:pt x="7848600" y="139191"/>
                </a:lnTo>
                <a:lnTo>
                  <a:pt x="7841500" y="95211"/>
                </a:lnTo>
                <a:lnTo>
                  <a:pt x="7821732" y="57003"/>
                </a:lnTo>
                <a:lnTo>
                  <a:pt x="7791596" y="26867"/>
                </a:lnTo>
                <a:lnTo>
                  <a:pt x="7753388" y="7099"/>
                </a:lnTo>
                <a:lnTo>
                  <a:pt x="7709408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4162" y="4452365"/>
            <a:ext cx="7848600" cy="835660"/>
          </a:xfrm>
          <a:custGeom>
            <a:avLst/>
            <a:gdLst/>
            <a:ahLst/>
            <a:cxnLst/>
            <a:rect l="l" t="t" r="r" b="b"/>
            <a:pathLst>
              <a:path w="7848600" h="835660">
                <a:moveTo>
                  <a:pt x="0" y="139191"/>
                </a:moveTo>
                <a:lnTo>
                  <a:pt x="7096" y="95211"/>
                </a:lnTo>
                <a:lnTo>
                  <a:pt x="26856" y="57003"/>
                </a:lnTo>
                <a:lnTo>
                  <a:pt x="56987" y="26867"/>
                </a:lnTo>
                <a:lnTo>
                  <a:pt x="95196" y="7099"/>
                </a:lnTo>
                <a:lnTo>
                  <a:pt x="139192" y="0"/>
                </a:lnTo>
                <a:lnTo>
                  <a:pt x="7709408" y="0"/>
                </a:lnTo>
                <a:lnTo>
                  <a:pt x="7753388" y="7099"/>
                </a:lnTo>
                <a:lnTo>
                  <a:pt x="7791596" y="26867"/>
                </a:lnTo>
                <a:lnTo>
                  <a:pt x="7821732" y="57003"/>
                </a:lnTo>
                <a:lnTo>
                  <a:pt x="7841500" y="95211"/>
                </a:lnTo>
                <a:lnTo>
                  <a:pt x="7848600" y="139191"/>
                </a:lnTo>
                <a:lnTo>
                  <a:pt x="7848600" y="695959"/>
                </a:lnTo>
                <a:lnTo>
                  <a:pt x="7841500" y="739940"/>
                </a:lnTo>
                <a:lnTo>
                  <a:pt x="7821732" y="778148"/>
                </a:lnTo>
                <a:lnTo>
                  <a:pt x="7791596" y="808284"/>
                </a:lnTo>
                <a:lnTo>
                  <a:pt x="7753388" y="828052"/>
                </a:lnTo>
                <a:lnTo>
                  <a:pt x="7709408" y="835151"/>
                </a:lnTo>
                <a:lnTo>
                  <a:pt x="139192" y="835151"/>
                </a:lnTo>
                <a:lnTo>
                  <a:pt x="95196" y="828052"/>
                </a:lnTo>
                <a:lnTo>
                  <a:pt x="56987" y="808284"/>
                </a:lnTo>
                <a:lnTo>
                  <a:pt x="26856" y="778148"/>
                </a:lnTo>
                <a:lnTo>
                  <a:pt x="7096" y="739940"/>
                </a:lnTo>
                <a:lnTo>
                  <a:pt x="0" y="695959"/>
                </a:lnTo>
                <a:lnTo>
                  <a:pt x="0" y="139191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6770" y="1828038"/>
            <a:ext cx="7579359" cy="329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Established </a:t>
            </a:r>
            <a:r>
              <a:rPr sz="1800" spc="-25" dirty="0">
                <a:latin typeface="Arial"/>
                <a:cs typeface="Arial"/>
              </a:rPr>
              <a:t>in</a:t>
            </a:r>
            <a:r>
              <a:rPr sz="1800" spc="-90" dirty="0">
                <a:latin typeface="Arial"/>
                <a:cs typeface="Arial"/>
              </a:rPr>
              <a:t> 2013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13970">
              <a:lnSpc>
                <a:spcPts val="2065"/>
              </a:lnSpc>
            </a:pPr>
            <a:r>
              <a:rPr sz="1800" spc="-110" dirty="0">
                <a:latin typeface="Arial"/>
                <a:cs typeface="Arial"/>
              </a:rPr>
              <a:t>Headed </a:t>
            </a:r>
            <a:r>
              <a:rPr sz="1800" spc="-80" dirty="0">
                <a:latin typeface="Arial"/>
                <a:cs typeface="Arial"/>
              </a:rPr>
              <a:t>by </a:t>
            </a:r>
            <a:r>
              <a:rPr sz="1800" spc="-114" dirty="0">
                <a:latin typeface="Arial"/>
                <a:cs typeface="Arial"/>
              </a:rPr>
              <a:t>Associates </a:t>
            </a:r>
            <a:r>
              <a:rPr sz="1800" spc="-65" dirty="0">
                <a:latin typeface="Arial"/>
                <a:cs typeface="Arial"/>
              </a:rPr>
              <a:t>member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155" dirty="0">
                <a:latin typeface="Arial"/>
                <a:cs typeface="Arial"/>
              </a:rPr>
              <a:t>ICAI </a:t>
            </a:r>
            <a:r>
              <a:rPr sz="1800" spc="-85" dirty="0">
                <a:latin typeface="Arial"/>
                <a:cs typeface="Arial"/>
              </a:rPr>
              <a:t>having </a:t>
            </a:r>
            <a:r>
              <a:rPr sz="1800" spc="-90" dirty="0">
                <a:latin typeface="Arial"/>
                <a:cs typeface="Arial"/>
              </a:rPr>
              <a:t>vast </a:t>
            </a:r>
            <a:r>
              <a:rPr sz="1800" spc="-80" dirty="0">
                <a:latin typeface="Arial"/>
                <a:cs typeface="Arial"/>
              </a:rPr>
              <a:t>experience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50" dirty="0">
                <a:latin typeface="Arial"/>
                <a:cs typeface="Arial"/>
              </a:rPr>
              <a:t>Industry </a:t>
            </a:r>
            <a:r>
              <a:rPr sz="1800" spc="-170" dirty="0">
                <a:latin typeface="Arial"/>
                <a:cs typeface="Arial"/>
              </a:rPr>
              <a:t>as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well</a:t>
            </a:r>
            <a:endParaRPr sz="1800">
              <a:latin typeface="Arial"/>
              <a:cs typeface="Arial"/>
            </a:endParaRPr>
          </a:p>
          <a:p>
            <a:pPr marL="13970">
              <a:lnSpc>
                <a:spcPts val="2065"/>
              </a:lnSpc>
            </a:pPr>
            <a:r>
              <a:rPr sz="1800" spc="-170" dirty="0">
                <a:latin typeface="Arial"/>
                <a:cs typeface="Arial"/>
              </a:rPr>
              <a:t>as </a:t>
            </a:r>
            <a:r>
              <a:rPr sz="1800" spc="-30" dirty="0">
                <a:latin typeface="Arial"/>
                <a:cs typeface="Arial"/>
              </a:rPr>
              <a:t>in </a:t>
            </a:r>
            <a:r>
              <a:rPr sz="1800" spc="-95" dirty="0">
                <a:latin typeface="Arial"/>
                <a:cs typeface="Arial"/>
              </a:rPr>
              <a:t>Profession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05" dirty="0">
                <a:latin typeface="Arial"/>
                <a:cs typeface="Arial"/>
              </a:rPr>
              <a:t>assisted </a:t>
            </a:r>
            <a:r>
              <a:rPr sz="1800" spc="-80" dirty="0">
                <a:latin typeface="Arial"/>
                <a:cs typeface="Arial"/>
              </a:rPr>
              <a:t>by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60" dirty="0">
                <a:latin typeface="Arial"/>
                <a:cs typeface="Arial"/>
              </a:rPr>
              <a:t>team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30" dirty="0">
                <a:latin typeface="Arial"/>
                <a:cs typeface="Arial"/>
              </a:rPr>
              <a:t>well </a:t>
            </a:r>
            <a:r>
              <a:rPr sz="1800" spc="-55" dirty="0">
                <a:latin typeface="Arial"/>
                <a:cs typeface="Arial"/>
              </a:rPr>
              <a:t>Qualified</a:t>
            </a:r>
            <a:r>
              <a:rPr sz="1800" spc="-27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Professionals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5" dirty="0">
                <a:latin typeface="Arial"/>
                <a:cs typeface="Arial"/>
              </a:rPr>
              <a:t>Located </a:t>
            </a:r>
            <a:r>
              <a:rPr sz="1800" spc="-25" dirty="0">
                <a:latin typeface="Arial"/>
                <a:cs typeface="Arial"/>
              </a:rPr>
              <a:t>at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70" dirty="0">
                <a:latin typeface="Arial"/>
                <a:cs typeface="Arial"/>
              </a:rPr>
              <a:t>strategic </a:t>
            </a:r>
            <a:r>
              <a:rPr sz="1800" spc="-80" dirty="0">
                <a:latin typeface="Arial"/>
                <a:cs typeface="Arial"/>
              </a:rPr>
              <a:t>Location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80" dirty="0">
                <a:latin typeface="Arial"/>
                <a:cs typeface="Arial"/>
              </a:rPr>
              <a:t>Vidyavihar </a:t>
            </a:r>
            <a:r>
              <a:rPr sz="1800" spc="-50" dirty="0">
                <a:latin typeface="Arial"/>
                <a:cs typeface="Arial"/>
              </a:rPr>
              <a:t>(w),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Mumbai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15875" marR="1209675">
              <a:lnSpc>
                <a:spcPts val="1970"/>
              </a:lnSpc>
            </a:pPr>
            <a:r>
              <a:rPr sz="1800" spc="-110" dirty="0">
                <a:latin typeface="Arial"/>
                <a:cs typeface="Arial"/>
              </a:rPr>
              <a:t>Having </a:t>
            </a:r>
            <a:r>
              <a:rPr sz="1800" spc="-85" dirty="0">
                <a:latin typeface="Arial"/>
                <a:cs typeface="Arial"/>
              </a:rPr>
              <a:t>alliances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80" dirty="0">
                <a:latin typeface="Arial"/>
                <a:cs typeface="Arial"/>
              </a:rPr>
              <a:t>various </a:t>
            </a:r>
            <a:r>
              <a:rPr sz="1800" spc="-70" dirty="0">
                <a:latin typeface="Arial"/>
                <a:cs typeface="Arial"/>
              </a:rPr>
              <a:t>experts </a:t>
            </a:r>
            <a:r>
              <a:rPr sz="1800" spc="-85" dirty="0">
                <a:latin typeface="Arial"/>
                <a:cs typeface="Arial"/>
              </a:rPr>
              <a:t>and professionals </a:t>
            </a:r>
            <a:r>
              <a:rPr sz="1800" spc="-20" dirty="0">
                <a:latin typeface="Arial"/>
                <a:cs typeface="Arial"/>
              </a:rPr>
              <a:t>from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diverse  </a:t>
            </a:r>
            <a:r>
              <a:rPr sz="1800" spc="-90" dirty="0">
                <a:latin typeface="Arial"/>
                <a:cs typeface="Arial"/>
              </a:rPr>
              <a:t>backgrounds.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0362" y="305561"/>
            <a:ext cx="4267200" cy="685800"/>
          </a:xfrm>
          <a:custGeom>
            <a:avLst/>
            <a:gdLst/>
            <a:ahLst/>
            <a:cxnLst/>
            <a:rect l="l" t="t" r="r" b="b"/>
            <a:pathLst>
              <a:path w="4267200" h="685800">
                <a:moveTo>
                  <a:pt x="4152900" y="0"/>
                </a:moveTo>
                <a:lnTo>
                  <a:pt x="114300" y="0"/>
                </a:lnTo>
                <a:lnTo>
                  <a:pt x="69806" y="8983"/>
                </a:lnTo>
                <a:lnTo>
                  <a:pt x="33475" y="33480"/>
                </a:lnTo>
                <a:lnTo>
                  <a:pt x="8981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1" y="615987"/>
                </a:lnTo>
                <a:lnTo>
                  <a:pt x="33475" y="652319"/>
                </a:lnTo>
                <a:lnTo>
                  <a:pt x="69806" y="676816"/>
                </a:lnTo>
                <a:lnTo>
                  <a:pt x="114300" y="685800"/>
                </a:lnTo>
                <a:lnTo>
                  <a:pt x="4152900" y="685800"/>
                </a:lnTo>
                <a:lnTo>
                  <a:pt x="4197387" y="676816"/>
                </a:lnTo>
                <a:lnTo>
                  <a:pt x="4233719" y="652319"/>
                </a:lnTo>
                <a:lnTo>
                  <a:pt x="4258216" y="615987"/>
                </a:lnTo>
                <a:lnTo>
                  <a:pt x="4267200" y="571500"/>
                </a:lnTo>
                <a:lnTo>
                  <a:pt x="4267200" y="114300"/>
                </a:lnTo>
                <a:lnTo>
                  <a:pt x="4258216" y="69812"/>
                </a:lnTo>
                <a:lnTo>
                  <a:pt x="4233719" y="33480"/>
                </a:lnTo>
                <a:lnTo>
                  <a:pt x="4197387" y="8983"/>
                </a:lnTo>
                <a:lnTo>
                  <a:pt x="41529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362" y="305561"/>
            <a:ext cx="4267200" cy="685800"/>
          </a:xfrm>
          <a:custGeom>
            <a:avLst/>
            <a:gdLst/>
            <a:ahLst/>
            <a:cxnLst/>
            <a:rect l="l" t="t" r="r" b="b"/>
            <a:pathLst>
              <a:path w="4267200" h="685800">
                <a:moveTo>
                  <a:pt x="0" y="114300"/>
                </a:moveTo>
                <a:lnTo>
                  <a:pt x="8981" y="69812"/>
                </a:lnTo>
                <a:lnTo>
                  <a:pt x="33475" y="33480"/>
                </a:lnTo>
                <a:lnTo>
                  <a:pt x="69806" y="8983"/>
                </a:lnTo>
                <a:lnTo>
                  <a:pt x="114300" y="0"/>
                </a:lnTo>
                <a:lnTo>
                  <a:pt x="4152900" y="0"/>
                </a:lnTo>
                <a:lnTo>
                  <a:pt x="4197387" y="8983"/>
                </a:lnTo>
                <a:lnTo>
                  <a:pt x="4233719" y="33480"/>
                </a:lnTo>
                <a:lnTo>
                  <a:pt x="4258216" y="69812"/>
                </a:lnTo>
                <a:lnTo>
                  <a:pt x="4267200" y="114300"/>
                </a:lnTo>
                <a:lnTo>
                  <a:pt x="4267200" y="571500"/>
                </a:lnTo>
                <a:lnTo>
                  <a:pt x="4258216" y="615987"/>
                </a:lnTo>
                <a:lnTo>
                  <a:pt x="4233719" y="652319"/>
                </a:lnTo>
                <a:lnTo>
                  <a:pt x="4197387" y="676816"/>
                </a:lnTo>
                <a:lnTo>
                  <a:pt x="4152900" y="685800"/>
                </a:lnTo>
                <a:lnTo>
                  <a:pt x="114300" y="685800"/>
                </a:lnTo>
                <a:lnTo>
                  <a:pt x="69806" y="676816"/>
                </a:lnTo>
                <a:lnTo>
                  <a:pt x="33475" y="652319"/>
                </a:lnTo>
                <a:lnTo>
                  <a:pt x="8981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88923" y="440182"/>
            <a:ext cx="154178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20" dirty="0"/>
              <a:t>Introduction</a:t>
            </a:r>
            <a:endParaRPr sz="2300"/>
          </a:p>
        </p:txBody>
      </p:sp>
      <p:sp>
        <p:nvSpPr>
          <p:cNvPr id="22" name="object 22"/>
          <p:cNvSpPr/>
          <p:nvPr/>
        </p:nvSpPr>
        <p:spPr>
          <a:xfrm>
            <a:off x="153162" y="153162"/>
            <a:ext cx="8763000" cy="6477000"/>
          </a:xfrm>
          <a:custGeom>
            <a:avLst/>
            <a:gdLst/>
            <a:ahLst/>
            <a:cxnLst/>
            <a:rect l="l" t="t" r="r" b="b"/>
            <a:pathLst>
              <a:path w="8763000" h="6477000">
                <a:moveTo>
                  <a:pt x="0" y="6477000"/>
                </a:moveTo>
                <a:lnTo>
                  <a:pt x="8763000" y="6477000"/>
                </a:lnTo>
                <a:lnTo>
                  <a:pt x="87630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28956">
            <a:solidFill>
              <a:srgbClr val="F7C1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4</a:t>
            </a:fld>
            <a:endParaRPr spc="-110"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5007990" y="6391224"/>
            <a:ext cx="346265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90" dirty="0"/>
              <a:t>Vishal N Shah &amp; Co</a:t>
            </a:r>
            <a:r>
              <a:rPr spc="185" dirty="0"/>
              <a:t>–</a:t>
            </a:r>
            <a:r>
              <a:rPr spc="-100" dirty="0"/>
              <a:t> </a:t>
            </a:r>
            <a:r>
              <a:rPr spc="-40" dirty="0"/>
              <a:t>A</a:t>
            </a:r>
            <a:r>
              <a:rPr spc="-105" dirty="0"/>
              <a:t> </a:t>
            </a:r>
            <a:r>
              <a:rPr spc="-120" dirty="0"/>
              <a:t>Firm’s</a:t>
            </a:r>
            <a:r>
              <a:rPr spc="-114" dirty="0"/>
              <a:t> </a:t>
            </a:r>
            <a:r>
              <a:rPr spc="-80" dirty="0"/>
              <a:t>Presentation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97835"/>
            <a:ext cx="6381750" cy="1488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2920111"/>
            <a:ext cx="26955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50" dirty="0"/>
              <a:t>Range </a:t>
            </a:r>
            <a:r>
              <a:rPr sz="2900" spc="-120" dirty="0"/>
              <a:t>of</a:t>
            </a:r>
            <a:r>
              <a:rPr sz="2900" spc="-360" dirty="0"/>
              <a:t> </a:t>
            </a:r>
            <a:r>
              <a:rPr sz="2900" spc="-175" dirty="0"/>
              <a:t>Services</a:t>
            </a:r>
            <a:endParaRPr sz="2900"/>
          </a:p>
        </p:txBody>
      </p:sp>
      <p:sp>
        <p:nvSpPr>
          <p:cNvPr id="4" name="object 4"/>
          <p:cNvSpPr/>
          <p:nvPr/>
        </p:nvSpPr>
        <p:spPr>
          <a:xfrm>
            <a:off x="153162" y="153162"/>
            <a:ext cx="8763000" cy="6477000"/>
          </a:xfrm>
          <a:custGeom>
            <a:avLst/>
            <a:gdLst/>
            <a:ahLst/>
            <a:cxnLst/>
            <a:rect l="l" t="t" r="r" b="b"/>
            <a:pathLst>
              <a:path w="8763000" h="6477000">
                <a:moveTo>
                  <a:pt x="0" y="6477000"/>
                </a:moveTo>
                <a:lnTo>
                  <a:pt x="8763000" y="6477000"/>
                </a:lnTo>
                <a:lnTo>
                  <a:pt x="87630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28956">
            <a:solidFill>
              <a:srgbClr val="F7C1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5</a:t>
            </a:fld>
            <a:endParaRPr spc="-11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5007990" y="6391224"/>
            <a:ext cx="346265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90" dirty="0"/>
              <a:t>Vishal N Shah &amp; Co</a:t>
            </a:r>
            <a:r>
              <a:rPr spc="185" dirty="0"/>
              <a:t>–</a:t>
            </a:r>
            <a:r>
              <a:rPr spc="-100" dirty="0"/>
              <a:t> </a:t>
            </a:r>
            <a:r>
              <a:rPr spc="-40" dirty="0"/>
              <a:t>A</a:t>
            </a:r>
            <a:r>
              <a:rPr spc="-105" dirty="0"/>
              <a:t> </a:t>
            </a:r>
            <a:r>
              <a:rPr spc="-120" dirty="0"/>
              <a:t>Firm’s</a:t>
            </a:r>
            <a:r>
              <a:rPr spc="-114" dirty="0"/>
              <a:t> </a:t>
            </a:r>
            <a:r>
              <a:rPr spc="-80" dirty="0"/>
              <a:t>Presentation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362" y="305561"/>
            <a:ext cx="4267200" cy="685800"/>
          </a:xfrm>
          <a:custGeom>
            <a:avLst/>
            <a:gdLst/>
            <a:ahLst/>
            <a:cxnLst/>
            <a:rect l="l" t="t" r="r" b="b"/>
            <a:pathLst>
              <a:path w="4267200" h="685800">
                <a:moveTo>
                  <a:pt x="4152900" y="0"/>
                </a:moveTo>
                <a:lnTo>
                  <a:pt x="114300" y="0"/>
                </a:lnTo>
                <a:lnTo>
                  <a:pt x="69806" y="8983"/>
                </a:lnTo>
                <a:lnTo>
                  <a:pt x="33475" y="33480"/>
                </a:lnTo>
                <a:lnTo>
                  <a:pt x="8981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1" y="615987"/>
                </a:lnTo>
                <a:lnTo>
                  <a:pt x="33475" y="652319"/>
                </a:lnTo>
                <a:lnTo>
                  <a:pt x="69806" y="676816"/>
                </a:lnTo>
                <a:lnTo>
                  <a:pt x="114300" y="685800"/>
                </a:lnTo>
                <a:lnTo>
                  <a:pt x="4152900" y="685800"/>
                </a:lnTo>
                <a:lnTo>
                  <a:pt x="4197387" y="676816"/>
                </a:lnTo>
                <a:lnTo>
                  <a:pt x="4233719" y="652319"/>
                </a:lnTo>
                <a:lnTo>
                  <a:pt x="4258216" y="615987"/>
                </a:lnTo>
                <a:lnTo>
                  <a:pt x="4267200" y="571500"/>
                </a:lnTo>
                <a:lnTo>
                  <a:pt x="4267200" y="114300"/>
                </a:lnTo>
                <a:lnTo>
                  <a:pt x="4258216" y="69812"/>
                </a:lnTo>
                <a:lnTo>
                  <a:pt x="4233719" y="33480"/>
                </a:lnTo>
                <a:lnTo>
                  <a:pt x="4197387" y="8983"/>
                </a:lnTo>
                <a:lnTo>
                  <a:pt x="41529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362" y="305561"/>
            <a:ext cx="4267200" cy="685800"/>
          </a:xfrm>
          <a:custGeom>
            <a:avLst/>
            <a:gdLst/>
            <a:ahLst/>
            <a:cxnLst/>
            <a:rect l="l" t="t" r="r" b="b"/>
            <a:pathLst>
              <a:path w="4267200" h="685800">
                <a:moveTo>
                  <a:pt x="0" y="114300"/>
                </a:moveTo>
                <a:lnTo>
                  <a:pt x="8981" y="69812"/>
                </a:lnTo>
                <a:lnTo>
                  <a:pt x="33475" y="33480"/>
                </a:lnTo>
                <a:lnTo>
                  <a:pt x="69806" y="8983"/>
                </a:lnTo>
                <a:lnTo>
                  <a:pt x="114300" y="0"/>
                </a:lnTo>
                <a:lnTo>
                  <a:pt x="4152900" y="0"/>
                </a:lnTo>
                <a:lnTo>
                  <a:pt x="4197387" y="8983"/>
                </a:lnTo>
                <a:lnTo>
                  <a:pt x="4233719" y="33480"/>
                </a:lnTo>
                <a:lnTo>
                  <a:pt x="4258216" y="69812"/>
                </a:lnTo>
                <a:lnTo>
                  <a:pt x="4267200" y="114300"/>
                </a:lnTo>
                <a:lnTo>
                  <a:pt x="4267200" y="571500"/>
                </a:lnTo>
                <a:lnTo>
                  <a:pt x="4258216" y="615987"/>
                </a:lnTo>
                <a:lnTo>
                  <a:pt x="4233719" y="652319"/>
                </a:lnTo>
                <a:lnTo>
                  <a:pt x="4197387" y="676816"/>
                </a:lnTo>
                <a:lnTo>
                  <a:pt x="4152900" y="685800"/>
                </a:lnTo>
                <a:lnTo>
                  <a:pt x="114300" y="685800"/>
                </a:lnTo>
                <a:lnTo>
                  <a:pt x="69806" y="676816"/>
                </a:lnTo>
                <a:lnTo>
                  <a:pt x="33475" y="652319"/>
                </a:lnTo>
                <a:lnTo>
                  <a:pt x="8981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1868" y="440182"/>
            <a:ext cx="214757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14" dirty="0"/>
              <a:t>Range </a:t>
            </a:r>
            <a:r>
              <a:rPr sz="2300" spc="-95" dirty="0"/>
              <a:t>of</a:t>
            </a:r>
            <a:r>
              <a:rPr sz="2300" spc="-295" dirty="0"/>
              <a:t> </a:t>
            </a:r>
            <a:r>
              <a:rPr sz="2300" spc="-140" dirty="0"/>
              <a:t>Services</a:t>
            </a:r>
            <a:endParaRPr sz="2300"/>
          </a:p>
        </p:txBody>
      </p:sp>
      <p:sp>
        <p:nvSpPr>
          <p:cNvPr id="5" name="object 5"/>
          <p:cNvSpPr/>
          <p:nvPr/>
        </p:nvSpPr>
        <p:spPr>
          <a:xfrm>
            <a:off x="646176" y="1400530"/>
            <a:ext cx="7923276" cy="749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076" y="1514855"/>
            <a:ext cx="4102608" cy="562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802" y="1432064"/>
            <a:ext cx="7848600" cy="675640"/>
          </a:xfrm>
          <a:custGeom>
            <a:avLst/>
            <a:gdLst/>
            <a:ahLst/>
            <a:cxnLst/>
            <a:rect l="l" t="t" r="r" b="b"/>
            <a:pathLst>
              <a:path w="7848600" h="675639">
                <a:moveTo>
                  <a:pt x="7736078" y="0"/>
                </a:moveTo>
                <a:lnTo>
                  <a:pt x="112522" y="0"/>
                </a:lnTo>
                <a:lnTo>
                  <a:pt x="68724" y="8848"/>
                </a:lnTo>
                <a:lnTo>
                  <a:pt x="32958" y="32972"/>
                </a:lnTo>
                <a:lnTo>
                  <a:pt x="8842" y="68740"/>
                </a:lnTo>
                <a:lnTo>
                  <a:pt x="0" y="112522"/>
                </a:lnTo>
                <a:lnTo>
                  <a:pt x="0" y="562610"/>
                </a:lnTo>
                <a:lnTo>
                  <a:pt x="8842" y="606391"/>
                </a:lnTo>
                <a:lnTo>
                  <a:pt x="32958" y="642159"/>
                </a:lnTo>
                <a:lnTo>
                  <a:pt x="68724" y="666283"/>
                </a:lnTo>
                <a:lnTo>
                  <a:pt x="112522" y="675131"/>
                </a:lnTo>
                <a:lnTo>
                  <a:pt x="7736078" y="675131"/>
                </a:lnTo>
                <a:lnTo>
                  <a:pt x="7779859" y="666283"/>
                </a:lnTo>
                <a:lnTo>
                  <a:pt x="7815627" y="642159"/>
                </a:lnTo>
                <a:lnTo>
                  <a:pt x="7839751" y="606391"/>
                </a:lnTo>
                <a:lnTo>
                  <a:pt x="7848600" y="562610"/>
                </a:lnTo>
                <a:lnTo>
                  <a:pt x="7848600" y="112522"/>
                </a:lnTo>
                <a:lnTo>
                  <a:pt x="7839751" y="68740"/>
                </a:lnTo>
                <a:lnTo>
                  <a:pt x="7815627" y="32972"/>
                </a:lnTo>
                <a:lnTo>
                  <a:pt x="7779859" y="8848"/>
                </a:lnTo>
                <a:lnTo>
                  <a:pt x="7736078" y="0"/>
                </a:lnTo>
                <a:close/>
              </a:path>
            </a:pathLst>
          </a:custGeom>
          <a:solidFill>
            <a:srgbClr val="F9D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6176" y="2179332"/>
            <a:ext cx="7923276" cy="748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076" y="2292095"/>
            <a:ext cx="1301496" cy="5623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2193035"/>
            <a:ext cx="7848600" cy="673735"/>
          </a:xfrm>
          <a:custGeom>
            <a:avLst/>
            <a:gdLst/>
            <a:ahLst/>
            <a:cxnLst/>
            <a:rect l="l" t="t" r="r" b="b"/>
            <a:pathLst>
              <a:path w="7848600" h="673735">
                <a:moveTo>
                  <a:pt x="7736332" y="0"/>
                </a:moveTo>
                <a:lnTo>
                  <a:pt x="112268" y="0"/>
                </a:lnTo>
                <a:lnTo>
                  <a:pt x="68569" y="8826"/>
                </a:lnTo>
                <a:lnTo>
                  <a:pt x="32883" y="32892"/>
                </a:lnTo>
                <a:lnTo>
                  <a:pt x="8822" y="68579"/>
                </a:lnTo>
                <a:lnTo>
                  <a:pt x="0" y="112267"/>
                </a:lnTo>
                <a:lnTo>
                  <a:pt x="0" y="561339"/>
                </a:lnTo>
                <a:lnTo>
                  <a:pt x="8822" y="605027"/>
                </a:lnTo>
                <a:lnTo>
                  <a:pt x="32883" y="640714"/>
                </a:lnTo>
                <a:lnTo>
                  <a:pt x="68569" y="664781"/>
                </a:lnTo>
                <a:lnTo>
                  <a:pt x="112268" y="673608"/>
                </a:lnTo>
                <a:lnTo>
                  <a:pt x="7736332" y="673608"/>
                </a:lnTo>
                <a:lnTo>
                  <a:pt x="7780019" y="664781"/>
                </a:lnTo>
                <a:lnTo>
                  <a:pt x="7815707" y="640714"/>
                </a:lnTo>
                <a:lnTo>
                  <a:pt x="7839773" y="605027"/>
                </a:lnTo>
                <a:lnTo>
                  <a:pt x="7848600" y="561339"/>
                </a:lnTo>
                <a:lnTo>
                  <a:pt x="7848600" y="112267"/>
                </a:lnTo>
                <a:lnTo>
                  <a:pt x="7839773" y="68579"/>
                </a:lnTo>
                <a:lnTo>
                  <a:pt x="7815707" y="32892"/>
                </a:lnTo>
                <a:lnTo>
                  <a:pt x="7780020" y="8826"/>
                </a:lnTo>
                <a:lnTo>
                  <a:pt x="7736332" y="0"/>
                </a:lnTo>
                <a:close/>
              </a:path>
            </a:pathLst>
          </a:custGeom>
          <a:solidFill>
            <a:srgbClr val="F9D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6176" y="2956572"/>
            <a:ext cx="7923276" cy="748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8076" y="3069348"/>
            <a:ext cx="2778252" cy="5638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2970276"/>
            <a:ext cx="7848600" cy="673735"/>
          </a:xfrm>
          <a:custGeom>
            <a:avLst/>
            <a:gdLst/>
            <a:ahLst/>
            <a:cxnLst/>
            <a:rect l="l" t="t" r="r" b="b"/>
            <a:pathLst>
              <a:path w="7848600" h="673735">
                <a:moveTo>
                  <a:pt x="7736332" y="0"/>
                </a:moveTo>
                <a:lnTo>
                  <a:pt x="112268" y="0"/>
                </a:lnTo>
                <a:lnTo>
                  <a:pt x="68569" y="8826"/>
                </a:lnTo>
                <a:lnTo>
                  <a:pt x="32883" y="32892"/>
                </a:lnTo>
                <a:lnTo>
                  <a:pt x="8822" y="68579"/>
                </a:lnTo>
                <a:lnTo>
                  <a:pt x="0" y="112268"/>
                </a:lnTo>
                <a:lnTo>
                  <a:pt x="0" y="561339"/>
                </a:lnTo>
                <a:lnTo>
                  <a:pt x="8822" y="605027"/>
                </a:lnTo>
                <a:lnTo>
                  <a:pt x="32883" y="640714"/>
                </a:lnTo>
                <a:lnTo>
                  <a:pt x="68569" y="664781"/>
                </a:lnTo>
                <a:lnTo>
                  <a:pt x="112268" y="673607"/>
                </a:lnTo>
                <a:lnTo>
                  <a:pt x="7736332" y="673607"/>
                </a:lnTo>
                <a:lnTo>
                  <a:pt x="7780019" y="664781"/>
                </a:lnTo>
                <a:lnTo>
                  <a:pt x="7815707" y="640714"/>
                </a:lnTo>
                <a:lnTo>
                  <a:pt x="7839773" y="605027"/>
                </a:lnTo>
                <a:lnTo>
                  <a:pt x="7848600" y="561339"/>
                </a:lnTo>
                <a:lnTo>
                  <a:pt x="7848600" y="112268"/>
                </a:lnTo>
                <a:lnTo>
                  <a:pt x="7839773" y="68579"/>
                </a:lnTo>
                <a:lnTo>
                  <a:pt x="7815707" y="32892"/>
                </a:lnTo>
                <a:lnTo>
                  <a:pt x="7780020" y="8826"/>
                </a:lnTo>
                <a:lnTo>
                  <a:pt x="7736332" y="0"/>
                </a:lnTo>
                <a:close/>
              </a:path>
            </a:pathLst>
          </a:custGeom>
          <a:solidFill>
            <a:srgbClr val="F9D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6176" y="3733812"/>
            <a:ext cx="7923276" cy="748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8076" y="3848100"/>
            <a:ext cx="2560320" cy="5623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" y="3747515"/>
            <a:ext cx="7848600" cy="673735"/>
          </a:xfrm>
          <a:custGeom>
            <a:avLst/>
            <a:gdLst/>
            <a:ahLst/>
            <a:cxnLst/>
            <a:rect l="l" t="t" r="r" b="b"/>
            <a:pathLst>
              <a:path w="7848600" h="673735">
                <a:moveTo>
                  <a:pt x="7736332" y="0"/>
                </a:moveTo>
                <a:lnTo>
                  <a:pt x="112268" y="0"/>
                </a:lnTo>
                <a:lnTo>
                  <a:pt x="68569" y="8826"/>
                </a:lnTo>
                <a:lnTo>
                  <a:pt x="32883" y="32892"/>
                </a:lnTo>
                <a:lnTo>
                  <a:pt x="8822" y="68579"/>
                </a:lnTo>
                <a:lnTo>
                  <a:pt x="0" y="112267"/>
                </a:lnTo>
                <a:lnTo>
                  <a:pt x="0" y="561339"/>
                </a:lnTo>
                <a:lnTo>
                  <a:pt x="8822" y="605027"/>
                </a:lnTo>
                <a:lnTo>
                  <a:pt x="32883" y="640714"/>
                </a:lnTo>
                <a:lnTo>
                  <a:pt x="68569" y="664781"/>
                </a:lnTo>
                <a:lnTo>
                  <a:pt x="112268" y="673607"/>
                </a:lnTo>
                <a:lnTo>
                  <a:pt x="7736332" y="673607"/>
                </a:lnTo>
                <a:lnTo>
                  <a:pt x="7780019" y="664781"/>
                </a:lnTo>
                <a:lnTo>
                  <a:pt x="7815707" y="640714"/>
                </a:lnTo>
                <a:lnTo>
                  <a:pt x="7839773" y="605027"/>
                </a:lnTo>
                <a:lnTo>
                  <a:pt x="7848600" y="561339"/>
                </a:lnTo>
                <a:lnTo>
                  <a:pt x="7848600" y="112267"/>
                </a:lnTo>
                <a:lnTo>
                  <a:pt x="7839773" y="68579"/>
                </a:lnTo>
                <a:lnTo>
                  <a:pt x="7815707" y="32892"/>
                </a:lnTo>
                <a:lnTo>
                  <a:pt x="7780020" y="8826"/>
                </a:lnTo>
                <a:lnTo>
                  <a:pt x="7736332" y="0"/>
                </a:lnTo>
                <a:close/>
              </a:path>
            </a:pathLst>
          </a:custGeom>
          <a:solidFill>
            <a:srgbClr val="F9D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6176" y="4511052"/>
            <a:ext cx="7923276" cy="7482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8076" y="4625340"/>
            <a:ext cx="2310384" cy="5623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" y="4524755"/>
            <a:ext cx="7848600" cy="673735"/>
          </a:xfrm>
          <a:custGeom>
            <a:avLst/>
            <a:gdLst/>
            <a:ahLst/>
            <a:cxnLst/>
            <a:rect l="l" t="t" r="r" b="b"/>
            <a:pathLst>
              <a:path w="7848600" h="673735">
                <a:moveTo>
                  <a:pt x="7736332" y="0"/>
                </a:moveTo>
                <a:lnTo>
                  <a:pt x="112268" y="0"/>
                </a:lnTo>
                <a:lnTo>
                  <a:pt x="68569" y="8826"/>
                </a:lnTo>
                <a:lnTo>
                  <a:pt x="32883" y="32893"/>
                </a:lnTo>
                <a:lnTo>
                  <a:pt x="8822" y="68580"/>
                </a:lnTo>
                <a:lnTo>
                  <a:pt x="0" y="112268"/>
                </a:lnTo>
                <a:lnTo>
                  <a:pt x="0" y="561340"/>
                </a:lnTo>
                <a:lnTo>
                  <a:pt x="8822" y="605028"/>
                </a:lnTo>
                <a:lnTo>
                  <a:pt x="32883" y="640715"/>
                </a:lnTo>
                <a:lnTo>
                  <a:pt x="68569" y="664781"/>
                </a:lnTo>
                <a:lnTo>
                  <a:pt x="112268" y="673608"/>
                </a:lnTo>
                <a:lnTo>
                  <a:pt x="7736332" y="673608"/>
                </a:lnTo>
                <a:lnTo>
                  <a:pt x="7780019" y="664781"/>
                </a:lnTo>
                <a:lnTo>
                  <a:pt x="7815707" y="640715"/>
                </a:lnTo>
                <a:lnTo>
                  <a:pt x="7839773" y="605028"/>
                </a:lnTo>
                <a:lnTo>
                  <a:pt x="7848600" y="561340"/>
                </a:lnTo>
                <a:lnTo>
                  <a:pt x="7848600" y="112268"/>
                </a:lnTo>
                <a:lnTo>
                  <a:pt x="7839773" y="68580"/>
                </a:lnTo>
                <a:lnTo>
                  <a:pt x="7815707" y="32893"/>
                </a:lnTo>
                <a:lnTo>
                  <a:pt x="7780020" y="8826"/>
                </a:lnTo>
                <a:lnTo>
                  <a:pt x="7736332" y="0"/>
                </a:lnTo>
                <a:close/>
              </a:path>
            </a:pathLst>
          </a:custGeom>
          <a:solidFill>
            <a:srgbClr val="F9D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6176" y="5288279"/>
            <a:ext cx="7923276" cy="749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076" y="5402579"/>
            <a:ext cx="2141220" cy="5623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" y="5301996"/>
            <a:ext cx="7848600" cy="675640"/>
          </a:xfrm>
          <a:custGeom>
            <a:avLst/>
            <a:gdLst/>
            <a:ahLst/>
            <a:cxnLst/>
            <a:rect l="l" t="t" r="r" b="b"/>
            <a:pathLst>
              <a:path w="7848600" h="675639">
                <a:moveTo>
                  <a:pt x="7736078" y="0"/>
                </a:moveTo>
                <a:lnTo>
                  <a:pt x="112522" y="0"/>
                </a:lnTo>
                <a:lnTo>
                  <a:pt x="68724" y="8848"/>
                </a:lnTo>
                <a:lnTo>
                  <a:pt x="32958" y="32972"/>
                </a:lnTo>
                <a:lnTo>
                  <a:pt x="8842" y="68740"/>
                </a:lnTo>
                <a:lnTo>
                  <a:pt x="0" y="112521"/>
                </a:lnTo>
                <a:lnTo>
                  <a:pt x="0" y="562609"/>
                </a:lnTo>
                <a:lnTo>
                  <a:pt x="8842" y="606407"/>
                </a:lnTo>
                <a:lnTo>
                  <a:pt x="32958" y="642173"/>
                </a:lnTo>
                <a:lnTo>
                  <a:pt x="68724" y="666289"/>
                </a:lnTo>
                <a:lnTo>
                  <a:pt x="112522" y="675131"/>
                </a:lnTo>
                <a:lnTo>
                  <a:pt x="7736078" y="675131"/>
                </a:lnTo>
                <a:lnTo>
                  <a:pt x="7779859" y="666289"/>
                </a:lnTo>
                <a:lnTo>
                  <a:pt x="7815627" y="642173"/>
                </a:lnTo>
                <a:lnTo>
                  <a:pt x="7839751" y="606407"/>
                </a:lnTo>
                <a:lnTo>
                  <a:pt x="7848600" y="562609"/>
                </a:lnTo>
                <a:lnTo>
                  <a:pt x="7848600" y="112521"/>
                </a:lnTo>
                <a:lnTo>
                  <a:pt x="7839751" y="68740"/>
                </a:lnTo>
                <a:lnTo>
                  <a:pt x="7815627" y="32972"/>
                </a:lnTo>
                <a:lnTo>
                  <a:pt x="7779859" y="8848"/>
                </a:lnTo>
                <a:lnTo>
                  <a:pt x="7736078" y="0"/>
                </a:lnTo>
                <a:close/>
              </a:path>
            </a:pathLst>
          </a:custGeom>
          <a:solidFill>
            <a:srgbClr val="F9D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4598" y="1575561"/>
            <a:ext cx="37750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dirty="0">
                <a:latin typeface="Times New Roman"/>
                <a:cs typeface="Times New Roman"/>
              </a:rPr>
              <a:t>Same as DRDOSHI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3162" y="153162"/>
            <a:ext cx="8763000" cy="6477000"/>
          </a:xfrm>
          <a:custGeom>
            <a:avLst/>
            <a:gdLst/>
            <a:ahLst/>
            <a:cxnLst/>
            <a:rect l="l" t="t" r="r" b="b"/>
            <a:pathLst>
              <a:path w="8763000" h="6477000">
                <a:moveTo>
                  <a:pt x="0" y="6477000"/>
                </a:moveTo>
                <a:lnTo>
                  <a:pt x="8763000" y="6477000"/>
                </a:lnTo>
                <a:lnTo>
                  <a:pt x="87630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28956">
            <a:solidFill>
              <a:srgbClr val="F7C1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6</a:t>
            </a:fld>
            <a:endParaRPr spc="-110"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5007990" y="6391224"/>
            <a:ext cx="346265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90" dirty="0"/>
              <a:t>Vishal N Shah &amp; Co</a:t>
            </a:r>
            <a:r>
              <a:rPr spc="185" dirty="0"/>
              <a:t>–</a:t>
            </a:r>
            <a:r>
              <a:rPr spc="-100" dirty="0"/>
              <a:t> </a:t>
            </a:r>
            <a:r>
              <a:rPr spc="-40" dirty="0"/>
              <a:t>A</a:t>
            </a:r>
            <a:r>
              <a:rPr spc="-105" dirty="0"/>
              <a:t> </a:t>
            </a:r>
            <a:r>
              <a:rPr spc="-120" dirty="0"/>
              <a:t>Firm’s</a:t>
            </a:r>
            <a:r>
              <a:rPr spc="-114" dirty="0"/>
              <a:t> </a:t>
            </a:r>
            <a:r>
              <a:rPr spc="-80" dirty="0"/>
              <a:t>Presentation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5" y="-26299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635355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97835"/>
            <a:ext cx="6381750" cy="1488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1140" y="2920111"/>
            <a:ext cx="136588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90" dirty="0"/>
              <a:t>Clientele</a:t>
            </a:r>
            <a:endParaRPr sz="2900"/>
          </a:p>
        </p:txBody>
      </p:sp>
      <p:sp>
        <p:nvSpPr>
          <p:cNvPr id="10" name="object 10"/>
          <p:cNvSpPr/>
          <p:nvPr/>
        </p:nvSpPr>
        <p:spPr>
          <a:xfrm>
            <a:off x="153162" y="153162"/>
            <a:ext cx="8763000" cy="6477000"/>
          </a:xfrm>
          <a:custGeom>
            <a:avLst/>
            <a:gdLst/>
            <a:ahLst/>
            <a:cxnLst/>
            <a:rect l="l" t="t" r="r" b="b"/>
            <a:pathLst>
              <a:path w="8763000" h="6477000">
                <a:moveTo>
                  <a:pt x="0" y="6477000"/>
                </a:moveTo>
                <a:lnTo>
                  <a:pt x="8763000" y="6477000"/>
                </a:lnTo>
                <a:lnTo>
                  <a:pt x="87630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28956">
            <a:solidFill>
              <a:srgbClr val="F7C1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fld id="{81D60167-4931-47E6-BA6A-407CBD079E47}" type="slidenum">
              <a:rPr spc="-110" dirty="0"/>
              <a:t>7</a:t>
            </a:fld>
            <a:endParaRPr spc="-110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5007990" y="6391224"/>
            <a:ext cx="346265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90" dirty="0"/>
              <a:t>Vishal N Shah &amp; Co</a:t>
            </a:r>
            <a:r>
              <a:rPr spc="185" dirty="0"/>
              <a:t>–</a:t>
            </a:r>
            <a:r>
              <a:rPr spc="-100" dirty="0"/>
              <a:t> </a:t>
            </a:r>
            <a:r>
              <a:rPr spc="-40" dirty="0"/>
              <a:t>A</a:t>
            </a:r>
            <a:r>
              <a:rPr spc="-105" dirty="0"/>
              <a:t> </a:t>
            </a:r>
            <a:r>
              <a:rPr spc="-120" dirty="0"/>
              <a:t>Firm’s</a:t>
            </a:r>
            <a:r>
              <a:rPr spc="-114" dirty="0"/>
              <a:t> </a:t>
            </a:r>
            <a:r>
              <a:rPr spc="-80" dirty="0"/>
              <a:t>Presentation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362" y="305561"/>
            <a:ext cx="5257800" cy="685800"/>
          </a:xfrm>
          <a:custGeom>
            <a:avLst/>
            <a:gdLst/>
            <a:ahLst/>
            <a:cxnLst/>
            <a:rect l="l" t="t" r="r" b="b"/>
            <a:pathLst>
              <a:path w="5257800" h="685800">
                <a:moveTo>
                  <a:pt x="5143500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5143500" y="685800"/>
                </a:lnTo>
                <a:lnTo>
                  <a:pt x="5187987" y="676816"/>
                </a:lnTo>
                <a:lnTo>
                  <a:pt x="5224319" y="652319"/>
                </a:lnTo>
                <a:lnTo>
                  <a:pt x="5248816" y="615987"/>
                </a:lnTo>
                <a:lnTo>
                  <a:pt x="5257800" y="571500"/>
                </a:lnTo>
                <a:lnTo>
                  <a:pt x="5257800" y="114300"/>
                </a:lnTo>
                <a:lnTo>
                  <a:pt x="5248816" y="69812"/>
                </a:lnTo>
                <a:lnTo>
                  <a:pt x="5224319" y="33480"/>
                </a:lnTo>
                <a:lnTo>
                  <a:pt x="5187987" y="8983"/>
                </a:lnTo>
                <a:lnTo>
                  <a:pt x="5143500" y="0"/>
                </a:lnTo>
                <a:close/>
              </a:path>
            </a:pathLst>
          </a:custGeom>
          <a:solidFill>
            <a:srgbClr val="717B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0362" y="305561"/>
            <a:ext cx="5257800" cy="685800"/>
          </a:xfrm>
          <a:custGeom>
            <a:avLst/>
            <a:gdLst/>
            <a:ahLst/>
            <a:cxnLst/>
            <a:rect l="l" t="t" r="r" b="b"/>
            <a:pathLst>
              <a:path w="52578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5143500" y="0"/>
                </a:lnTo>
                <a:lnTo>
                  <a:pt x="5187987" y="8983"/>
                </a:lnTo>
                <a:lnTo>
                  <a:pt x="5224319" y="33480"/>
                </a:lnTo>
                <a:lnTo>
                  <a:pt x="5248816" y="69812"/>
                </a:lnTo>
                <a:lnTo>
                  <a:pt x="5257800" y="114300"/>
                </a:lnTo>
                <a:lnTo>
                  <a:pt x="5257800" y="571500"/>
                </a:lnTo>
                <a:lnTo>
                  <a:pt x="5248816" y="615987"/>
                </a:lnTo>
                <a:lnTo>
                  <a:pt x="5224319" y="652319"/>
                </a:lnTo>
                <a:lnTo>
                  <a:pt x="5187987" y="676816"/>
                </a:lnTo>
                <a:lnTo>
                  <a:pt x="51435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ln w="19812">
            <a:solidFill>
              <a:srgbClr val="5258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1868" y="447801"/>
            <a:ext cx="354457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20" dirty="0"/>
              <a:t>Our </a:t>
            </a:r>
            <a:r>
              <a:rPr sz="2300" spc="-150" dirty="0"/>
              <a:t>Clientele </a:t>
            </a:r>
            <a:r>
              <a:rPr sz="2300" spc="300" dirty="0"/>
              <a:t>–</a:t>
            </a:r>
            <a:r>
              <a:rPr sz="2300" spc="-310" dirty="0"/>
              <a:t> </a:t>
            </a:r>
            <a:r>
              <a:rPr sz="2300" spc="-114" dirty="0"/>
              <a:t>Industry-wise</a:t>
            </a:r>
            <a:endParaRPr sz="2300"/>
          </a:p>
        </p:txBody>
      </p:sp>
      <p:grpSp>
        <p:nvGrpSpPr>
          <p:cNvPr id="70" name="Group 69"/>
          <p:cNvGrpSpPr/>
          <p:nvPr/>
        </p:nvGrpSpPr>
        <p:grpSpPr>
          <a:xfrm>
            <a:off x="4687245" y="5663197"/>
            <a:ext cx="3810000" cy="486409"/>
            <a:chOff x="503681" y="1155953"/>
            <a:chExt cx="3810000" cy="486409"/>
          </a:xfrm>
        </p:grpSpPr>
        <p:sp>
          <p:nvSpPr>
            <p:cNvPr id="5" name="object 5"/>
            <p:cNvSpPr/>
            <p:nvPr/>
          </p:nvSpPr>
          <p:spPr>
            <a:xfrm>
              <a:off x="503681" y="1155953"/>
              <a:ext cx="3810000" cy="486409"/>
            </a:xfrm>
            <a:custGeom>
              <a:avLst/>
              <a:gdLst/>
              <a:ahLst/>
              <a:cxnLst/>
              <a:rect l="l" t="t" r="r" b="b"/>
              <a:pathLst>
                <a:path w="3810000" h="486410">
                  <a:moveTo>
                    <a:pt x="3728974" y="0"/>
                  </a:moveTo>
                  <a:lnTo>
                    <a:pt x="81026" y="0"/>
                  </a:lnTo>
                  <a:lnTo>
                    <a:pt x="49490" y="6373"/>
                  </a:lnTo>
                  <a:lnTo>
                    <a:pt x="23734" y="23749"/>
                  </a:lnTo>
                  <a:lnTo>
                    <a:pt x="6368" y="49506"/>
                  </a:lnTo>
                  <a:lnTo>
                    <a:pt x="0" y="81025"/>
                  </a:lnTo>
                  <a:lnTo>
                    <a:pt x="0" y="405130"/>
                  </a:lnTo>
                  <a:lnTo>
                    <a:pt x="6368" y="436649"/>
                  </a:lnTo>
                  <a:lnTo>
                    <a:pt x="23734" y="462407"/>
                  </a:lnTo>
                  <a:lnTo>
                    <a:pt x="49490" y="479782"/>
                  </a:lnTo>
                  <a:lnTo>
                    <a:pt x="81026" y="486156"/>
                  </a:lnTo>
                  <a:lnTo>
                    <a:pt x="3728974" y="486156"/>
                  </a:lnTo>
                  <a:lnTo>
                    <a:pt x="3760493" y="479782"/>
                  </a:lnTo>
                  <a:lnTo>
                    <a:pt x="3786251" y="462407"/>
                  </a:lnTo>
                  <a:lnTo>
                    <a:pt x="3803626" y="436649"/>
                  </a:lnTo>
                  <a:lnTo>
                    <a:pt x="3810000" y="405130"/>
                  </a:lnTo>
                  <a:lnTo>
                    <a:pt x="3810000" y="81025"/>
                  </a:lnTo>
                  <a:lnTo>
                    <a:pt x="3803626" y="49506"/>
                  </a:lnTo>
                  <a:lnTo>
                    <a:pt x="3786251" y="23749"/>
                  </a:lnTo>
                  <a:lnTo>
                    <a:pt x="3760493" y="6373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503681" y="1155953"/>
              <a:ext cx="3810000" cy="486409"/>
            </a:xfrm>
            <a:custGeom>
              <a:avLst/>
              <a:gdLst/>
              <a:ahLst/>
              <a:cxnLst/>
              <a:rect l="l" t="t" r="r" b="b"/>
              <a:pathLst>
                <a:path w="3810000" h="486410">
                  <a:moveTo>
                    <a:pt x="0" y="81025"/>
                  </a:moveTo>
                  <a:lnTo>
                    <a:pt x="6368" y="49506"/>
                  </a:lnTo>
                  <a:lnTo>
                    <a:pt x="23734" y="23749"/>
                  </a:lnTo>
                  <a:lnTo>
                    <a:pt x="49490" y="6373"/>
                  </a:lnTo>
                  <a:lnTo>
                    <a:pt x="81026" y="0"/>
                  </a:lnTo>
                  <a:lnTo>
                    <a:pt x="3728974" y="0"/>
                  </a:lnTo>
                  <a:lnTo>
                    <a:pt x="3760493" y="6373"/>
                  </a:lnTo>
                  <a:lnTo>
                    <a:pt x="3786251" y="23749"/>
                  </a:lnTo>
                  <a:lnTo>
                    <a:pt x="3803626" y="49506"/>
                  </a:lnTo>
                  <a:lnTo>
                    <a:pt x="3810000" y="81025"/>
                  </a:lnTo>
                  <a:lnTo>
                    <a:pt x="3810000" y="405130"/>
                  </a:lnTo>
                  <a:lnTo>
                    <a:pt x="3803626" y="436649"/>
                  </a:lnTo>
                  <a:lnTo>
                    <a:pt x="3786251" y="462407"/>
                  </a:lnTo>
                  <a:lnTo>
                    <a:pt x="3760493" y="479782"/>
                  </a:lnTo>
                  <a:lnTo>
                    <a:pt x="3728974" y="486156"/>
                  </a:lnTo>
                  <a:lnTo>
                    <a:pt x="81026" y="486156"/>
                  </a:lnTo>
                  <a:lnTo>
                    <a:pt x="49490" y="479782"/>
                  </a:lnTo>
                  <a:lnTo>
                    <a:pt x="23734" y="462407"/>
                  </a:lnTo>
                  <a:lnTo>
                    <a:pt x="6368" y="436649"/>
                  </a:lnTo>
                  <a:lnTo>
                    <a:pt x="0" y="405130"/>
                  </a:lnTo>
                  <a:lnTo>
                    <a:pt x="0" y="8102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71601" y="1155954"/>
              <a:ext cx="3742080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500" spc="-105" dirty="0" err="1">
                  <a:latin typeface="Arial"/>
                  <a:cs typeface="Arial"/>
                </a:rPr>
                <a:t>Infrastrucure</a:t>
              </a:r>
              <a:r>
                <a:rPr lang="en-US" sz="1500" spc="-105" dirty="0">
                  <a:latin typeface="Arial"/>
                  <a:cs typeface="Arial"/>
                </a:rPr>
                <a:t> Development </a:t>
              </a:r>
              <a:endParaRPr sz="1500" dirty="0">
                <a:latin typeface="Arial"/>
                <a:cs typeface="Arial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03681" y="1743639"/>
            <a:ext cx="3810000" cy="533654"/>
            <a:chOff x="503681" y="1670811"/>
            <a:chExt cx="3810000" cy="533654"/>
          </a:xfrm>
        </p:grpSpPr>
        <p:sp>
          <p:nvSpPr>
            <p:cNvPr id="8" name="object 8"/>
            <p:cNvSpPr/>
            <p:nvPr/>
          </p:nvSpPr>
          <p:spPr>
            <a:xfrm>
              <a:off x="503681" y="1716785"/>
              <a:ext cx="3810000" cy="487680"/>
            </a:xfrm>
            <a:custGeom>
              <a:avLst/>
              <a:gdLst/>
              <a:ahLst/>
              <a:cxnLst/>
              <a:rect l="l" t="t" r="r" b="b"/>
              <a:pathLst>
                <a:path w="3810000" h="487680">
                  <a:moveTo>
                    <a:pt x="3728720" y="0"/>
                  </a:moveTo>
                  <a:lnTo>
                    <a:pt x="81280" y="0"/>
                  </a:lnTo>
                  <a:lnTo>
                    <a:pt x="49640" y="6395"/>
                  </a:lnTo>
                  <a:lnTo>
                    <a:pt x="23804" y="23828"/>
                  </a:lnTo>
                  <a:lnTo>
                    <a:pt x="6386" y="49666"/>
                  </a:lnTo>
                  <a:lnTo>
                    <a:pt x="0" y="81279"/>
                  </a:lnTo>
                  <a:lnTo>
                    <a:pt x="0" y="406400"/>
                  </a:lnTo>
                  <a:lnTo>
                    <a:pt x="6386" y="438013"/>
                  </a:lnTo>
                  <a:lnTo>
                    <a:pt x="23804" y="463851"/>
                  </a:lnTo>
                  <a:lnTo>
                    <a:pt x="49640" y="481284"/>
                  </a:lnTo>
                  <a:lnTo>
                    <a:pt x="81280" y="487679"/>
                  </a:lnTo>
                  <a:lnTo>
                    <a:pt x="3728720" y="487679"/>
                  </a:lnTo>
                  <a:lnTo>
                    <a:pt x="3760333" y="481284"/>
                  </a:lnTo>
                  <a:lnTo>
                    <a:pt x="3786171" y="463851"/>
                  </a:lnTo>
                  <a:lnTo>
                    <a:pt x="3803604" y="438013"/>
                  </a:lnTo>
                  <a:lnTo>
                    <a:pt x="3810000" y="406400"/>
                  </a:lnTo>
                  <a:lnTo>
                    <a:pt x="3810000" y="81279"/>
                  </a:lnTo>
                  <a:lnTo>
                    <a:pt x="3803604" y="49666"/>
                  </a:lnTo>
                  <a:lnTo>
                    <a:pt x="3786171" y="23828"/>
                  </a:lnTo>
                  <a:lnTo>
                    <a:pt x="3760333" y="6395"/>
                  </a:lnTo>
                  <a:lnTo>
                    <a:pt x="3728720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681" y="1670811"/>
              <a:ext cx="3810000" cy="487680"/>
            </a:xfrm>
            <a:custGeom>
              <a:avLst/>
              <a:gdLst/>
              <a:ahLst/>
              <a:cxnLst/>
              <a:rect l="l" t="t" r="r" b="b"/>
              <a:pathLst>
                <a:path w="3810000" h="487680">
                  <a:moveTo>
                    <a:pt x="0" y="81279"/>
                  </a:moveTo>
                  <a:lnTo>
                    <a:pt x="6386" y="49666"/>
                  </a:lnTo>
                  <a:lnTo>
                    <a:pt x="23804" y="23828"/>
                  </a:lnTo>
                  <a:lnTo>
                    <a:pt x="49640" y="6395"/>
                  </a:lnTo>
                  <a:lnTo>
                    <a:pt x="81280" y="0"/>
                  </a:lnTo>
                  <a:lnTo>
                    <a:pt x="3728720" y="0"/>
                  </a:lnTo>
                  <a:lnTo>
                    <a:pt x="3760333" y="6395"/>
                  </a:lnTo>
                  <a:lnTo>
                    <a:pt x="3786171" y="23828"/>
                  </a:lnTo>
                  <a:lnTo>
                    <a:pt x="3803604" y="49666"/>
                  </a:lnTo>
                  <a:lnTo>
                    <a:pt x="3810000" y="81279"/>
                  </a:lnTo>
                  <a:lnTo>
                    <a:pt x="3810000" y="406400"/>
                  </a:lnTo>
                  <a:lnTo>
                    <a:pt x="3803604" y="438013"/>
                  </a:lnTo>
                  <a:lnTo>
                    <a:pt x="3786171" y="463851"/>
                  </a:lnTo>
                  <a:lnTo>
                    <a:pt x="3760333" y="481284"/>
                  </a:lnTo>
                  <a:lnTo>
                    <a:pt x="3728720" y="487679"/>
                  </a:lnTo>
                  <a:lnTo>
                    <a:pt x="81280" y="487679"/>
                  </a:lnTo>
                  <a:lnTo>
                    <a:pt x="49640" y="481284"/>
                  </a:lnTo>
                  <a:lnTo>
                    <a:pt x="23804" y="463851"/>
                  </a:lnTo>
                  <a:lnTo>
                    <a:pt x="6386" y="438013"/>
                  </a:lnTo>
                  <a:lnTo>
                    <a:pt x="0" y="406400"/>
                  </a:lnTo>
                  <a:lnTo>
                    <a:pt x="0" y="8127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71601" y="1716785"/>
              <a:ext cx="3554627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fr-FR" sz="1500" spc="-90" dirty="0">
                  <a:latin typeface="Arial"/>
                  <a:cs typeface="Arial"/>
                </a:rPr>
                <a:t>Textiles  Mills</a:t>
              </a:r>
              <a:endParaRPr sz="1500" dirty="0">
                <a:latin typeface="Arial"/>
                <a:cs typeface="Arial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03681" y="2384338"/>
            <a:ext cx="3810000" cy="486409"/>
            <a:chOff x="503681" y="2279142"/>
            <a:chExt cx="3810000" cy="486409"/>
          </a:xfrm>
        </p:grpSpPr>
        <p:sp>
          <p:nvSpPr>
            <p:cNvPr id="11" name="object 11"/>
            <p:cNvSpPr/>
            <p:nvPr/>
          </p:nvSpPr>
          <p:spPr>
            <a:xfrm>
              <a:off x="503681" y="2279142"/>
              <a:ext cx="3810000" cy="486409"/>
            </a:xfrm>
            <a:custGeom>
              <a:avLst/>
              <a:gdLst/>
              <a:ahLst/>
              <a:cxnLst/>
              <a:rect l="l" t="t" r="r" b="b"/>
              <a:pathLst>
                <a:path w="3810000" h="486410">
                  <a:moveTo>
                    <a:pt x="3728974" y="0"/>
                  </a:moveTo>
                  <a:lnTo>
                    <a:pt x="81026" y="0"/>
                  </a:lnTo>
                  <a:lnTo>
                    <a:pt x="49490" y="6373"/>
                  </a:lnTo>
                  <a:lnTo>
                    <a:pt x="23734" y="23749"/>
                  </a:lnTo>
                  <a:lnTo>
                    <a:pt x="6368" y="49506"/>
                  </a:lnTo>
                  <a:lnTo>
                    <a:pt x="0" y="81025"/>
                  </a:lnTo>
                  <a:lnTo>
                    <a:pt x="0" y="405130"/>
                  </a:lnTo>
                  <a:lnTo>
                    <a:pt x="6368" y="436649"/>
                  </a:lnTo>
                  <a:lnTo>
                    <a:pt x="23734" y="462407"/>
                  </a:lnTo>
                  <a:lnTo>
                    <a:pt x="49490" y="479782"/>
                  </a:lnTo>
                  <a:lnTo>
                    <a:pt x="81026" y="486156"/>
                  </a:lnTo>
                  <a:lnTo>
                    <a:pt x="3728974" y="486156"/>
                  </a:lnTo>
                  <a:lnTo>
                    <a:pt x="3760493" y="479782"/>
                  </a:lnTo>
                  <a:lnTo>
                    <a:pt x="3786251" y="462407"/>
                  </a:lnTo>
                  <a:lnTo>
                    <a:pt x="3803626" y="436649"/>
                  </a:lnTo>
                  <a:lnTo>
                    <a:pt x="3810000" y="405130"/>
                  </a:lnTo>
                  <a:lnTo>
                    <a:pt x="3810000" y="81025"/>
                  </a:lnTo>
                  <a:lnTo>
                    <a:pt x="3803626" y="49506"/>
                  </a:lnTo>
                  <a:lnTo>
                    <a:pt x="3786251" y="23749"/>
                  </a:lnTo>
                  <a:lnTo>
                    <a:pt x="3760493" y="6373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3681" y="2279142"/>
              <a:ext cx="3810000" cy="486409"/>
            </a:xfrm>
            <a:custGeom>
              <a:avLst/>
              <a:gdLst/>
              <a:ahLst/>
              <a:cxnLst/>
              <a:rect l="l" t="t" r="r" b="b"/>
              <a:pathLst>
                <a:path w="3810000" h="486410">
                  <a:moveTo>
                    <a:pt x="0" y="81025"/>
                  </a:moveTo>
                  <a:lnTo>
                    <a:pt x="6368" y="49506"/>
                  </a:lnTo>
                  <a:lnTo>
                    <a:pt x="23734" y="23749"/>
                  </a:lnTo>
                  <a:lnTo>
                    <a:pt x="49490" y="6373"/>
                  </a:lnTo>
                  <a:lnTo>
                    <a:pt x="81026" y="0"/>
                  </a:lnTo>
                  <a:lnTo>
                    <a:pt x="3728974" y="0"/>
                  </a:lnTo>
                  <a:lnTo>
                    <a:pt x="3760493" y="6373"/>
                  </a:lnTo>
                  <a:lnTo>
                    <a:pt x="3786251" y="23749"/>
                  </a:lnTo>
                  <a:lnTo>
                    <a:pt x="3803626" y="49506"/>
                  </a:lnTo>
                  <a:lnTo>
                    <a:pt x="3810000" y="81025"/>
                  </a:lnTo>
                  <a:lnTo>
                    <a:pt x="3810000" y="405130"/>
                  </a:lnTo>
                  <a:lnTo>
                    <a:pt x="3803626" y="436649"/>
                  </a:lnTo>
                  <a:lnTo>
                    <a:pt x="3786251" y="462407"/>
                  </a:lnTo>
                  <a:lnTo>
                    <a:pt x="3760493" y="479782"/>
                  </a:lnTo>
                  <a:lnTo>
                    <a:pt x="3728974" y="486156"/>
                  </a:lnTo>
                  <a:lnTo>
                    <a:pt x="81026" y="486156"/>
                  </a:lnTo>
                  <a:lnTo>
                    <a:pt x="49490" y="479782"/>
                  </a:lnTo>
                  <a:lnTo>
                    <a:pt x="23734" y="462407"/>
                  </a:lnTo>
                  <a:lnTo>
                    <a:pt x="6368" y="436649"/>
                  </a:lnTo>
                  <a:lnTo>
                    <a:pt x="0" y="405130"/>
                  </a:lnTo>
                  <a:lnTo>
                    <a:pt x="0" y="8102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71601" y="2372614"/>
              <a:ext cx="3657498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GB" sz="1500" spc="-70" dirty="0">
                  <a:latin typeface="Arial"/>
                  <a:cs typeface="Arial"/>
                </a:rPr>
                <a:t>Manufacturing of </a:t>
              </a:r>
              <a:r>
                <a:rPr sz="1500" spc="-70" dirty="0">
                  <a:latin typeface="Arial"/>
                  <a:cs typeface="Arial"/>
                </a:rPr>
                <a:t>Chemical</a:t>
              </a:r>
              <a:endParaRPr sz="1500" dirty="0">
                <a:latin typeface="Arial"/>
                <a:cs typeface="Arial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03680" y="2997307"/>
            <a:ext cx="3810000" cy="1018288"/>
            <a:chOff x="503681" y="2765931"/>
            <a:chExt cx="3810000" cy="1018288"/>
          </a:xfrm>
        </p:grpSpPr>
        <p:sp>
          <p:nvSpPr>
            <p:cNvPr id="14" name="object 14"/>
            <p:cNvSpPr/>
            <p:nvPr/>
          </p:nvSpPr>
          <p:spPr>
            <a:xfrm>
              <a:off x="503681" y="2839972"/>
              <a:ext cx="3810000" cy="944247"/>
            </a:xfrm>
            <a:custGeom>
              <a:avLst/>
              <a:gdLst/>
              <a:ahLst/>
              <a:cxnLst/>
              <a:rect l="l" t="t" r="r" b="b"/>
              <a:pathLst>
                <a:path w="3810000" h="487679">
                  <a:moveTo>
                    <a:pt x="3728720" y="0"/>
                  </a:moveTo>
                  <a:lnTo>
                    <a:pt x="81280" y="0"/>
                  </a:lnTo>
                  <a:lnTo>
                    <a:pt x="49640" y="6395"/>
                  </a:lnTo>
                  <a:lnTo>
                    <a:pt x="23804" y="23828"/>
                  </a:lnTo>
                  <a:lnTo>
                    <a:pt x="6386" y="49666"/>
                  </a:lnTo>
                  <a:lnTo>
                    <a:pt x="0" y="81279"/>
                  </a:lnTo>
                  <a:lnTo>
                    <a:pt x="0" y="406400"/>
                  </a:lnTo>
                  <a:lnTo>
                    <a:pt x="6386" y="438013"/>
                  </a:lnTo>
                  <a:lnTo>
                    <a:pt x="23804" y="463851"/>
                  </a:lnTo>
                  <a:lnTo>
                    <a:pt x="49640" y="481284"/>
                  </a:lnTo>
                  <a:lnTo>
                    <a:pt x="81280" y="487679"/>
                  </a:lnTo>
                  <a:lnTo>
                    <a:pt x="3728720" y="487679"/>
                  </a:lnTo>
                  <a:lnTo>
                    <a:pt x="3760333" y="481284"/>
                  </a:lnTo>
                  <a:lnTo>
                    <a:pt x="3786171" y="463851"/>
                  </a:lnTo>
                  <a:lnTo>
                    <a:pt x="3803604" y="438013"/>
                  </a:lnTo>
                  <a:lnTo>
                    <a:pt x="3810000" y="406400"/>
                  </a:lnTo>
                  <a:lnTo>
                    <a:pt x="3810000" y="81279"/>
                  </a:lnTo>
                  <a:lnTo>
                    <a:pt x="3803604" y="49666"/>
                  </a:lnTo>
                  <a:lnTo>
                    <a:pt x="3786171" y="23828"/>
                  </a:lnTo>
                  <a:lnTo>
                    <a:pt x="3760333" y="6395"/>
                  </a:lnTo>
                  <a:lnTo>
                    <a:pt x="3728720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3681" y="2765931"/>
              <a:ext cx="3810000" cy="1018287"/>
            </a:xfrm>
            <a:custGeom>
              <a:avLst/>
              <a:gdLst/>
              <a:ahLst/>
              <a:cxnLst/>
              <a:rect l="l" t="t" r="r" b="b"/>
              <a:pathLst>
                <a:path w="3810000" h="487679">
                  <a:moveTo>
                    <a:pt x="0" y="81279"/>
                  </a:moveTo>
                  <a:lnTo>
                    <a:pt x="6386" y="49666"/>
                  </a:lnTo>
                  <a:lnTo>
                    <a:pt x="23804" y="23828"/>
                  </a:lnTo>
                  <a:lnTo>
                    <a:pt x="49640" y="6395"/>
                  </a:lnTo>
                  <a:lnTo>
                    <a:pt x="81280" y="0"/>
                  </a:lnTo>
                  <a:lnTo>
                    <a:pt x="3728720" y="0"/>
                  </a:lnTo>
                  <a:lnTo>
                    <a:pt x="3760333" y="6395"/>
                  </a:lnTo>
                  <a:lnTo>
                    <a:pt x="3786171" y="23828"/>
                  </a:lnTo>
                  <a:lnTo>
                    <a:pt x="3803604" y="49666"/>
                  </a:lnTo>
                  <a:lnTo>
                    <a:pt x="3810000" y="81279"/>
                  </a:lnTo>
                  <a:lnTo>
                    <a:pt x="3810000" y="406400"/>
                  </a:lnTo>
                  <a:lnTo>
                    <a:pt x="3803604" y="438013"/>
                  </a:lnTo>
                  <a:lnTo>
                    <a:pt x="3786171" y="463851"/>
                  </a:lnTo>
                  <a:lnTo>
                    <a:pt x="3760333" y="481284"/>
                  </a:lnTo>
                  <a:lnTo>
                    <a:pt x="3728720" y="487679"/>
                  </a:lnTo>
                  <a:lnTo>
                    <a:pt x="81280" y="487679"/>
                  </a:lnTo>
                  <a:lnTo>
                    <a:pt x="49640" y="481284"/>
                  </a:lnTo>
                  <a:lnTo>
                    <a:pt x="23804" y="463851"/>
                  </a:lnTo>
                  <a:lnTo>
                    <a:pt x="6386" y="438013"/>
                  </a:lnTo>
                  <a:lnTo>
                    <a:pt x="0" y="406400"/>
                  </a:lnTo>
                  <a:lnTo>
                    <a:pt x="0" y="8127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71601" y="2934461"/>
              <a:ext cx="3657498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IN" sz="1500" spc="-65" dirty="0">
                  <a:latin typeface="Arial"/>
                  <a:cs typeface="Arial"/>
                </a:rPr>
                <a:t>Builders &amp; Developers</a:t>
              </a:r>
              <a:endParaRPr sz="1500" dirty="0">
                <a:latin typeface="Arial"/>
                <a:cs typeface="Arial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77924" y="5648705"/>
            <a:ext cx="3810000" cy="441959"/>
            <a:chOff x="4680568" y="5648705"/>
            <a:chExt cx="3810000" cy="441959"/>
          </a:xfrm>
        </p:grpSpPr>
        <p:sp>
          <p:nvSpPr>
            <p:cNvPr id="29" name="object 29"/>
            <p:cNvSpPr/>
            <p:nvPr/>
          </p:nvSpPr>
          <p:spPr>
            <a:xfrm>
              <a:off x="4680568" y="5648706"/>
              <a:ext cx="3810000" cy="441958"/>
            </a:xfrm>
            <a:custGeom>
              <a:avLst/>
              <a:gdLst/>
              <a:ahLst/>
              <a:cxnLst/>
              <a:rect l="l" t="t" r="r" b="b"/>
              <a:pathLst>
                <a:path w="3810000" h="441960">
                  <a:moveTo>
                    <a:pt x="3736340" y="0"/>
                  </a:moveTo>
                  <a:lnTo>
                    <a:pt x="73660" y="0"/>
                  </a:lnTo>
                  <a:lnTo>
                    <a:pt x="44989" y="5789"/>
                  </a:lnTo>
                  <a:lnTo>
                    <a:pt x="21575" y="21575"/>
                  </a:lnTo>
                  <a:lnTo>
                    <a:pt x="5789" y="44989"/>
                  </a:lnTo>
                  <a:lnTo>
                    <a:pt x="0" y="73660"/>
                  </a:lnTo>
                  <a:lnTo>
                    <a:pt x="0" y="368300"/>
                  </a:lnTo>
                  <a:lnTo>
                    <a:pt x="5789" y="396970"/>
                  </a:lnTo>
                  <a:lnTo>
                    <a:pt x="21575" y="420384"/>
                  </a:lnTo>
                  <a:lnTo>
                    <a:pt x="44989" y="436170"/>
                  </a:lnTo>
                  <a:lnTo>
                    <a:pt x="73660" y="441960"/>
                  </a:lnTo>
                  <a:lnTo>
                    <a:pt x="3736340" y="441960"/>
                  </a:lnTo>
                  <a:lnTo>
                    <a:pt x="3764994" y="436170"/>
                  </a:lnTo>
                  <a:lnTo>
                    <a:pt x="3788409" y="420384"/>
                  </a:lnTo>
                  <a:lnTo>
                    <a:pt x="3804205" y="396970"/>
                  </a:lnTo>
                  <a:lnTo>
                    <a:pt x="3810000" y="368300"/>
                  </a:lnTo>
                  <a:lnTo>
                    <a:pt x="3810000" y="73660"/>
                  </a:lnTo>
                  <a:lnTo>
                    <a:pt x="3804205" y="44989"/>
                  </a:lnTo>
                  <a:lnTo>
                    <a:pt x="3788410" y="21575"/>
                  </a:lnTo>
                  <a:lnTo>
                    <a:pt x="3764994" y="5789"/>
                  </a:lnTo>
                  <a:lnTo>
                    <a:pt x="3736340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80568" y="5648705"/>
              <a:ext cx="3810000" cy="441959"/>
            </a:xfrm>
            <a:custGeom>
              <a:avLst/>
              <a:gdLst/>
              <a:ahLst/>
              <a:cxnLst/>
              <a:rect l="l" t="t" r="r" b="b"/>
              <a:pathLst>
                <a:path w="3810000" h="441960">
                  <a:moveTo>
                    <a:pt x="0" y="73660"/>
                  </a:moveTo>
                  <a:lnTo>
                    <a:pt x="5789" y="44989"/>
                  </a:lnTo>
                  <a:lnTo>
                    <a:pt x="21575" y="21575"/>
                  </a:lnTo>
                  <a:lnTo>
                    <a:pt x="44989" y="5789"/>
                  </a:lnTo>
                  <a:lnTo>
                    <a:pt x="73660" y="0"/>
                  </a:lnTo>
                  <a:lnTo>
                    <a:pt x="3736340" y="0"/>
                  </a:lnTo>
                  <a:lnTo>
                    <a:pt x="3764994" y="5789"/>
                  </a:lnTo>
                  <a:lnTo>
                    <a:pt x="3788410" y="21575"/>
                  </a:lnTo>
                  <a:lnTo>
                    <a:pt x="3804205" y="44989"/>
                  </a:lnTo>
                  <a:lnTo>
                    <a:pt x="3810000" y="73660"/>
                  </a:lnTo>
                  <a:lnTo>
                    <a:pt x="3810000" y="368300"/>
                  </a:lnTo>
                  <a:lnTo>
                    <a:pt x="3804205" y="396970"/>
                  </a:lnTo>
                  <a:lnTo>
                    <a:pt x="3788409" y="420384"/>
                  </a:lnTo>
                  <a:lnTo>
                    <a:pt x="3764994" y="436170"/>
                  </a:lnTo>
                  <a:lnTo>
                    <a:pt x="3736340" y="441960"/>
                  </a:lnTo>
                  <a:lnTo>
                    <a:pt x="73660" y="441960"/>
                  </a:lnTo>
                  <a:lnTo>
                    <a:pt x="44989" y="436170"/>
                  </a:lnTo>
                  <a:lnTo>
                    <a:pt x="21575" y="420384"/>
                  </a:lnTo>
                  <a:lnTo>
                    <a:pt x="5789" y="396970"/>
                  </a:lnTo>
                  <a:lnTo>
                    <a:pt x="0" y="368300"/>
                  </a:lnTo>
                  <a:lnTo>
                    <a:pt x="0" y="7366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4746355" y="5720892"/>
              <a:ext cx="3635645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IN" sz="1500" spc="-75" dirty="0">
                  <a:latin typeface="Arial"/>
                  <a:cs typeface="Arial"/>
                </a:rPr>
                <a:t>Jewellery </a:t>
              </a:r>
              <a:endParaRPr sz="1500" dirty="0">
                <a:latin typeface="Arial"/>
                <a:cs typeface="Arial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0133" y="4190453"/>
            <a:ext cx="3810000" cy="544195"/>
            <a:chOff x="4648961" y="1155953"/>
            <a:chExt cx="3810000" cy="544195"/>
          </a:xfrm>
        </p:grpSpPr>
        <p:sp>
          <p:nvSpPr>
            <p:cNvPr id="32" name="object 32"/>
            <p:cNvSpPr/>
            <p:nvPr/>
          </p:nvSpPr>
          <p:spPr>
            <a:xfrm>
              <a:off x="4648961" y="1155953"/>
              <a:ext cx="3810000" cy="544195"/>
            </a:xfrm>
            <a:custGeom>
              <a:avLst/>
              <a:gdLst/>
              <a:ahLst/>
              <a:cxnLst/>
              <a:rect l="l" t="t" r="r" b="b"/>
              <a:pathLst>
                <a:path w="3810000" h="544194">
                  <a:moveTo>
                    <a:pt x="3719321" y="0"/>
                  </a:moveTo>
                  <a:lnTo>
                    <a:pt x="90677" y="0"/>
                  </a:lnTo>
                  <a:lnTo>
                    <a:pt x="55399" y="7131"/>
                  </a:lnTo>
                  <a:lnTo>
                    <a:pt x="26574" y="26574"/>
                  </a:lnTo>
                  <a:lnTo>
                    <a:pt x="7131" y="55399"/>
                  </a:lnTo>
                  <a:lnTo>
                    <a:pt x="0" y="90678"/>
                  </a:lnTo>
                  <a:lnTo>
                    <a:pt x="0" y="453390"/>
                  </a:lnTo>
                  <a:lnTo>
                    <a:pt x="7131" y="488668"/>
                  </a:lnTo>
                  <a:lnTo>
                    <a:pt x="26574" y="517493"/>
                  </a:lnTo>
                  <a:lnTo>
                    <a:pt x="55399" y="536936"/>
                  </a:lnTo>
                  <a:lnTo>
                    <a:pt x="90677" y="544068"/>
                  </a:lnTo>
                  <a:lnTo>
                    <a:pt x="3719321" y="544068"/>
                  </a:lnTo>
                  <a:lnTo>
                    <a:pt x="3754600" y="536936"/>
                  </a:lnTo>
                  <a:lnTo>
                    <a:pt x="3783425" y="517493"/>
                  </a:lnTo>
                  <a:lnTo>
                    <a:pt x="3802868" y="488668"/>
                  </a:lnTo>
                  <a:lnTo>
                    <a:pt x="3809999" y="453390"/>
                  </a:lnTo>
                  <a:lnTo>
                    <a:pt x="3809999" y="90678"/>
                  </a:lnTo>
                  <a:lnTo>
                    <a:pt x="3802868" y="55399"/>
                  </a:lnTo>
                  <a:lnTo>
                    <a:pt x="3783425" y="26574"/>
                  </a:lnTo>
                  <a:lnTo>
                    <a:pt x="3754600" y="7131"/>
                  </a:lnTo>
                  <a:lnTo>
                    <a:pt x="3719321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4648961" y="1155953"/>
              <a:ext cx="3810000" cy="544195"/>
            </a:xfrm>
            <a:custGeom>
              <a:avLst/>
              <a:gdLst/>
              <a:ahLst/>
              <a:cxnLst/>
              <a:rect l="l" t="t" r="r" b="b"/>
              <a:pathLst>
                <a:path w="3810000" h="544194">
                  <a:moveTo>
                    <a:pt x="0" y="90678"/>
                  </a:moveTo>
                  <a:lnTo>
                    <a:pt x="7131" y="55399"/>
                  </a:lnTo>
                  <a:lnTo>
                    <a:pt x="26574" y="26574"/>
                  </a:lnTo>
                  <a:lnTo>
                    <a:pt x="55399" y="7131"/>
                  </a:lnTo>
                  <a:lnTo>
                    <a:pt x="90677" y="0"/>
                  </a:lnTo>
                  <a:lnTo>
                    <a:pt x="3719321" y="0"/>
                  </a:lnTo>
                  <a:lnTo>
                    <a:pt x="3754600" y="7131"/>
                  </a:lnTo>
                  <a:lnTo>
                    <a:pt x="3783425" y="26574"/>
                  </a:lnTo>
                  <a:lnTo>
                    <a:pt x="3802868" y="55399"/>
                  </a:lnTo>
                  <a:lnTo>
                    <a:pt x="3809999" y="90678"/>
                  </a:lnTo>
                  <a:lnTo>
                    <a:pt x="3809999" y="453390"/>
                  </a:lnTo>
                  <a:lnTo>
                    <a:pt x="3802868" y="488668"/>
                  </a:lnTo>
                  <a:lnTo>
                    <a:pt x="3783425" y="517493"/>
                  </a:lnTo>
                  <a:lnTo>
                    <a:pt x="3754600" y="536936"/>
                  </a:lnTo>
                  <a:lnTo>
                    <a:pt x="3719321" y="544068"/>
                  </a:lnTo>
                  <a:lnTo>
                    <a:pt x="90677" y="544068"/>
                  </a:lnTo>
                  <a:lnTo>
                    <a:pt x="55399" y="536936"/>
                  </a:lnTo>
                  <a:lnTo>
                    <a:pt x="26574" y="517493"/>
                  </a:lnTo>
                  <a:lnTo>
                    <a:pt x="7131" y="488668"/>
                  </a:lnTo>
                  <a:lnTo>
                    <a:pt x="0" y="453390"/>
                  </a:lnTo>
                  <a:lnTo>
                    <a:pt x="0" y="9067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4719953" y="1278128"/>
              <a:ext cx="3712555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500" spc="-65" dirty="0">
                  <a:latin typeface="Arial"/>
                  <a:cs typeface="Arial"/>
                </a:rPr>
                <a:t>Ho</a:t>
              </a:r>
              <a:r>
                <a:rPr lang="en-GB" sz="1500" spc="-65" dirty="0" err="1">
                  <a:latin typeface="Arial"/>
                  <a:cs typeface="Arial"/>
                </a:rPr>
                <a:t>spitality</a:t>
              </a:r>
              <a:r>
                <a:rPr lang="en-GB" sz="1500" spc="-65" dirty="0">
                  <a:latin typeface="Arial"/>
                  <a:cs typeface="Arial"/>
                </a:rPr>
                <a:t> </a:t>
              </a:r>
              <a:r>
                <a:rPr lang="en-IN" sz="1500" spc="-65" dirty="0">
                  <a:latin typeface="Arial"/>
                  <a:cs typeface="Arial"/>
                </a:rPr>
                <a:t> </a:t>
              </a:r>
              <a:endParaRPr sz="1500" dirty="0">
                <a:latin typeface="Arial"/>
                <a:cs typeface="Arial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648961" y="1191601"/>
            <a:ext cx="3835239" cy="544195"/>
            <a:chOff x="4648961" y="1782317"/>
            <a:chExt cx="3835239" cy="544195"/>
          </a:xfrm>
        </p:grpSpPr>
        <p:sp>
          <p:nvSpPr>
            <p:cNvPr id="35" name="object 35"/>
            <p:cNvSpPr/>
            <p:nvPr/>
          </p:nvSpPr>
          <p:spPr>
            <a:xfrm>
              <a:off x="4648961" y="1782317"/>
              <a:ext cx="3810000" cy="544195"/>
            </a:xfrm>
            <a:custGeom>
              <a:avLst/>
              <a:gdLst/>
              <a:ahLst/>
              <a:cxnLst/>
              <a:rect l="l" t="t" r="r" b="b"/>
              <a:pathLst>
                <a:path w="3810000" h="544194">
                  <a:moveTo>
                    <a:pt x="3719321" y="0"/>
                  </a:moveTo>
                  <a:lnTo>
                    <a:pt x="90677" y="0"/>
                  </a:lnTo>
                  <a:lnTo>
                    <a:pt x="55399" y="7131"/>
                  </a:lnTo>
                  <a:lnTo>
                    <a:pt x="26574" y="26574"/>
                  </a:lnTo>
                  <a:lnTo>
                    <a:pt x="7131" y="55399"/>
                  </a:lnTo>
                  <a:lnTo>
                    <a:pt x="0" y="90678"/>
                  </a:lnTo>
                  <a:lnTo>
                    <a:pt x="0" y="453390"/>
                  </a:lnTo>
                  <a:lnTo>
                    <a:pt x="7131" y="488668"/>
                  </a:lnTo>
                  <a:lnTo>
                    <a:pt x="26574" y="517493"/>
                  </a:lnTo>
                  <a:lnTo>
                    <a:pt x="55399" y="536936"/>
                  </a:lnTo>
                  <a:lnTo>
                    <a:pt x="90677" y="544068"/>
                  </a:lnTo>
                  <a:lnTo>
                    <a:pt x="3719321" y="544068"/>
                  </a:lnTo>
                  <a:lnTo>
                    <a:pt x="3754600" y="536936"/>
                  </a:lnTo>
                  <a:lnTo>
                    <a:pt x="3783425" y="517493"/>
                  </a:lnTo>
                  <a:lnTo>
                    <a:pt x="3802868" y="488668"/>
                  </a:lnTo>
                  <a:lnTo>
                    <a:pt x="3809999" y="453390"/>
                  </a:lnTo>
                  <a:lnTo>
                    <a:pt x="3809999" y="90678"/>
                  </a:lnTo>
                  <a:lnTo>
                    <a:pt x="3802868" y="55399"/>
                  </a:lnTo>
                  <a:lnTo>
                    <a:pt x="3783425" y="26574"/>
                  </a:lnTo>
                  <a:lnTo>
                    <a:pt x="3754600" y="7131"/>
                  </a:lnTo>
                  <a:lnTo>
                    <a:pt x="3719321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48961" y="1782317"/>
              <a:ext cx="3810000" cy="544195"/>
            </a:xfrm>
            <a:custGeom>
              <a:avLst/>
              <a:gdLst/>
              <a:ahLst/>
              <a:cxnLst/>
              <a:rect l="l" t="t" r="r" b="b"/>
              <a:pathLst>
                <a:path w="3810000" h="544194">
                  <a:moveTo>
                    <a:pt x="0" y="90678"/>
                  </a:moveTo>
                  <a:lnTo>
                    <a:pt x="7131" y="55399"/>
                  </a:lnTo>
                  <a:lnTo>
                    <a:pt x="26574" y="26574"/>
                  </a:lnTo>
                  <a:lnTo>
                    <a:pt x="55399" y="7131"/>
                  </a:lnTo>
                  <a:lnTo>
                    <a:pt x="90677" y="0"/>
                  </a:lnTo>
                  <a:lnTo>
                    <a:pt x="3719321" y="0"/>
                  </a:lnTo>
                  <a:lnTo>
                    <a:pt x="3754600" y="7131"/>
                  </a:lnTo>
                  <a:lnTo>
                    <a:pt x="3783425" y="26574"/>
                  </a:lnTo>
                  <a:lnTo>
                    <a:pt x="3802868" y="55399"/>
                  </a:lnTo>
                  <a:lnTo>
                    <a:pt x="3809999" y="90678"/>
                  </a:lnTo>
                  <a:lnTo>
                    <a:pt x="3809999" y="453390"/>
                  </a:lnTo>
                  <a:lnTo>
                    <a:pt x="3802868" y="488668"/>
                  </a:lnTo>
                  <a:lnTo>
                    <a:pt x="3783425" y="517493"/>
                  </a:lnTo>
                  <a:lnTo>
                    <a:pt x="3754600" y="536936"/>
                  </a:lnTo>
                  <a:lnTo>
                    <a:pt x="3719321" y="544068"/>
                  </a:lnTo>
                  <a:lnTo>
                    <a:pt x="90677" y="544068"/>
                  </a:lnTo>
                  <a:lnTo>
                    <a:pt x="55399" y="536936"/>
                  </a:lnTo>
                  <a:lnTo>
                    <a:pt x="26574" y="517493"/>
                  </a:lnTo>
                  <a:lnTo>
                    <a:pt x="7131" y="488668"/>
                  </a:lnTo>
                  <a:lnTo>
                    <a:pt x="0" y="453390"/>
                  </a:lnTo>
                  <a:lnTo>
                    <a:pt x="0" y="9067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4745193" y="1817169"/>
              <a:ext cx="3739007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500" spc="-114" dirty="0">
                  <a:latin typeface="Arial"/>
                  <a:cs typeface="Arial"/>
                </a:rPr>
                <a:t>I</a:t>
              </a:r>
              <a:r>
                <a:rPr lang="en-US" sz="1500" spc="-114" dirty="0">
                  <a:latin typeface="Arial"/>
                  <a:cs typeface="Arial"/>
                </a:rPr>
                <a:t>nformation Technology</a:t>
              </a:r>
              <a:r>
                <a:rPr lang="en-IN" sz="1500" spc="-105" dirty="0">
                  <a:latin typeface="Arial"/>
                  <a:cs typeface="Arial"/>
                </a:rPr>
                <a:t> </a:t>
              </a:r>
              <a:endParaRPr sz="1500" dirty="0">
                <a:latin typeface="Arial"/>
                <a:cs typeface="Arial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648961" y="1947438"/>
            <a:ext cx="3810000" cy="544195"/>
            <a:chOff x="4648961" y="2408682"/>
            <a:chExt cx="3810000" cy="544195"/>
          </a:xfrm>
        </p:grpSpPr>
        <p:sp>
          <p:nvSpPr>
            <p:cNvPr id="38" name="object 38"/>
            <p:cNvSpPr/>
            <p:nvPr/>
          </p:nvSpPr>
          <p:spPr>
            <a:xfrm>
              <a:off x="4648961" y="2408682"/>
              <a:ext cx="3810000" cy="544195"/>
            </a:xfrm>
            <a:custGeom>
              <a:avLst/>
              <a:gdLst/>
              <a:ahLst/>
              <a:cxnLst/>
              <a:rect l="l" t="t" r="r" b="b"/>
              <a:pathLst>
                <a:path w="3810000" h="544194">
                  <a:moveTo>
                    <a:pt x="3719321" y="0"/>
                  </a:moveTo>
                  <a:lnTo>
                    <a:pt x="90677" y="0"/>
                  </a:lnTo>
                  <a:lnTo>
                    <a:pt x="55399" y="7131"/>
                  </a:lnTo>
                  <a:lnTo>
                    <a:pt x="26574" y="26574"/>
                  </a:lnTo>
                  <a:lnTo>
                    <a:pt x="7131" y="55399"/>
                  </a:lnTo>
                  <a:lnTo>
                    <a:pt x="0" y="90677"/>
                  </a:lnTo>
                  <a:lnTo>
                    <a:pt x="0" y="453389"/>
                  </a:lnTo>
                  <a:lnTo>
                    <a:pt x="7131" y="488668"/>
                  </a:lnTo>
                  <a:lnTo>
                    <a:pt x="26574" y="517493"/>
                  </a:lnTo>
                  <a:lnTo>
                    <a:pt x="55399" y="536936"/>
                  </a:lnTo>
                  <a:lnTo>
                    <a:pt x="90677" y="544067"/>
                  </a:lnTo>
                  <a:lnTo>
                    <a:pt x="3719321" y="544067"/>
                  </a:lnTo>
                  <a:lnTo>
                    <a:pt x="3754600" y="536936"/>
                  </a:lnTo>
                  <a:lnTo>
                    <a:pt x="3783425" y="517493"/>
                  </a:lnTo>
                  <a:lnTo>
                    <a:pt x="3802868" y="488668"/>
                  </a:lnTo>
                  <a:lnTo>
                    <a:pt x="3809999" y="453389"/>
                  </a:lnTo>
                  <a:lnTo>
                    <a:pt x="3809999" y="90677"/>
                  </a:lnTo>
                  <a:lnTo>
                    <a:pt x="3802868" y="55399"/>
                  </a:lnTo>
                  <a:lnTo>
                    <a:pt x="3783425" y="26574"/>
                  </a:lnTo>
                  <a:lnTo>
                    <a:pt x="3754600" y="7131"/>
                  </a:lnTo>
                  <a:lnTo>
                    <a:pt x="3719321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48961" y="2408682"/>
              <a:ext cx="3810000" cy="544195"/>
            </a:xfrm>
            <a:custGeom>
              <a:avLst/>
              <a:gdLst/>
              <a:ahLst/>
              <a:cxnLst/>
              <a:rect l="l" t="t" r="r" b="b"/>
              <a:pathLst>
                <a:path w="3810000" h="544194">
                  <a:moveTo>
                    <a:pt x="0" y="90677"/>
                  </a:moveTo>
                  <a:lnTo>
                    <a:pt x="7131" y="55399"/>
                  </a:lnTo>
                  <a:lnTo>
                    <a:pt x="26574" y="26574"/>
                  </a:lnTo>
                  <a:lnTo>
                    <a:pt x="55399" y="7131"/>
                  </a:lnTo>
                  <a:lnTo>
                    <a:pt x="90677" y="0"/>
                  </a:lnTo>
                  <a:lnTo>
                    <a:pt x="3719321" y="0"/>
                  </a:lnTo>
                  <a:lnTo>
                    <a:pt x="3754600" y="7131"/>
                  </a:lnTo>
                  <a:lnTo>
                    <a:pt x="3783425" y="26574"/>
                  </a:lnTo>
                  <a:lnTo>
                    <a:pt x="3802868" y="55399"/>
                  </a:lnTo>
                  <a:lnTo>
                    <a:pt x="3809999" y="90677"/>
                  </a:lnTo>
                  <a:lnTo>
                    <a:pt x="3809999" y="453389"/>
                  </a:lnTo>
                  <a:lnTo>
                    <a:pt x="3802868" y="488668"/>
                  </a:lnTo>
                  <a:lnTo>
                    <a:pt x="3783425" y="517493"/>
                  </a:lnTo>
                  <a:lnTo>
                    <a:pt x="3754600" y="536936"/>
                  </a:lnTo>
                  <a:lnTo>
                    <a:pt x="3719321" y="544067"/>
                  </a:lnTo>
                  <a:lnTo>
                    <a:pt x="90677" y="544067"/>
                  </a:lnTo>
                  <a:lnTo>
                    <a:pt x="55399" y="536936"/>
                  </a:lnTo>
                  <a:lnTo>
                    <a:pt x="26574" y="517493"/>
                  </a:lnTo>
                  <a:lnTo>
                    <a:pt x="7131" y="488668"/>
                  </a:lnTo>
                  <a:lnTo>
                    <a:pt x="0" y="453389"/>
                  </a:lnTo>
                  <a:lnTo>
                    <a:pt x="0" y="9067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4719954" y="2531109"/>
              <a:ext cx="3662046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IN" sz="1500" spc="-95" dirty="0">
                  <a:latin typeface="Arial"/>
                  <a:cs typeface="Arial"/>
                </a:rPr>
                <a:t>Cold Storage Chains </a:t>
              </a:r>
              <a:endParaRPr sz="1500" dirty="0">
                <a:latin typeface="Arial"/>
                <a:cs typeface="Arial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48961" y="2630445"/>
            <a:ext cx="3810000" cy="544195"/>
            <a:chOff x="4648961" y="3035045"/>
            <a:chExt cx="3810000" cy="544195"/>
          </a:xfrm>
        </p:grpSpPr>
        <p:sp>
          <p:nvSpPr>
            <p:cNvPr id="41" name="object 41"/>
            <p:cNvSpPr/>
            <p:nvPr/>
          </p:nvSpPr>
          <p:spPr>
            <a:xfrm>
              <a:off x="4648961" y="3035045"/>
              <a:ext cx="3810000" cy="544195"/>
            </a:xfrm>
            <a:custGeom>
              <a:avLst/>
              <a:gdLst/>
              <a:ahLst/>
              <a:cxnLst/>
              <a:rect l="l" t="t" r="r" b="b"/>
              <a:pathLst>
                <a:path w="3810000" h="544195">
                  <a:moveTo>
                    <a:pt x="3719321" y="0"/>
                  </a:moveTo>
                  <a:lnTo>
                    <a:pt x="90677" y="0"/>
                  </a:lnTo>
                  <a:lnTo>
                    <a:pt x="55399" y="7131"/>
                  </a:lnTo>
                  <a:lnTo>
                    <a:pt x="26574" y="26574"/>
                  </a:lnTo>
                  <a:lnTo>
                    <a:pt x="7131" y="55399"/>
                  </a:lnTo>
                  <a:lnTo>
                    <a:pt x="0" y="90677"/>
                  </a:lnTo>
                  <a:lnTo>
                    <a:pt x="0" y="453389"/>
                  </a:lnTo>
                  <a:lnTo>
                    <a:pt x="7131" y="488668"/>
                  </a:lnTo>
                  <a:lnTo>
                    <a:pt x="26574" y="517493"/>
                  </a:lnTo>
                  <a:lnTo>
                    <a:pt x="55399" y="536936"/>
                  </a:lnTo>
                  <a:lnTo>
                    <a:pt x="90677" y="544067"/>
                  </a:lnTo>
                  <a:lnTo>
                    <a:pt x="3719321" y="544067"/>
                  </a:lnTo>
                  <a:lnTo>
                    <a:pt x="3754600" y="536936"/>
                  </a:lnTo>
                  <a:lnTo>
                    <a:pt x="3783425" y="517493"/>
                  </a:lnTo>
                  <a:lnTo>
                    <a:pt x="3802868" y="488668"/>
                  </a:lnTo>
                  <a:lnTo>
                    <a:pt x="3809999" y="453389"/>
                  </a:lnTo>
                  <a:lnTo>
                    <a:pt x="3809999" y="90677"/>
                  </a:lnTo>
                  <a:lnTo>
                    <a:pt x="3802868" y="55399"/>
                  </a:lnTo>
                  <a:lnTo>
                    <a:pt x="3783425" y="26574"/>
                  </a:lnTo>
                  <a:lnTo>
                    <a:pt x="3754600" y="7131"/>
                  </a:lnTo>
                  <a:lnTo>
                    <a:pt x="3719321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48961" y="3035045"/>
              <a:ext cx="3810000" cy="544195"/>
            </a:xfrm>
            <a:custGeom>
              <a:avLst/>
              <a:gdLst/>
              <a:ahLst/>
              <a:cxnLst/>
              <a:rect l="l" t="t" r="r" b="b"/>
              <a:pathLst>
                <a:path w="3810000" h="544195">
                  <a:moveTo>
                    <a:pt x="0" y="90677"/>
                  </a:moveTo>
                  <a:lnTo>
                    <a:pt x="7131" y="55399"/>
                  </a:lnTo>
                  <a:lnTo>
                    <a:pt x="26574" y="26574"/>
                  </a:lnTo>
                  <a:lnTo>
                    <a:pt x="55399" y="7131"/>
                  </a:lnTo>
                  <a:lnTo>
                    <a:pt x="90677" y="0"/>
                  </a:lnTo>
                  <a:lnTo>
                    <a:pt x="3719321" y="0"/>
                  </a:lnTo>
                  <a:lnTo>
                    <a:pt x="3754600" y="7131"/>
                  </a:lnTo>
                  <a:lnTo>
                    <a:pt x="3783425" y="26574"/>
                  </a:lnTo>
                  <a:lnTo>
                    <a:pt x="3802868" y="55399"/>
                  </a:lnTo>
                  <a:lnTo>
                    <a:pt x="3809999" y="90677"/>
                  </a:lnTo>
                  <a:lnTo>
                    <a:pt x="3809999" y="453389"/>
                  </a:lnTo>
                  <a:lnTo>
                    <a:pt x="3802868" y="488668"/>
                  </a:lnTo>
                  <a:lnTo>
                    <a:pt x="3783425" y="517493"/>
                  </a:lnTo>
                  <a:lnTo>
                    <a:pt x="3754600" y="536936"/>
                  </a:lnTo>
                  <a:lnTo>
                    <a:pt x="3719321" y="544067"/>
                  </a:lnTo>
                  <a:lnTo>
                    <a:pt x="90677" y="544067"/>
                  </a:lnTo>
                  <a:lnTo>
                    <a:pt x="55399" y="536936"/>
                  </a:lnTo>
                  <a:lnTo>
                    <a:pt x="26574" y="517493"/>
                  </a:lnTo>
                  <a:lnTo>
                    <a:pt x="7131" y="488668"/>
                  </a:lnTo>
                  <a:lnTo>
                    <a:pt x="0" y="453389"/>
                  </a:lnTo>
                  <a:lnTo>
                    <a:pt x="0" y="9067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4719954" y="3157473"/>
              <a:ext cx="3585846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IN" sz="1500" spc="-100" dirty="0">
                  <a:latin typeface="Arial"/>
                  <a:cs typeface="Arial"/>
                </a:rPr>
                <a:t>Automobiles Dealers</a:t>
              </a:r>
              <a:endParaRPr sz="1500" dirty="0">
                <a:latin typeface="Arial"/>
                <a:cs typeface="Arial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648961" y="3451017"/>
            <a:ext cx="3810000" cy="544195"/>
            <a:chOff x="4648961" y="3661409"/>
            <a:chExt cx="3810000" cy="544195"/>
          </a:xfrm>
        </p:grpSpPr>
        <p:sp>
          <p:nvSpPr>
            <p:cNvPr id="44" name="object 44"/>
            <p:cNvSpPr/>
            <p:nvPr/>
          </p:nvSpPr>
          <p:spPr>
            <a:xfrm>
              <a:off x="4648961" y="3661409"/>
              <a:ext cx="3810000" cy="544195"/>
            </a:xfrm>
            <a:custGeom>
              <a:avLst/>
              <a:gdLst/>
              <a:ahLst/>
              <a:cxnLst/>
              <a:rect l="l" t="t" r="r" b="b"/>
              <a:pathLst>
                <a:path w="3810000" h="544195">
                  <a:moveTo>
                    <a:pt x="3719321" y="0"/>
                  </a:moveTo>
                  <a:lnTo>
                    <a:pt x="90677" y="0"/>
                  </a:lnTo>
                  <a:lnTo>
                    <a:pt x="55399" y="7131"/>
                  </a:lnTo>
                  <a:lnTo>
                    <a:pt x="26574" y="26574"/>
                  </a:lnTo>
                  <a:lnTo>
                    <a:pt x="7131" y="55399"/>
                  </a:lnTo>
                  <a:lnTo>
                    <a:pt x="0" y="90677"/>
                  </a:lnTo>
                  <a:lnTo>
                    <a:pt x="0" y="453389"/>
                  </a:lnTo>
                  <a:lnTo>
                    <a:pt x="7131" y="488668"/>
                  </a:lnTo>
                  <a:lnTo>
                    <a:pt x="26574" y="517493"/>
                  </a:lnTo>
                  <a:lnTo>
                    <a:pt x="55399" y="536936"/>
                  </a:lnTo>
                  <a:lnTo>
                    <a:pt x="90677" y="544067"/>
                  </a:lnTo>
                  <a:lnTo>
                    <a:pt x="3719321" y="544067"/>
                  </a:lnTo>
                  <a:lnTo>
                    <a:pt x="3754600" y="536936"/>
                  </a:lnTo>
                  <a:lnTo>
                    <a:pt x="3783425" y="517493"/>
                  </a:lnTo>
                  <a:lnTo>
                    <a:pt x="3802868" y="488668"/>
                  </a:lnTo>
                  <a:lnTo>
                    <a:pt x="3809999" y="453389"/>
                  </a:lnTo>
                  <a:lnTo>
                    <a:pt x="3809999" y="90677"/>
                  </a:lnTo>
                  <a:lnTo>
                    <a:pt x="3802868" y="55399"/>
                  </a:lnTo>
                  <a:lnTo>
                    <a:pt x="3783425" y="26574"/>
                  </a:lnTo>
                  <a:lnTo>
                    <a:pt x="3754600" y="7131"/>
                  </a:lnTo>
                  <a:lnTo>
                    <a:pt x="3719321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48961" y="3661409"/>
              <a:ext cx="3810000" cy="544195"/>
            </a:xfrm>
            <a:custGeom>
              <a:avLst/>
              <a:gdLst/>
              <a:ahLst/>
              <a:cxnLst/>
              <a:rect l="l" t="t" r="r" b="b"/>
              <a:pathLst>
                <a:path w="3810000" h="544195">
                  <a:moveTo>
                    <a:pt x="0" y="90677"/>
                  </a:moveTo>
                  <a:lnTo>
                    <a:pt x="7131" y="55399"/>
                  </a:lnTo>
                  <a:lnTo>
                    <a:pt x="26574" y="26574"/>
                  </a:lnTo>
                  <a:lnTo>
                    <a:pt x="55399" y="7131"/>
                  </a:lnTo>
                  <a:lnTo>
                    <a:pt x="90677" y="0"/>
                  </a:lnTo>
                  <a:lnTo>
                    <a:pt x="3719321" y="0"/>
                  </a:lnTo>
                  <a:lnTo>
                    <a:pt x="3754600" y="7131"/>
                  </a:lnTo>
                  <a:lnTo>
                    <a:pt x="3783425" y="26574"/>
                  </a:lnTo>
                  <a:lnTo>
                    <a:pt x="3802868" y="55399"/>
                  </a:lnTo>
                  <a:lnTo>
                    <a:pt x="3809999" y="90677"/>
                  </a:lnTo>
                  <a:lnTo>
                    <a:pt x="3809999" y="453389"/>
                  </a:lnTo>
                  <a:lnTo>
                    <a:pt x="3802868" y="488668"/>
                  </a:lnTo>
                  <a:lnTo>
                    <a:pt x="3783425" y="517493"/>
                  </a:lnTo>
                  <a:lnTo>
                    <a:pt x="3754600" y="536936"/>
                  </a:lnTo>
                  <a:lnTo>
                    <a:pt x="3719321" y="544067"/>
                  </a:lnTo>
                  <a:lnTo>
                    <a:pt x="90677" y="544067"/>
                  </a:lnTo>
                  <a:lnTo>
                    <a:pt x="55399" y="536936"/>
                  </a:lnTo>
                  <a:lnTo>
                    <a:pt x="26574" y="517493"/>
                  </a:lnTo>
                  <a:lnTo>
                    <a:pt x="7131" y="488668"/>
                  </a:lnTo>
                  <a:lnTo>
                    <a:pt x="0" y="453389"/>
                  </a:lnTo>
                  <a:lnTo>
                    <a:pt x="0" y="9067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4746354" y="3661409"/>
              <a:ext cx="3559446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IN" sz="1500" spc="-140" dirty="0">
                  <a:latin typeface="Arial"/>
                  <a:cs typeface="Arial"/>
                </a:rPr>
                <a:t>Insurance</a:t>
              </a:r>
              <a:r>
                <a:rPr sz="1500" spc="-140" dirty="0">
                  <a:latin typeface="Arial"/>
                  <a:cs typeface="Arial"/>
                </a:rPr>
                <a:t> </a:t>
              </a:r>
              <a:r>
                <a:rPr lang="en-GB" sz="1500" spc="-85" dirty="0">
                  <a:latin typeface="Arial"/>
                  <a:cs typeface="Arial"/>
                </a:rPr>
                <a:t>Distributor</a:t>
              </a:r>
              <a:endParaRPr sz="1500" dirty="0">
                <a:latin typeface="Arial"/>
                <a:cs typeface="Arial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648961" y="4223037"/>
            <a:ext cx="3810000" cy="544195"/>
            <a:chOff x="4648961" y="4287773"/>
            <a:chExt cx="3810000" cy="544195"/>
          </a:xfrm>
        </p:grpSpPr>
        <p:sp>
          <p:nvSpPr>
            <p:cNvPr id="47" name="object 47"/>
            <p:cNvSpPr/>
            <p:nvPr/>
          </p:nvSpPr>
          <p:spPr>
            <a:xfrm>
              <a:off x="4648961" y="4287773"/>
              <a:ext cx="3810000" cy="544195"/>
            </a:xfrm>
            <a:custGeom>
              <a:avLst/>
              <a:gdLst/>
              <a:ahLst/>
              <a:cxnLst/>
              <a:rect l="l" t="t" r="r" b="b"/>
              <a:pathLst>
                <a:path w="3810000" h="544195">
                  <a:moveTo>
                    <a:pt x="3719321" y="0"/>
                  </a:moveTo>
                  <a:lnTo>
                    <a:pt x="90677" y="0"/>
                  </a:lnTo>
                  <a:lnTo>
                    <a:pt x="55399" y="7131"/>
                  </a:lnTo>
                  <a:lnTo>
                    <a:pt x="26574" y="26574"/>
                  </a:lnTo>
                  <a:lnTo>
                    <a:pt x="7131" y="55399"/>
                  </a:lnTo>
                  <a:lnTo>
                    <a:pt x="0" y="90677"/>
                  </a:lnTo>
                  <a:lnTo>
                    <a:pt x="0" y="453389"/>
                  </a:lnTo>
                  <a:lnTo>
                    <a:pt x="7131" y="488668"/>
                  </a:lnTo>
                  <a:lnTo>
                    <a:pt x="26574" y="517493"/>
                  </a:lnTo>
                  <a:lnTo>
                    <a:pt x="55399" y="536936"/>
                  </a:lnTo>
                  <a:lnTo>
                    <a:pt x="90677" y="544068"/>
                  </a:lnTo>
                  <a:lnTo>
                    <a:pt x="3719321" y="544068"/>
                  </a:lnTo>
                  <a:lnTo>
                    <a:pt x="3754600" y="536936"/>
                  </a:lnTo>
                  <a:lnTo>
                    <a:pt x="3783425" y="517493"/>
                  </a:lnTo>
                  <a:lnTo>
                    <a:pt x="3802868" y="488668"/>
                  </a:lnTo>
                  <a:lnTo>
                    <a:pt x="3809999" y="453389"/>
                  </a:lnTo>
                  <a:lnTo>
                    <a:pt x="3809999" y="90677"/>
                  </a:lnTo>
                  <a:lnTo>
                    <a:pt x="3802868" y="55399"/>
                  </a:lnTo>
                  <a:lnTo>
                    <a:pt x="3783425" y="26574"/>
                  </a:lnTo>
                  <a:lnTo>
                    <a:pt x="3754600" y="7131"/>
                  </a:lnTo>
                  <a:lnTo>
                    <a:pt x="3719321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648961" y="4287773"/>
              <a:ext cx="3810000" cy="544195"/>
            </a:xfrm>
            <a:custGeom>
              <a:avLst/>
              <a:gdLst/>
              <a:ahLst/>
              <a:cxnLst/>
              <a:rect l="l" t="t" r="r" b="b"/>
              <a:pathLst>
                <a:path w="3810000" h="544195">
                  <a:moveTo>
                    <a:pt x="0" y="90677"/>
                  </a:moveTo>
                  <a:lnTo>
                    <a:pt x="7131" y="55399"/>
                  </a:lnTo>
                  <a:lnTo>
                    <a:pt x="26574" y="26574"/>
                  </a:lnTo>
                  <a:lnTo>
                    <a:pt x="55399" y="7131"/>
                  </a:lnTo>
                  <a:lnTo>
                    <a:pt x="90677" y="0"/>
                  </a:lnTo>
                  <a:lnTo>
                    <a:pt x="3719321" y="0"/>
                  </a:lnTo>
                  <a:lnTo>
                    <a:pt x="3754600" y="7131"/>
                  </a:lnTo>
                  <a:lnTo>
                    <a:pt x="3783425" y="26574"/>
                  </a:lnTo>
                  <a:lnTo>
                    <a:pt x="3802868" y="55399"/>
                  </a:lnTo>
                  <a:lnTo>
                    <a:pt x="3809999" y="90677"/>
                  </a:lnTo>
                  <a:lnTo>
                    <a:pt x="3809999" y="453389"/>
                  </a:lnTo>
                  <a:lnTo>
                    <a:pt x="3802868" y="488668"/>
                  </a:lnTo>
                  <a:lnTo>
                    <a:pt x="3783425" y="517493"/>
                  </a:lnTo>
                  <a:lnTo>
                    <a:pt x="3754600" y="536936"/>
                  </a:lnTo>
                  <a:lnTo>
                    <a:pt x="3719321" y="544068"/>
                  </a:lnTo>
                  <a:lnTo>
                    <a:pt x="90677" y="544068"/>
                  </a:lnTo>
                  <a:lnTo>
                    <a:pt x="55399" y="536936"/>
                  </a:lnTo>
                  <a:lnTo>
                    <a:pt x="26574" y="517493"/>
                  </a:lnTo>
                  <a:lnTo>
                    <a:pt x="7131" y="488668"/>
                  </a:lnTo>
                  <a:lnTo>
                    <a:pt x="0" y="453389"/>
                  </a:lnTo>
                  <a:lnTo>
                    <a:pt x="0" y="9067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4746354" y="4343401"/>
              <a:ext cx="3635645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500" spc="-65" dirty="0">
                  <a:latin typeface="Arial"/>
                  <a:cs typeface="Arial"/>
                </a:rPr>
                <a:t>Investing </a:t>
              </a:r>
              <a:r>
                <a:rPr sz="1500" spc="20" dirty="0">
                  <a:latin typeface="Arial"/>
                  <a:cs typeface="Arial"/>
                </a:rPr>
                <a:t>&amp; </a:t>
              </a:r>
              <a:r>
                <a:rPr sz="1500" spc="-80" dirty="0">
                  <a:latin typeface="Arial"/>
                  <a:cs typeface="Arial"/>
                </a:rPr>
                <a:t>Financing</a:t>
              </a:r>
              <a:r>
                <a:rPr sz="1500" spc="-265" dirty="0">
                  <a:latin typeface="Arial"/>
                  <a:cs typeface="Arial"/>
                </a:rPr>
                <a:t> </a:t>
              </a:r>
              <a:r>
                <a:rPr sz="1500" spc="-95" dirty="0">
                  <a:latin typeface="Arial"/>
                  <a:cs typeface="Arial"/>
                </a:rPr>
                <a:t>Companies</a:t>
              </a:r>
              <a:r>
                <a:rPr lang="en-IN" sz="1500" spc="-95" dirty="0">
                  <a:latin typeface="Arial"/>
                  <a:cs typeface="Arial"/>
                </a:rPr>
                <a:t> </a:t>
              </a:r>
              <a:endParaRPr sz="1500" dirty="0">
                <a:latin typeface="Arial"/>
                <a:cs typeface="Arial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46317" y="4897954"/>
            <a:ext cx="3810000" cy="544195"/>
            <a:chOff x="4648961" y="4914138"/>
            <a:chExt cx="3810000" cy="544195"/>
          </a:xfrm>
        </p:grpSpPr>
        <p:sp>
          <p:nvSpPr>
            <p:cNvPr id="50" name="object 50"/>
            <p:cNvSpPr/>
            <p:nvPr/>
          </p:nvSpPr>
          <p:spPr>
            <a:xfrm>
              <a:off x="4648961" y="4914138"/>
              <a:ext cx="3810000" cy="544195"/>
            </a:xfrm>
            <a:custGeom>
              <a:avLst/>
              <a:gdLst/>
              <a:ahLst/>
              <a:cxnLst/>
              <a:rect l="l" t="t" r="r" b="b"/>
              <a:pathLst>
                <a:path w="3810000" h="544195">
                  <a:moveTo>
                    <a:pt x="3719321" y="0"/>
                  </a:moveTo>
                  <a:lnTo>
                    <a:pt x="90677" y="0"/>
                  </a:lnTo>
                  <a:lnTo>
                    <a:pt x="55399" y="7131"/>
                  </a:lnTo>
                  <a:lnTo>
                    <a:pt x="26574" y="26574"/>
                  </a:lnTo>
                  <a:lnTo>
                    <a:pt x="7131" y="55399"/>
                  </a:lnTo>
                  <a:lnTo>
                    <a:pt x="0" y="90678"/>
                  </a:lnTo>
                  <a:lnTo>
                    <a:pt x="0" y="453390"/>
                  </a:lnTo>
                  <a:lnTo>
                    <a:pt x="7131" y="488668"/>
                  </a:lnTo>
                  <a:lnTo>
                    <a:pt x="26574" y="517493"/>
                  </a:lnTo>
                  <a:lnTo>
                    <a:pt x="55399" y="536936"/>
                  </a:lnTo>
                  <a:lnTo>
                    <a:pt x="90677" y="544068"/>
                  </a:lnTo>
                  <a:lnTo>
                    <a:pt x="3719321" y="544068"/>
                  </a:lnTo>
                  <a:lnTo>
                    <a:pt x="3754600" y="536936"/>
                  </a:lnTo>
                  <a:lnTo>
                    <a:pt x="3783425" y="517493"/>
                  </a:lnTo>
                  <a:lnTo>
                    <a:pt x="3802868" y="488668"/>
                  </a:lnTo>
                  <a:lnTo>
                    <a:pt x="3809999" y="453390"/>
                  </a:lnTo>
                  <a:lnTo>
                    <a:pt x="3809999" y="90678"/>
                  </a:lnTo>
                  <a:lnTo>
                    <a:pt x="3802868" y="55399"/>
                  </a:lnTo>
                  <a:lnTo>
                    <a:pt x="3783425" y="26574"/>
                  </a:lnTo>
                  <a:lnTo>
                    <a:pt x="3754600" y="7131"/>
                  </a:lnTo>
                  <a:lnTo>
                    <a:pt x="3719321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48961" y="4914138"/>
              <a:ext cx="3810000" cy="544195"/>
            </a:xfrm>
            <a:custGeom>
              <a:avLst/>
              <a:gdLst/>
              <a:ahLst/>
              <a:cxnLst/>
              <a:rect l="l" t="t" r="r" b="b"/>
              <a:pathLst>
                <a:path w="3810000" h="544195">
                  <a:moveTo>
                    <a:pt x="0" y="90678"/>
                  </a:moveTo>
                  <a:lnTo>
                    <a:pt x="7131" y="55399"/>
                  </a:lnTo>
                  <a:lnTo>
                    <a:pt x="26574" y="26574"/>
                  </a:lnTo>
                  <a:lnTo>
                    <a:pt x="55399" y="7131"/>
                  </a:lnTo>
                  <a:lnTo>
                    <a:pt x="90677" y="0"/>
                  </a:lnTo>
                  <a:lnTo>
                    <a:pt x="3719321" y="0"/>
                  </a:lnTo>
                  <a:lnTo>
                    <a:pt x="3754600" y="7131"/>
                  </a:lnTo>
                  <a:lnTo>
                    <a:pt x="3783425" y="26574"/>
                  </a:lnTo>
                  <a:lnTo>
                    <a:pt x="3802868" y="55399"/>
                  </a:lnTo>
                  <a:lnTo>
                    <a:pt x="3809999" y="90678"/>
                  </a:lnTo>
                  <a:lnTo>
                    <a:pt x="3809999" y="453390"/>
                  </a:lnTo>
                  <a:lnTo>
                    <a:pt x="3802868" y="488668"/>
                  </a:lnTo>
                  <a:lnTo>
                    <a:pt x="3783425" y="517493"/>
                  </a:lnTo>
                  <a:lnTo>
                    <a:pt x="3754600" y="536936"/>
                  </a:lnTo>
                  <a:lnTo>
                    <a:pt x="3719321" y="544068"/>
                  </a:lnTo>
                  <a:lnTo>
                    <a:pt x="90677" y="544068"/>
                  </a:lnTo>
                  <a:lnTo>
                    <a:pt x="55399" y="536936"/>
                  </a:lnTo>
                  <a:lnTo>
                    <a:pt x="26574" y="517493"/>
                  </a:lnTo>
                  <a:lnTo>
                    <a:pt x="7131" y="488668"/>
                  </a:lnTo>
                  <a:lnTo>
                    <a:pt x="0" y="453390"/>
                  </a:lnTo>
                  <a:lnTo>
                    <a:pt x="0" y="9067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 txBox="1"/>
            <p:nvPr/>
          </p:nvSpPr>
          <p:spPr>
            <a:xfrm>
              <a:off x="4746355" y="4953001"/>
              <a:ext cx="3565794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500" spc="-80" dirty="0">
                  <a:latin typeface="Arial"/>
                  <a:cs typeface="Arial"/>
                </a:rPr>
                <a:t>Trust </a:t>
              </a:r>
              <a:r>
                <a:rPr sz="1500" spc="20" dirty="0">
                  <a:latin typeface="Arial"/>
                  <a:cs typeface="Arial"/>
                </a:rPr>
                <a:t>&amp; </a:t>
              </a:r>
              <a:r>
                <a:rPr sz="1500" spc="-70" dirty="0">
                  <a:latin typeface="Arial"/>
                  <a:cs typeface="Arial"/>
                </a:rPr>
                <a:t>Non </a:t>
              </a:r>
              <a:r>
                <a:rPr sz="1500" spc="-60" dirty="0">
                  <a:latin typeface="Arial"/>
                  <a:cs typeface="Arial"/>
                </a:rPr>
                <a:t>Government </a:t>
              </a:r>
              <a:r>
                <a:rPr sz="1500" spc="-70" dirty="0">
                  <a:latin typeface="Arial"/>
                  <a:cs typeface="Arial"/>
                </a:rPr>
                <a:t>Organization</a:t>
              </a:r>
              <a:r>
                <a:rPr sz="1500" spc="-270" dirty="0">
                  <a:latin typeface="Arial"/>
                  <a:cs typeface="Arial"/>
                </a:rPr>
                <a:t> </a:t>
              </a:r>
              <a:r>
                <a:rPr sz="1500" spc="-130" dirty="0">
                  <a:latin typeface="Arial"/>
                  <a:cs typeface="Arial"/>
                </a:rPr>
                <a:t>(NGOs)</a:t>
              </a:r>
              <a:r>
                <a:rPr lang="en-IN" sz="1500" spc="-130" dirty="0">
                  <a:latin typeface="Arial"/>
                  <a:cs typeface="Arial"/>
                </a:rPr>
                <a:t> </a:t>
              </a:r>
              <a:endParaRPr sz="1500" dirty="0">
                <a:latin typeface="Arial"/>
                <a:cs typeface="Arial"/>
              </a:endParaRPr>
            </a:p>
          </p:txBody>
        </p:sp>
      </p:grpSp>
      <p:sp>
        <p:nvSpPr>
          <p:cNvPr id="56" name="object 56"/>
          <p:cNvSpPr/>
          <p:nvPr/>
        </p:nvSpPr>
        <p:spPr>
          <a:xfrm>
            <a:off x="153162" y="153162"/>
            <a:ext cx="8763000" cy="6477000"/>
          </a:xfrm>
          <a:custGeom>
            <a:avLst/>
            <a:gdLst/>
            <a:ahLst/>
            <a:cxnLst/>
            <a:rect l="l" t="t" r="r" b="b"/>
            <a:pathLst>
              <a:path w="8763000" h="6477000">
                <a:moveTo>
                  <a:pt x="0" y="6477000"/>
                </a:moveTo>
                <a:lnTo>
                  <a:pt x="8763000" y="6477000"/>
                </a:lnTo>
                <a:lnTo>
                  <a:pt x="87630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28956">
            <a:solidFill>
              <a:srgbClr val="F7C1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126229" y="6391224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114" dirty="0">
                <a:solidFill>
                  <a:srgbClr val="464652"/>
                </a:solidFill>
                <a:latin typeface="Trebuchet MS"/>
                <a:cs typeface="Trebuchet MS"/>
              </a:rPr>
              <a:t>14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679981" y="4966153"/>
            <a:ext cx="3810000" cy="544195"/>
            <a:chOff x="4648961" y="4287773"/>
            <a:chExt cx="3810000" cy="544195"/>
          </a:xfrm>
        </p:grpSpPr>
        <p:sp>
          <p:nvSpPr>
            <p:cNvPr id="77" name="object 47"/>
            <p:cNvSpPr/>
            <p:nvPr/>
          </p:nvSpPr>
          <p:spPr>
            <a:xfrm>
              <a:off x="4648961" y="4287773"/>
              <a:ext cx="3810000" cy="544195"/>
            </a:xfrm>
            <a:custGeom>
              <a:avLst/>
              <a:gdLst/>
              <a:ahLst/>
              <a:cxnLst/>
              <a:rect l="l" t="t" r="r" b="b"/>
              <a:pathLst>
                <a:path w="3810000" h="544195">
                  <a:moveTo>
                    <a:pt x="3719321" y="0"/>
                  </a:moveTo>
                  <a:lnTo>
                    <a:pt x="90677" y="0"/>
                  </a:lnTo>
                  <a:lnTo>
                    <a:pt x="55399" y="7131"/>
                  </a:lnTo>
                  <a:lnTo>
                    <a:pt x="26574" y="26574"/>
                  </a:lnTo>
                  <a:lnTo>
                    <a:pt x="7131" y="55399"/>
                  </a:lnTo>
                  <a:lnTo>
                    <a:pt x="0" y="90677"/>
                  </a:lnTo>
                  <a:lnTo>
                    <a:pt x="0" y="453389"/>
                  </a:lnTo>
                  <a:lnTo>
                    <a:pt x="7131" y="488668"/>
                  </a:lnTo>
                  <a:lnTo>
                    <a:pt x="26574" y="517493"/>
                  </a:lnTo>
                  <a:lnTo>
                    <a:pt x="55399" y="536936"/>
                  </a:lnTo>
                  <a:lnTo>
                    <a:pt x="90677" y="544068"/>
                  </a:lnTo>
                  <a:lnTo>
                    <a:pt x="3719321" y="544068"/>
                  </a:lnTo>
                  <a:lnTo>
                    <a:pt x="3754600" y="536936"/>
                  </a:lnTo>
                  <a:lnTo>
                    <a:pt x="3783425" y="517493"/>
                  </a:lnTo>
                  <a:lnTo>
                    <a:pt x="3802868" y="488668"/>
                  </a:lnTo>
                  <a:lnTo>
                    <a:pt x="3809999" y="453389"/>
                  </a:lnTo>
                  <a:lnTo>
                    <a:pt x="3809999" y="90677"/>
                  </a:lnTo>
                  <a:lnTo>
                    <a:pt x="3802868" y="55399"/>
                  </a:lnTo>
                  <a:lnTo>
                    <a:pt x="3783425" y="26574"/>
                  </a:lnTo>
                  <a:lnTo>
                    <a:pt x="3754600" y="7131"/>
                  </a:lnTo>
                  <a:lnTo>
                    <a:pt x="3719321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48"/>
            <p:cNvSpPr/>
            <p:nvPr/>
          </p:nvSpPr>
          <p:spPr>
            <a:xfrm>
              <a:off x="4648961" y="4287773"/>
              <a:ext cx="3810000" cy="544195"/>
            </a:xfrm>
            <a:custGeom>
              <a:avLst/>
              <a:gdLst/>
              <a:ahLst/>
              <a:cxnLst/>
              <a:rect l="l" t="t" r="r" b="b"/>
              <a:pathLst>
                <a:path w="3810000" h="544195">
                  <a:moveTo>
                    <a:pt x="0" y="90677"/>
                  </a:moveTo>
                  <a:lnTo>
                    <a:pt x="7131" y="55399"/>
                  </a:lnTo>
                  <a:lnTo>
                    <a:pt x="26574" y="26574"/>
                  </a:lnTo>
                  <a:lnTo>
                    <a:pt x="55399" y="7131"/>
                  </a:lnTo>
                  <a:lnTo>
                    <a:pt x="90677" y="0"/>
                  </a:lnTo>
                  <a:lnTo>
                    <a:pt x="3719321" y="0"/>
                  </a:lnTo>
                  <a:lnTo>
                    <a:pt x="3754600" y="7131"/>
                  </a:lnTo>
                  <a:lnTo>
                    <a:pt x="3783425" y="26574"/>
                  </a:lnTo>
                  <a:lnTo>
                    <a:pt x="3802868" y="55399"/>
                  </a:lnTo>
                  <a:lnTo>
                    <a:pt x="3809999" y="90677"/>
                  </a:lnTo>
                  <a:lnTo>
                    <a:pt x="3809999" y="453389"/>
                  </a:lnTo>
                  <a:lnTo>
                    <a:pt x="3802868" y="488668"/>
                  </a:lnTo>
                  <a:lnTo>
                    <a:pt x="3783425" y="517493"/>
                  </a:lnTo>
                  <a:lnTo>
                    <a:pt x="3754600" y="536936"/>
                  </a:lnTo>
                  <a:lnTo>
                    <a:pt x="3719321" y="544068"/>
                  </a:lnTo>
                  <a:lnTo>
                    <a:pt x="90677" y="544068"/>
                  </a:lnTo>
                  <a:lnTo>
                    <a:pt x="55399" y="536936"/>
                  </a:lnTo>
                  <a:lnTo>
                    <a:pt x="26574" y="517493"/>
                  </a:lnTo>
                  <a:lnTo>
                    <a:pt x="7131" y="488668"/>
                  </a:lnTo>
                  <a:lnTo>
                    <a:pt x="0" y="453389"/>
                  </a:lnTo>
                  <a:lnTo>
                    <a:pt x="0" y="9067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49"/>
            <p:cNvSpPr txBox="1"/>
            <p:nvPr/>
          </p:nvSpPr>
          <p:spPr>
            <a:xfrm>
              <a:off x="4746354" y="4321824"/>
              <a:ext cx="3635645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GB" sz="1500" spc="-95" dirty="0">
                  <a:latin typeface="Arial"/>
                  <a:cs typeface="Arial"/>
                </a:rPr>
                <a:t>M</a:t>
              </a:r>
              <a:r>
                <a:rPr lang="en-IN" sz="1500" spc="-95" dirty="0" err="1">
                  <a:latin typeface="Arial"/>
                  <a:cs typeface="Arial"/>
                </a:rPr>
                <a:t>edia</a:t>
              </a:r>
              <a:r>
                <a:rPr lang="en-IN" sz="1500" spc="-95" dirty="0">
                  <a:latin typeface="Arial"/>
                  <a:cs typeface="Arial"/>
                </a:rPr>
                <a:t> &amp; Production Houses</a:t>
              </a:r>
              <a:endParaRPr sz="1500" dirty="0">
                <a:latin typeface="Arial"/>
                <a:cs typeface="Arial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69356" y="1184402"/>
            <a:ext cx="3810000" cy="486409"/>
            <a:chOff x="503681" y="1155953"/>
            <a:chExt cx="3810000" cy="486409"/>
          </a:xfrm>
        </p:grpSpPr>
        <p:sp>
          <p:nvSpPr>
            <p:cNvPr id="81" name="object 5"/>
            <p:cNvSpPr/>
            <p:nvPr/>
          </p:nvSpPr>
          <p:spPr>
            <a:xfrm>
              <a:off x="503681" y="1155953"/>
              <a:ext cx="3810000" cy="486409"/>
            </a:xfrm>
            <a:custGeom>
              <a:avLst/>
              <a:gdLst/>
              <a:ahLst/>
              <a:cxnLst/>
              <a:rect l="l" t="t" r="r" b="b"/>
              <a:pathLst>
                <a:path w="3810000" h="486410">
                  <a:moveTo>
                    <a:pt x="3728974" y="0"/>
                  </a:moveTo>
                  <a:lnTo>
                    <a:pt x="81026" y="0"/>
                  </a:lnTo>
                  <a:lnTo>
                    <a:pt x="49490" y="6373"/>
                  </a:lnTo>
                  <a:lnTo>
                    <a:pt x="23734" y="23749"/>
                  </a:lnTo>
                  <a:lnTo>
                    <a:pt x="6368" y="49506"/>
                  </a:lnTo>
                  <a:lnTo>
                    <a:pt x="0" y="81025"/>
                  </a:lnTo>
                  <a:lnTo>
                    <a:pt x="0" y="405130"/>
                  </a:lnTo>
                  <a:lnTo>
                    <a:pt x="6368" y="436649"/>
                  </a:lnTo>
                  <a:lnTo>
                    <a:pt x="23734" y="462407"/>
                  </a:lnTo>
                  <a:lnTo>
                    <a:pt x="49490" y="479782"/>
                  </a:lnTo>
                  <a:lnTo>
                    <a:pt x="81026" y="486156"/>
                  </a:lnTo>
                  <a:lnTo>
                    <a:pt x="3728974" y="486156"/>
                  </a:lnTo>
                  <a:lnTo>
                    <a:pt x="3760493" y="479782"/>
                  </a:lnTo>
                  <a:lnTo>
                    <a:pt x="3786251" y="462407"/>
                  </a:lnTo>
                  <a:lnTo>
                    <a:pt x="3803626" y="436649"/>
                  </a:lnTo>
                  <a:lnTo>
                    <a:pt x="3810000" y="405130"/>
                  </a:lnTo>
                  <a:lnTo>
                    <a:pt x="3810000" y="81025"/>
                  </a:lnTo>
                  <a:lnTo>
                    <a:pt x="3803626" y="49506"/>
                  </a:lnTo>
                  <a:lnTo>
                    <a:pt x="3786251" y="23749"/>
                  </a:lnTo>
                  <a:lnTo>
                    <a:pt x="3760493" y="6373"/>
                  </a:lnTo>
                  <a:lnTo>
                    <a:pt x="3728974" y="0"/>
                  </a:lnTo>
                  <a:close/>
                </a:path>
              </a:pathLst>
            </a:custGeom>
            <a:solidFill>
              <a:srgbClr val="9FB8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2" name="object 6"/>
            <p:cNvSpPr/>
            <p:nvPr/>
          </p:nvSpPr>
          <p:spPr>
            <a:xfrm>
              <a:off x="503681" y="1155953"/>
              <a:ext cx="3810000" cy="486409"/>
            </a:xfrm>
            <a:custGeom>
              <a:avLst/>
              <a:gdLst/>
              <a:ahLst/>
              <a:cxnLst/>
              <a:rect l="l" t="t" r="r" b="b"/>
              <a:pathLst>
                <a:path w="3810000" h="486410">
                  <a:moveTo>
                    <a:pt x="0" y="81025"/>
                  </a:moveTo>
                  <a:lnTo>
                    <a:pt x="6368" y="49506"/>
                  </a:lnTo>
                  <a:lnTo>
                    <a:pt x="23734" y="23749"/>
                  </a:lnTo>
                  <a:lnTo>
                    <a:pt x="49490" y="6373"/>
                  </a:lnTo>
                  <a:lnTo>
                    <a:pt x="81026" y="0"/>
                  </a:lnTo>
                  <a:lnTo>
                    <a:pt x="3728974" y="0"/>
                  </a:lnTo>
                  <a:lnTo>
                    <a:pt x="3760493" y="6373"/>
                  </a:lnTo>
                  <a:lnTo>
                    <a:pt x="3786251" y="23749"/>
                  </a:lnTo>
                  <a:lnTo>
                    <a:pt x="3803626" y="49506"/>
                  </a:lnTo>
                  <a:lnTo>
                    <a:pt x="3810000" y="81025"/>
                  </a:lnTo>
                  <a:lnTo>
                    <a:pt x="3810000" y="405130"/>
                  </a:lnTo>
                  <a:lnTo>
                    <a:pt x="3803626" y="436649"/>
                  </a:lnTo>
                  <a:lnTo>
                    <a:pt x="3786251" y="462407"/>
                  </a:lnTo>
                  <a:lnTo>
                    <a:pt x="3760493" y="479782"/>
                  </a:lnTo>
                  <a:lnTo>
                    <a:pt x="3728974" y="486156"/>
                  </a:lnTo>
                  <a:lnTo>
                    <a:pt x="81026" y="486156"/>
                  </a:lnTo>
                  <a:lnTo>
                    <a:pt x="49490" y="479782"/>
                  </a:lnTo>
                  <a:lnTo>
                    <a:pt x="23734" y="462407"/>
                  </a:lnTo>
                  <a:lnTo>
                    <a:pt x="6368" y="436649"/>
                  </a:lnTo>
                  <a:lnTo>
                    <a:pt x="0" y="405130"/>
                  </a:lnTo>
                  <a:lnTo>
                    <a:pt x="0" y="81025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"/>
            <p:cNvSpPr txBox="1"/>
            <p:nvPr/>
          </p:nvSpPr>
          <p:spPr>
            <a:xfrm>
              <a:off x="571601" y="1155954"/>
              <a:ext cx="3554628" cy="2436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500" spc="-90" dirty="0">
                  <a:latin typeface="Arial"/>
                  <a:cs typeface="Arial"/>
                </a:rPr>
                <a:t>T</a:t>
              </a:r>
              <a:r>
                <a:rPr lang="en-IN" sz="1500" spc="-90" dirty="0" err="1">
                  <a:latin typeface="Arial"/>
                  <a:cs typeface="Arial"/>
                </a:rPr>
                <a:t>rade</a:t>
              </a:r>
              <a:r>
                <a:rPr lang="en-IN" sz="1500" spc="-90" dirty="0">
                  <a:latin typeface="Arial"/>
                  <a:cs typeface="Arial"/>
                </a:rPr>
                <a:t> Centre </a:t>
              </a:r>
              <a:endParaRPr sz="1500" dirty="0"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97835"/>
            <a:ext cx="6381750" cy="1488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2920111"/>
            <a:ext cx="442976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65" dirty="0"/>
              <a:t>Team </a:t>
            </a:r>
            <a:r>
              <a:rPr sz="2900" spc="-185" dirty="0"/>
              <a:t>V</a:t>
            </a:r>
            <a:r>
              <a:rPr lang="en-IN" sz="2900" spc="-185" dirty="0" err="1"/>
              <a:t>ishal</a:t>
            </a:r>
            <a:r>
              <a:rPr lang="en-IN" sz="2900" spc="-185" dirty="0"/>
              <a:t> N Shah &amp; Co</a:t>
            </a:r>
            <a:endParaRPr sz="2900" dirty="0"/>
          </a:p>
        </p:txBody>
      </p:sp>
      <p:sp>
        <p:nvSpPr>
          <p:cNvPr id="4" name="object 4"/>
          <p:cNvSpPr/>
          <p:nvPr/>
        </p:nvSpPr>
        <p:spPr>
          <a:xfrm>
            <a:off x="153162" y="153162"/>
            <a:ext cx="8763000" cy="6477000"/>
          </a:xfrm>
          <a:custGeom>
            <a:avLst/>
            <a:gdLst/>
            <a:ahLst/>
            <a:cxnLst/>
            <a:rect l="l" t="t" r="r" b="b"/>
            <a:pathLst>
              <a:path w="8763000" h="6477000">
                <a:moveTo>
                  <a:pt x="0" y="6477000"/>
                </a:moveTo>
                <a:lnTo>
                  <a:pt x="8763000" y="6477000"/>
                </a:lnTo>
                <a:lnTo>
                  <a:pt x="87630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28956">
            <a:solidFill>
              <a:srgbClr val="F7C1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35"/>
              </a:lnSpc>
            </a:pPr>
            <a:r>
              <a:rPr spc="-110" dirty="0"/>
              <a:t>16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pc="-90" dirty="0"/>
              <a:t>Private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80" dirty="0"/>
              <a:t>Confidential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6358293"/>
            <a:ext cx="3767369" cy="271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US" spc="-90" dirty="0"/>
              <a:t>Vishal N Shah &amp; Co</a:t>
            </a:r>
            <a:r>
              <a:rPr lang="en-US" spc="-145" dirty="0"/>
              <a:t> </a:t>
            </a:r>
            <a:r>
              <a:rPr lang="en-US" spc="185" dirty="0"/>
              <a:t>–</a:t>
            </a:r>
            <a:r>
              <a:rPr lang="en-US" spc="-100" dirty="0"/>
              <a:t> </a:t>
            </a:r>
            <a:r>
              <a:rPr lang="en-US" spc="-40" dirty="0"/>
              <a:t>A</a:t>
            </a:r>
            <a:r>
              <a:rPr lang="en-US" spc="-105" dirty="0"/>
              <a:t> </a:t>
            </a:r>
            <a:r>
              <a:rPr lang="en-US" spc="-120" dirty="0"/>
              <a:t>Firm’s</a:t>
            </a:r>
            <a:r>
              <a:rPr lang="en-US" spc="-114" dirty="0"/>
              <a:t> </a:t>
            </a:r>
            <a:r>
              <a:rPr lang="en-US" spc="-80" dirty="0"/>
              <a:t>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706</Words>
  <Application>Microsoft Office PowerPoint</Application>
  <PresentationFormat>On-screen Show 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Times New Roman</vt:lpstr>
      <vt:lpstr>Trebuchet MS</vt:lpstr>
      <vt:lpstr>Office Theme</vt:lpstr>
      <vt:lpstr>M/s Vishal N Shah &amp; Co Chartered Accountants</vt:lpstr>
      <vt:lpstr>Mission</vt:lpstr>
      <vt:lpstr>Vision</vt:lpstr>
      <vt:lpstr>Introduction</vt:lpstr>
      <vt:lpstr>Range of Services</vt:lpstr>
      <vt:lpstr>Range of Services</vt:lpstr>
      <vt:lpstr>Clientele</vt:lpstr>
      <vt:lpstr>Our Clientele – Industry-wise</vt:lpstr>
      <vt:lpstr>Team Vishal N Shah &amp; Co</vt:lpstr>
      <vt:lpstr>Team Vishal N Shah &amp; Co Partners’  Profile </vt:lpstr>
      <vt:lpstr>Team Vishal N.SHAH &amp; Co - Statistics</vt:lpstr>
      <vt:lpstr>Location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PC-2</cp:lastModifiedBy>
  <cp:revision>15</cp:revision>
  <cp:lastPrinted>2024-01-04T07:09:33Z</cp:lastPrinted>
  <dcterms:created xsi:type="dcterms:W3CDTF">2018-09-25T10:21:48Z</dcterms:created>
  <dcterms:modified xsi:type="dcterms:W3CDTF">2025-08-08T08:35:18Z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2018-09-25T00:00:00Z</vt:filetime>
  </property>
</Properties>
</file>