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Generative AI: An Introduction</a:t>
            </a:r>
          </a:p>
        </p:txBody>
      </p:sp>
      <p:sp>
        <p:nvSpPr>
          <p:cNvPr id="3" name="Content Placeholder 2"/>
          <p:cNvSpPr>
            <a:spLocks noGrp="1"/>
          </p:cNvSpPr>
          <p:nvPr>
            <p:ph idx="1"/>
          </p:nvPr>
        </p:nvSpPr>
        <p:spPr/>
        <p:txBody>
          <a:bodyPr/>
          <a:lstStyle/>
          <a:p>
            <a:r>
              <a:t>Generative AI is a type of artificial intelligence that can create new content, ranging from text and images to music and code. Unlike traditional AI focused on analysis, generative AI learns patterns from data and generates similar, but novel, outputs. This opens up exciting possibilities across various industries.</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Goodfellow, I., Bengio, Y., &amp; Courville, A. (2016). Deep learning. MIT press.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 Powerful Tool</a:t>
            </a:r>
          </a:p>
        </p:txBody>
      </p:sp>
      <p:sp>
        <p:nvSpPr>
          <p:cNvPr id="3" name="Content Placeholder 2"/>
          <p:cNvSpPr>
            <a:spLocks noGrp="1"/>
          </p:cNvSpPr>
          <p:nvPr>
            <p:ph idx="1"/>
          </p:nvPr>
        </p:nvSpPr>
        <p:spPr/>
        <p:txBody>
          <a:bodyPr/>
          <a:lstStyle/>
          <a:p>
            <a:r>
              <a:t>Generative AI is a transformative technology with vast potential. While ethical considerations need careful attention, its ability to generate novel content holds immense promise across numerous domains, driving innovation and shaping the future.</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N/A (Concluding slide, summarizing previous points)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Techniques: GANs</a:t>
            </a:r>
          </a:p>
        </p:txBody>
      </p:sp>
      <p:sp>
        <p:nvSpPr>
          <p:cNvPr id="3" name="Content Placeholder 2"/>
          <p:cNvSpPr>
            <a:spLocks noGrp="1"/>
          </p:cNvSpPr>
          <p:nvPr>
            <p:ph idx="1"/>
          </p:nvPr>
        </p:nvSpPr>
        <p:spPr/>
        <p:txBody>
          <a:bodyPr/>
          <a:lstStyle/>
          <a:p>
            <a:r>
              <a:t>Generative Adversarial Networks (GANs) are a prominent approach.  Two neural networks, a generator and a discriminator, compete against each other. The generator creates content, while the discriminator tries to distinguish real from fake. This adversarial process drives improvement in generated content quality.</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Goodfellow, I. J., Pouget-Abadie, J., Mirza, M., Xu, B., Warde-Farley, D., Ozair, S., ... &amp; Bengio, Y. (2014). Generative adversarial nets. In Advances in neural information processing systems (pp. 2672-2680).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Techniques: VAEs</a:t>
            </a:r>
          </a:p>
        </p:txBody>
      </p:sp>
      <p:sp>
        <p:nvSpPr>
          <p:cNvPr id="3" name="Content Placeholder 2"/>
          <p:cNvSpPr>
            <a:spLocks noGrp="1"/>
          </p:cNvSpPr>
          <p:nvPr>
            <p:ph idx="1"/>
          </p:nvPr>
        </p:nvSpPr>
        <p:spPr/>
        <p:txBody>
          <a:bodyPr/>
          <a:lstStyle/>
          <a:p>
            <a:r>
              <a:t>Variational Autoencoders (VAEs) are another powerful technique.  They learn a compressed representation of the input data and then use this representation to generate new data points.  VAEs excel at learning complex data distributions and producing diverse outputs.</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Kingma, D. P., &amp; Welling, M. (2013). Auto-encoding variational bayes. arXiv preprint arXiv:1312.6114.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Techniques: Transformers</a:t>
            </a:r>
          </a:p>
        </p:txBody>
      </p:sp>
      <p:sp>
        <p:nvSpPr>
          <p:cNvPr id="3" name="Content Placeholder 2"/>
          <p:cNvSpPr>
            <a:spLocks noGrp="1"/>
          </p:cNvSpPr>
          <p:nvPr>
            <p:ph idx="1"/>
          </p:nvPr>
        </p:nvSpPr>
        <p:spPr/>
        <p:txBody>
          <a:bodyPr/>
          <a:lstStyle/>
          <a:p>
            <a:r>
              <a:t>Transformers, initially designed for natural language processing, have become crucial for generative AI. Their ability to handle long-range dependencies and parallel processing makes them highly effective for generating coherent and contextually relevant text and other sequential data.</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Vaswani, A., Shazeer, N., Parmar, N., Uszkoreit, J., Jones, L., Gomez, A. N., ... &amp; Polosukhin, I. (2017). Attention is all you need. In Advances in neural information processing systems (pp. 5998-6008).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Image Generation</a:t>
            </a:r>
          </a:p>
        </p:txBody>
      </p:sp>
      <p:sp>
        <p:nvSpPr>
          <p:cNvPr id="3" name="Content Placeholder 2"/>
          <p:cNvSpPr>
            <a:spLocks noGrp="1"/>
          </p:cNvSpPr>
          <p:nvPr>
            <p:ph idx="1"/>
          </p:nvPr>
        </p:nvSpPr>
        <p:spPr/>
        <p:txBody>
          <a:bodyPr/>
          <a:lstStyle/>
          <a:p>
            <a:r>
              <a:t>Generative AI excels at creating realistic images, from photorealistic portraits to fantastical landscapes.  This has applications in art, design, advertising, and even medical imaging, allowing for the creation of synthetic data for training other models.</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Radford, A., Metz, L., &amp; Chintala, S. (2015). Unsupervised representation learning with deep convolutional generative adversarial networks. arXiv preprint arXiv:1511.06434.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Text Generation</a:t>
            </a:r>
          </a:p>
        </p:txBody>
      </p:sp>
      <p:sp>
        <p:nvSpPr>
          <p:cNvPr id="3" name="Content Placeholder 2"/>
          <p:cNvSpPr>
            <a:spLocks noGrp="1"/>
          </p:cNvSpPr>
          <p:nvPr>
            <p:ph idx="1"/>
          </p:nvPr>
        </p:nvSpPr>
        <p:spPr/>
        <p:txBody>
          <a:bodyPr/>
          <a:lstStyle/>
          <a:p>
            <a:r>
              <a:t>Generative AI is revolutionizing text-based tasks, powering chatbots, automated writing tools, and creative text generation. This includes tasks like summarizing text, translating languages, and creating different writing styles.</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Brown, T. B., Mann, B., Ryder, N., Subbiah, M., Kaplan, J., Dhariwal, P., ... &amp; Amodei, D. (2020). Language models are few-shot learners. arXiv preprint arXiv:2005.14165.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Music &amp; Audio</a:t>
            </a:r>
          </a:p>
        </p:txBody>
      </p:sp>
      <p:sp>
        <p:nvSpPr>
          <p:cNvPr id="3" name="Content Placeholder 2"/>
          <p:cNvSpPr>
            <a:spLocks noGrp="1"/>
          </p:cNvSpPr>
          <p:nvPr>
            <p:ph idx="1"/>
          </p:nvPr>
        </p:nvSpPr>
        <p:spPr/>
        <p:txBody>
          <a:bodyPr/>
          <a:lstStyle/>
          <a:p>
            <a:r>
              <a:t>Generative models are composing music, generating sound effects, and even creating realistic voice clones.  This has implications for the music industry, film scoring, and accessibility for individuals with speech impairments.</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Briot, J. P., Hadjeres, G., &amp; Pachet, F. (2019). Deep learning techniques for music generation—a survey. IEEE transactions on multimedia, 21(12), 3261-3280.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Ethical Considerations</a:t>
            </a:r>
          </a:p>
        </p:txBody>
      </p:sp>
      <p:sp>
        <p:nvSpPr>
          <p:cNvPr id="3" name="Content Placeholder 2"/>
          <p:cNvSpPr>
            <a:spLocks noGrp="1"/>
          </p:cNvSpPr>
          <p:nvPr>
            <p:ph idx="1"/>
          </p:nvPr>
        </p:nvSpPr>
        <p:spPr/>
        <p:txBody>
          <a:bodyPr/>
          <a:lstStyle/>
          <a:p>
            <a:r>
              <a:t>The power of generative AI brings ethical concerns, including potential misuse for creating deepfakes, spreading misinformation, and perpetuating biases present in the training data. Responsible development and deployment are crucial.</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Jobin, A., Ienca, M., &amp; Vayena, E. (2019). The global landscape of AI ethics guidelines. Nature Machine Intelligence, 1(9), 389-399.</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Trends</a:t>
            </a:r>
          </a:p>
        </p:txBody>
      </p:sp>
      <p:sp>
        <p:nvSpPr>
          <p:cNvPr id="3" name="Content Placeholder 2"/>
          <p:cNvSpPr>
            <a:spLocks noGrp="1"/>
          </p:cNvSpPr>
          <p:nvPr>
            <p:ph idx="1"/>
          </p:nvPr>
        </p:nvSpPr>
        <p:spPr/>
        <p:txBody>
          <a:bodyPr/>
          <a:lstStyle/>
          <a:p>
            <a:r>
              <a:t>Research in generative AI continues to advance rapidly. We can expect increasingly realistic and diverse outputs, improved control over generation processes, and wider applications across various fields, including scientific discovery.</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Goodfellow, I. (2017). Generative adversarial networks. arXiv preprint arXiv:1701.00160.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