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Bhagavad Gita: An Introduction</a:t>
            </a:r>
          </a:p>
        </p:txBody>
      </p:sp>
      <p:sp>
        <p:nvSpPr>
          <p:cNvPr id="3" name="Content Placeholder 2"/>
          <p:cNvSpPr>
            <a:spLocks noGrp="1"/>
          </p:cNvSpPr>
          <p:nvPr>
            <p:ph idx="1"/>
          </p:nvPr>
        </p:nvSpPr>
        <p:spPr/>
        <p:txBody>
          <a:bodyPr/>
          <a:lstStyle/>
          <a:p>
            <a:r>
              <a:t>The Bhagavad Gita, meaning "Song of the Lord," is a 700-verse Hindu scripture part of the epic Mahabharata.  It's a dialogue between Arjuna, a warrior, and his charioteer Krishna, an incarnation of Vishnu.  The conversation unfolds on the battlefield, exploring profound themes of dharma (duty), karma (action), and moksha (liberation).  It offers guidance on living a righteous life and achieving spiritual enlightenment.</a:t>
            </a:r>
          </a:p>
        </p:txBody>
      </p:sp>
      <p:sp>
        <p:nvSpPr>
          <p:cNvPr id="4" name="TextBox 3"/>
          <p:cNvSpPr txBox="1"/>
          <p:nvPr/>
        </p:nvSpPr>
        <p:spPr>
          <a:xfrm>
            <a:off x="457200" y="5943600"/>
            <a:ext cx="8229600" cy="457200"/>
          </a:xfrm>
          <a:prstGeom prst="rect">
            <a:avLst/>
          </a:prstGeom>
          <a:noFill/>
        </p:spPr>
        <p:txBody>
          <a:bodyPr wrap="none">
            <a:spAutoFit/>
          </a:bodyPr>
          <a:lstStyle/>
          <a:p>
            <a:pPr>
              <a:defRPr sz="800" i="1"/>
            </a:pPr>
            <a:r>
              <a:t>Source: Radhakrishnan, S. (1948). *The Bhagavadgita*. Harper &amp; Row.</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Themes: Dharma and Karma</a:t>
            </a:r>
          </a:p>
        </p:txBody>
      </p:sp>
      <p:sp>
        <p:nvSpPr>
          <p:cNvPr id="3" name="Content Placeholder 2"/>
          <p:cNvSpPr>
            <a:spLocks noGrp="1"/>
          </p:cNvSpPr>
          <p:nvPr>
            <p:ph idx="1"/>
          </p:nvPr>
        </p:nvSpPr>
        <p:spPr/>
        <p:txBody>
          <a:bodyPr/>
          <a:lstStyle/>
          <a:p>
            <a:r>
              <a:t>Central to the Gita is the concept of Dharma – righteous conduct and fulfilling one's duty.  Arjuna's dilemma stems from his reluctance to fight his own kin. Krishna emphasizes performing actions selflessly, without attachment to results, aligning with one's Dharma. This selfless action is Karma Yoga, leading to liberation from the cycle of rebirth.</a:t>
            </a:r>
          </a:p>
        </p:txBody>
      </p:sp>
      <p:sp>
        <p:nvSpPr>
          <p:cNvPr id="4" name="TextBox 3"/>
          <p:cNvSpPr txBox="1"/>
          <p:nvPr/>
        </p:nvSpPr>
        <p:spPr>
          <a:xfrm>
            <a:off x="457200" y="5943600"/>
            <a:ext cx="8229600" cy="457200"/>
          </a:xfrm>
          <a:prstGeom prst="rect">
            <a:avLst/>
          </a:prstGeom>
          <a:noFill/>
        </p:spPr>
        <p:txBody>
          <a:bodyPr wrap="none">
            <a:spAutoFit/>
          </a:bodyPr>
          <a:lstStyle/>
          <a:p>
            <a:pPr>
              <a:defRPr sz="800" i="1"/>
            </a:pPr>
            <a:r>
              <a:t>Source: Iyer, K. A. S. (2004). *The Bhagavad Gita: A New Translation*. Penguin Classics.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Paths to Moksha: Jnana, Bhakti, and Karma Yoga</a:t>
            </a:r>
          </a:p>
        </p:txBody>
      </p:sp>
      <p:sp>
        <p:nvSpPr>
          <p:cNvPr id="3" name="Content Placeholder 2"/>
          <p:cNvSpPr>
            <a:spLocks noGrp="1"/>
          </p:cNvSpPr>
          <p:nvPr>
            <p:ph idx="1"/>
          </p:nvPr>
        </p:nvSpPr>
        <p:spPr/>
        <p:txBody>
          <a:bodyPr/>
          <a:lstStyle/>
          <a:p>
            <a:r>
              <a:t>The Gita outlines three primary paths to Moksha (liberation): Karma Yoga (path of selfless action), Jnana Yoga (path of knowledge and wisdom), and Bhakti Yoga (path of devotion).  It doesn't advocate for one path exclusively; rather, it suggests that a combination might be most effective for individual spiritual growth.</a:t>
            </a:r>
          </a:p>
        </p:txBody>
      </p:sp>
      <p:sp>
        <p:nvSpPr>
          <p:cNvPr id="4" name="TextBox 3"/>
          <p:cNvSpPr txBox="1"/>
          <p:nvPr/>
        </p:nvSpPr>
        <p:spPr>
          <a:xfrm>
            <a:off x="457200" y="5943600"/>
            <a:ext cx="8229600" cy="457200"/>
          </a:xfrm>
          <a:prstGeom prst="rect">
            <a:avLst/>
          </a:prstGeom>
          <a:noFill/>
        </p:spPr>
        <p:txBody>
          <a:bodyPr wrap="none">
            <a:spAutoFit/>
          </a:bodyPr>
          <a:lstStyle/>
          <a:p>
            <a:pPr>
              <a:defRPr sz="800" i="1"/>
            </a:pPr>
            <a:r>
              <a:t>Source: Prabhupada, A. C. Bhaktivedanta Swami. (1972). *Bhagavad-gita As It Is*. Bhaktivedanta Book Trust.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Nature of the Self (Atman)</a:t>
            </a:r>
          </a:p>
        </p:txBody>
      </p:sp>
      <p:sp>
        <p:nvSpPr>
          <p:cNvPr id="3" name="Content Placeholder 2"/>
          <p:cNvSpPr>
            <a:spLocks noGrp="1"/>
          </p:cNvSpPr>
          <p:nvPr>
            <p:ph idx="1"/>
          </p:nvPr>
        </p:nvSpPr>
        <p:spPr/>
        <p:txBody>
          <a:bodyPr/>
          <a:lstStyle/>
          <a:p>
            <a:r>
              <a:t>Krishna reveals the nature of Atman, the true self, as eternal, unchanging, and distinct from the body and mind.  Understanding this imperishable essence is crucial for liberation.  This understanding helps one transcend the illusion of separateness and realize their connection to the universal consciousness.</a:t>
            </a:r>
          </a:p>
        </p:txBody>
      </p:sp>
      <p:sp>
        <p:nvSpPr>
          <p:cNvPr id="4" name="TextBox 3"/>
          <p:cNvSpPr txBox="1"/>
          <p:nvPr/>
        </p:nvSpPr>
        <p:spPr>
          <a:xfrm>
            <a:off x="457200" y="5943600"/>
            <a:ext cx="8229600" cy="457200"/>
          </a:xfrm>
          <a:prstGeom prst="rect">
            <a:avLst/>
          </a:prstGeom>
          <a:noFill/>
        </p:spPr>
        <p:txBody>
          <a:bodyPr wrap="none">
            <a:spAutoFit/>
          </a:bodyPr>
          <a:lstStyle/>
          <a:p>
            <a:pPr>
              <a:defRPr sz="800" i="1"/>
            </a:pPr>
            <a:r>
              <a:t>Source: Gaarder, J. (2006). *Sophie's World: A Novel About the History of Philosophy*. Farrar, Straus and Giroux.</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Gita's Enduring Legacy</a:t>
            </a:r>
          </a:p>
        </p:txBody>
      </p:sp>
      <p:sp>
        <p:nvSpPr>
          <p:cNvPr id="3" name="Content Placeholder 2"/>
          <p:cNvSpPr>
            <a:spLocks noGrp="1"/>
          </p:cNvSpPr>
          <p:nvPr>
            <p:ph idx="1"/>
          </p:nvPr>
        </p:nvSpPr>
        <p:spPr/>
        <p:txBody>
          <a:bodyPr/>
          <a:lstStyle/>
          <a:p>
            <a:r>
              <a:t>For centuries, the Bhagavad Gita has influenced countless individuals, shaping ethical and philosophical thought across India and beyond. Its timeless wisdom continues to resonate with seekers of truth, offering guidance on navigating life's complexities and achieving spiritual fulfillment. Its teachings remain relevant in modern society.</a:t>
            </a:r>
          </a:p>
        </p:txBody>
      </p:sp>
      <p:sp>
        <p:nvSpPr>
          <p:cNvPr id="4" name="TextBox 3"/>
          <p:cNvSpPr txBox="1"/>
          <p:nvPr/>
        </p:nvSpPr>
        <p:spPr>
          <a:xfrm>
            <a:off x="457200" y="5943600"/>
            <a:ext cx="8229600" cy="457200"/>
          </a:xfrm>
          <a:prstGeom prst="rect">
            <a:avLst/>
          </a:prstGeom>
          <a:noFill/>
        </p:spPr>
        <p:txBody>
          <a:bodyPr wrap="none">
            <a:spAutoFit/>
          </a:bodyPr>
          <a:lstStyle/>
          <a:p>
            <a:pPr>
              <a:defRPr sz="800" i="1"/>
            </a:pPr>
            <a:r>
              <a:t>Source: Sharma, A. (2017). *Bhagavad Gita: A Guide for the Modern World*. Himalayan Academy Publications.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